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31.xml" ContentType="application/vnd.openxmlformats-officedocument.presentationml.slide+xml"/>
  <Override PartName="/ppt/slides/slide1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12.xml" ContentType="application/vnd.openxmlformats-officedocument.presentationml.slide+xml"/>
  <Override PartName="/ppt/slides/slide25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5.xml" ContentType="application/vnd.openxmlformats-officedocument.presentationml.slide+xml"/>
  <Override PartName="/ppt/slides/slide35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4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commentAuthors.xml" ContentType="application/vnd.openxmlformats-officedocument.presentationml.commentAuthors+xml"/>
  <Override PartName="/ppt/diagrams/layout1.xml" ContentType="application/vnd.openxmlformats-officedocument.drawingml.diagramLayout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docMetadata/LabelInfo.xml" ContentType="application/vnd.ms-office.classificationlabel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3"/>
  </p:notesMasterIdLst>
  <p:handoutMasterIdLst>
    <p:handoutMasterId r:id="rId44"/>
  </p:handoutMasterIdLst>
  <p:sldIdLst>
    <p:sldId id="13295" r:id="rId2"/>
    <p:sldId id="13324" r:id="rId3"/>
    <p:sldId id="13294" r:id="rId4"/>
    <p:sldId id="13326" r:id="rId5"/>
    <p:sldId id="13322" r:id="rId6"/>
    <p:sldId id="13325" r:id="rId7"/>
    <p:sldId id="13323" r:id="rId8"/>
    <p:sldId id="13330" r:id="rId9"/>
    <p:sldId id="13292" r:id="rId10"/>
    <p:sldId id="13291" r:id="rId11"/>
    <p:sldId id="13290" r:id="rId12"/>
    <p:sldId id="13289" r:id="rId13"/>
    <p:sldId id="13288" r:id="rId14"/>
    <p:sldId id="13283" r:id="rId15"/>
    <p:sldId id="13338" r:id="rId16"/>
    <p:sldId id="13281" r:id="rId17"/>
    <p:sldId id="13280" r:id="rId18"/>
    <p:sldId id="13279" r:id="rId19"/>
    <p:sldId id="13278" r:id="rId20"/>
    <p:sldId id="13277" r:id="rId21"/>
    <p:sldId id="13339" r:id="rId22"/>
    <p:sldId id="13275" r:id="rId23"/>
    <p:sldId id="13274" r:id="rId24"/>
    <p:sldId id="13273" r:id="rId25"/>
    <p:sldId id="13272" r:id="rId26"/>
    <p:sldId id="13271" r:id="rId27"/>
    <p:sldId id="13270" r:id="rId28"/>
    <p:sldId id="13269" r:id="rId29"/>
    <p:sldId id="13267" r:id="rId30"/>
    <p:sldId id="13266" r:id="rId31"/>
    <p:sldId id="13265" r:id="rId32"/>
    <p:sldId id="13268" r:id="rId33"/>
    <p:sldId id="13264" r:id="rId34"/>
    <p:sldId id="13262" r:id="rId35"/>
    <p:sldId id="13259" r:id="rId36"/>
    <p:sldId id="13258" r:id="rId37"/>
    <p:sldId id="13329" r:id="rId38"/>
    <p:sldId id="13256" r:id="rId39"/>
    <p:sldId id="13335" r:id="rId40"/>
    <p:sldId id="13337" r:id="rId41"/>
    <p:sldId id="13340" r:id="rId42"/>
  </p:sldIdLst>
  <p:sldSz cx="12188825" cy="6858000"/>
  <p:notesSz cx="70104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60949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218987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828480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43797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304746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656960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266453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87594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0" userDrawn="1">
          <p15:clr>
            <a:srgbClr val="A4A3A4"/>
          </p15:clr>
        </p15:guide>
        <p15:guide id="2" orient="horz" pos="4270">
          <p15:clr>
            <a:srgbClr val="A4A3A4"/>
          </p15:clr>
        </p15:guide>
        <p15:guide id="3" orient="horz" pos="2904" userDrawn="1">
          <p15:clr>
            <a:srgbClr val="A4A3A4"/>
          </p15:clr>
        </p15:guide>
        <p15:guide id="4" orient="horz" pos="536">
          <p15:clr>
            <a:srgbClr val="A4A3A4"/>
          </p15:clr>
        </p15:guide>
        <p15:guide id="5" orient="horz" pos="2476">
          <p15:clr>
            <a:srgbClr val="A4A3A4"/>
          </p15:clr>
        </p15:guide>
        <p15:guide id="6" orient="horz" pos="4202">
          <p15:clr>
            <a:srgbClr val="A4A3A4"/>
          </p15:clr>
        </p15:guide>
        <p15:guide id="7" pos="647" userDrawn="1">
          <p15:clr>
            <a:srgbClr val="A4A3A4"/>
          </p15:clr>
        </p15:guide>
        <p15:guide id="8" pos="2367">
          <p15:clr>
            <a:srgbClr val="A4A3A4"/>
          </p15:clr>
        </p15:guide>
        <p15:guide id="9" pos="3388">
          <p15:clr>
            <a:srgbClr val="A4A3A4"/>
          </p15:clr>
        </p15:guide>
        <p15:guide id="10" orient="horz" pos="136">
          <p15:clr>
            <a:srgbClr val="A4A3A4"/>
          </p15:clr>
        </p15:guide>
        <p15:guide id="11" orient="horz" pos="620">
          <p15:clr>
            <a:srgbClr val="A4A3A4"/>
          </p15:clr>
        </p15:guide>
        <p15:guide id="12" orient="horz" pos="397">
          <p15:clr>
            <a:srgbClr val="A4A3A4"/>
          </p15:clr>
        </p15:guide>
        <p15:guide id="13" pos="5174">
          <p15:clr>
            <a:srgbClr val="A4A3A4"/>
          </p15:clr>
        </p15:guide>
        <p15:guide id="14" pos="1271" userDrawn="1">
          <p15:clr>
            <a:srgbClr val="A4A3A4"/>
          </p15:clr>
        </p15:guide>
        <p15:guide id="15" pos="6919">
          <p15:clr>
            <a:srgbClr val="A4A3A4"/>
          </p15:clr>
        </p15:guide>
        <p15:guide id="16" pos="72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620ECF-FD56-F824-E43C-25BFD3C1D90B}" name="Eyal Manor" initials="EM" userId="S::emanor@checkpoint.com::c2bdd663-c145-4397-be6d-2c0b9599bbba" providerId="AD"/>
  <p188:author id="{64396CE1-DEA2-E69F-AA6F-2BD2003B5C00}" name="Russell Schafer" initials="RS" userId="S::rschafer@checkpoint.com::b370333a-f8df-4869-8a55-e0674032863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ak" initials="" lastIdx="8" clrIdx="0"/>
  <p:cmAuthor id="1" name="Shay Barak" initials="SB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0E03"/>
    <a:srgbClr val="F06B30"/>
    <a:srgbClr val="FFFFFF"/>
    <a:srgbClr val="000000"/>
    <a:srgbClr val="2E222D"/>
    <a:srgbClr val="6D526B"/>
    <a:srgbClr val="D9D9D9"/>
    <a:srgbClr val="F9F9F9"/>
    <a:srgbClr val="F7F7F7"/>
    <a:srgbClr val="D5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9" autoAdjust="0"/>
    <p:restoredTop sz="96277" autoAdjust="0"/>
  </p:normalViewPr>
  <p:slideViewPr>
    <p:cSldViewPr snapToGrid="0" snapToObjects="1">
      <p:cViewPr varScale="1">
        <p:scale>
          <a:sx n="110" d="100"/>
          <a:sy n="110" d="100"/>
        </p:scale>
        <p:origin x="516" y="78"/>
      </p:cViewPr>
      <p:guideLst>
        <p:guide orient="horz" pos="1560"/>
        <p:guide orient="horz" pos="4270"/>
        <p:guide orient="horz" pos="2904"/>
        <p:guide orient="horz" pos="536"/>
        <p:guide orient="horz" pos="2476"/>
        <p:guide orient="horz" pos="4202"/>
        <p:guide pos="647"/>
        <p:guide pos="2367"/>
        <p:guide pos="3388"/>
        <p:guide orient="horz" pos="136"/>
        <p:guide orient="horz" pos="620"/>
        <p:guide orient="horz" pos="397"/>
        <p:guide pos="5174"/>
        <p:guide pos="1271"/>
        <p:guide pos="6919"/>
        <p:guide pos="7215"/>
      </p:guideLst>
    </p:cSldViewPr>
  </p:slideViewPr>
  <p:outlineViewPr>
    <p:cViewPr>
      <p:scale>
        <a:sx n="33" d="100"/>
        <a:sy n="33" d="100"/>
      </p:scale>
      <p:origin x="0" y="-918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6672"/>
    </p:cViewPr>
  </p:sorterViewPr>
  <p:notesViewPr>
    <p:cSldViewPr snapToGrid="0" snapToObjects="1" showGuides="1">
      <p:cViewPr varScale="1">
        <p:scale>
          <a:sx n="114" d="100"/>
          <a:sy n="114" d="100"/>
        </p:scale>
        <p:origin x="4867" y="6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1FE94E-85E6-4C5F-8CAB-8C21D58E6C7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2D7C9135-B444-4FD8-A894-B8A80A35615A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</a:rPr>
            <a:t>Q2 2022</a:t>
          </a:r>
          <a:endParaRPr lang="en-US" dirty="0"/>
        </a:p>
      </dgm:t>
    </dgm:pt>
    <dgm:pt modelId="{7581C7B9-B3BB-470A-B106-4AFCDE63425A}" type="parTrans" cxnId="{68CA4B32-EE5A-47AD-AE1F-83692AAB4917}">
      <dgm:prSet/>
      <dgm:spPr/>
    </dgm:pt>
    <dgm:pt modelId="{2E04EEF2-CE09-4273-9BEB-C5E5D2CFCB2D}" type="sibTrans" cxnId="{68CA4B32-EE5A-47AD-AE1F-83692AAB4917}">
      <dgm:prSet/>
      <dgm:spPr/>
    </dgm:pt>
    <dgm:pt modelId="{75295949-FF2A-4E0D-9783-8093B1E2C1F7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</a:rPr>
            <a:t>Q3 2022</a:t>
          </a:r>
          <a:endParaRPr lang="en-US" dirty="0"/>
        </a:p>
      </dgm:t>
    </dgm:pt>
    <dgm:pt modelId="{E2385D1C-110F-467C-B76E-A2F910176B91}" type="parTrans" cxnId="{6023B231-3267-41CF-9B5D-A059B0B15D83}">
      <dgm:prSet/>
      <dgm:spPr/>
    </dgm:pt>
    <dgm:pt modelId="{BE3FE961-A3C6-4DA3-A989-4ABA977D427B}" type="sibTrans" cxnId="{6023B231-3267-41CF-9B5D-A059B0B15D83}">
      <dgm:prSet/>
      <dgm:spPr/>
    </dgm:pt>
    <dgm:pt modelId="{CA3F350B-6711-4CFD-87C7-F9E051A80278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</a:rPr>
            <a:t>Q1 2023</a:t>
          </a:r>
          <a:endParaRPr lang="en-US" dirty="0"/>
        </a:p>
      </dgm:t>
    </dgm:pt>
    <dgm:pt modelId="{DBBB9A2A-2C13-4AEC-8C4B-97353351B502}" type="parTrans" cxnId="{B6B86E60-DE69-4646-9FA9-BEE5B0C3D556}">
      <dgm:prSet/>
      <dgm:spPr/>
    </dgm:pt>
    <dgm:pt modelId="{FAFAA6A4-BCF7-4072-BC8E-F68B8B29A60F}" type="sibTrans" cxnId="{B6B86E60-DE69-4646-9FA9-BEE5B0C3D556}">
      <dgm:prSet/>
      <dgm:spPr/>
    </dgm:pt>
    <dgm:pt modelId="{3F52A880-5EE7-4242-B3BE-3C488AD4CB09}">
      <dgm:prSet phldr="0"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</a:rPr>
            <a:t>Q4 2022</a:t>
          </a:r>
        </a:p>
      </dgm:t>
    </dgm:pt>
    <dgm:pt modelId="{4D7DAC68-9197-4B96-B268-AC0D4A56AFFE}" type="parTrans" cxnId="{D5F1889F-92A2-426F-9E6A-27A2D69B932C}">
      <dgm:prSet/>
      <dgm:spPr/>
    </dgm:pt>
    <dgm:pt modelId="{FD379B68-A26C-4AAE-B61F-A65035FC8B05}" type="sibTrans" cxnId="{D5F1889F-92A2-426F-9E6A-27A2D69B932C}">
      <dgm:prSet/>
      <dgm:spPr/>
    </dgm:pt>
    <dgm:pt modelId="{84491E13-316A-4043-987B-45D6ECE91FE9}">
      <dgm:prSet phldr="0"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</a:rPr>
            <a:t>Q2 2023</a:t>
          </a:r>
        </a:p>
      </dgm:t>
    </dgm:pt>
    <dgm:pt modelId="{ED0F7618-09B8-4DD6-890B-BEA867D51CBC}" type="parTrans" cxnId="{1AB6084B-A4A8-43D7-B863-65E9C7E7ED2B}">
      <dgm:prSet/>
      <dgm:spPr/>
    </dgm:pt>
    <dgm:pt modelId="{79774DCE-3F86-4498-898C-7E21736F2223}" type="sibTrans" cxnId="{1AB6084B-A4A8-43D7-B863-65E9C7E7ED2B}">
      <dgm:prSet/>
      <dgm:spPr/>
    </dgm:pt>
    <dgm:pt modelId="{ABD966B8-B3BA-48DE-BB3B-F2419DDB9173}">
      <dgm:prSet phldr="0"/>
      <dgm:spPr/>
      <dgm:t>
        <a:bodyPr/>
        <a:lstStyle/>
        <a:p>
          <a:pPr rtl="0"/>
          <a:r>
            <a:rPr lang="en-US" dirty="0">
              <a:latin typeface="Arial" panose="020B0604020202020204" pitchFamily="34" charset="0"/>
            </a:rPr>
            <a:t>Q3 2023</a:t>
          </a:r>
        </a:p>
      </dgm:t>
    </dgm:pt>
    <dgm:pt modelId="{1DB5DA70-10B6-4309-B0AC-502E930CEA52}" type="parTrans" cxnId="{3B5C2DED-9462-4EA5-A41F-70924DCE0391}">
      <dgm:prSet/>
      <dgm:spPr/>
    </dgm:pt>
    <dgm:pt modelId="{F7A50F19-5B0E-4139-89C4-CC75628ECED7}" type="sibTrans" cxnId="{3B5C2DED-9462-4EA5-A41F-70924DCE0391}">
      <dgm:prSet/>
      <dgm:spPr/>
    </dgm:pt>
    <dgm:pt modelId="{6074618C-377D-48A4-9068-B4AC437F3294}" type="pres">
      <dgm:prSet presAssocID="{CB1FE94E-85E6-4C5F-8CAB-8C21D58E6C74}" presName="CompostProcess" presStyleCnt="0">
        <dgm:presLayoutVars>
          <dgm:dir/>
          <dgm:resizeHandles val="exact"/>
        </dgm:presLayoutVars>
      </dgm:prSet>
      <dgm:spPr/>
    </dgm:pt>
    <dgm:pt modelId="{3B85A6B3-0896-44C9-8C96-CD721BB8C523}" type="pres">
      <dgm:prSet presAssocID="{CB1FE94E-85E6-4C5F-8CAB-8C21D58E6C74}" presName="arrow" presStyleLbl="bgShp" presStyleIdx="0" presStyleCnt="1"/>
      <dgm:spPr/>
    </dgm:pt>
    <dgm:pt modelId="{93F8EFE7-1FB1-4DB8-B108-C171A63278C8}" type="pres">
      <dgm:prSet presAssocID="{CB1FE94E-85E6-4C5F-8CAB-8C21D58E6C74}" presName="linearProcess" presStyleCnt="0"/>
      <dgm:spPr/>
    </dgm:pt>
    <dgm:pt modelId="{EAEEE803-FCEC-4A8C-9E04-D83981D9B785}" type="pres">
      <dgm:prSet presAssocID="{2D7C9135-B444-4FD8-A894-B8A80A35615A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E4139F-2C19-4E53-8FE3-6E78AD9D8419}" type="pres">
      <dgm:prSet presAssocID="{2E04EEF2-CE09-4273-9BEB-C5E5D2CFCB2D}" presName="sibTrans" presStyleCnt="0"/>
      <dgm:spPr/>
    </dgm:pt>
    <dgm:pt modelId="{0377E759-0C51-445A-9231-43B22DFA069B}" type="pres">
      <dgm:prSet presAssocID="{75295949-FF2A-4E0D-9783-8093B1E2C1F7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926CB2-F466-407C-B085-4CCE3DE27E3E}" type="pres">
      <dgm:prSet presAssocID="{BE3FE961-A3C6-4DA3-A989-4ABA977D427B}" presName="sibTrans" presStyleCnt="0"/>
      <dgm:spPr/>
    </dgm:pt>
    <dgm:pt modelId="{D3D5F541-3088-4CBC-B762-27416F3B44B0}" type="pres">
      <dgm:prSet presAssocID="{3F52A880-5EE7-4242-B3BE-3C488AD4CB09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FB90B-1BD1-42B3-828D-EBE97C120FD1}" type="pres">
      <dgm:prSet presAssocID="{FD379B68-A26C-4AAE-B61F-A65035FC8B05}" presName="sibTrans" presStyleCnt="0"/>
      <dgm:spPr/>
    </dgm:pt>
    <dgm:pt modelId="{22F1F6EB-E041-4E40-8452-19E54CBDC261}" type="pres">
      <dgm:prSet presAssocID="{CA3F350B-6711-4CFD-87C7-F9E051A80278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70EEB-6977-4C6C-926C-64546463519F}" type="pres">
      <dgm:prSet presAssocID="{FAFAA6A4-BCF7-4072-BC8E-F68B8B29A60F}" presName="sibTrans" presStyleCnt="0"/>
      <dgm:spPr/>
    </dgm:pt>
    <dgm:pt modelId="{68187639-0624-4625-A330-C6AA1C70D943}" type="pres">
      <dgm:prSet presAssocID="{84491E13-316A-4043-987B-45D6ECE91FE9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21641A-4C8B-4B5B-B088-CF36356156BF}" type="pres">
      <dgm:prSet presAssocID="{79774DCE-3F86-4498-898C-7E21736F2223}" presName="sibTrans" presStyleCnt="0"/>
      <dgm:spPr/>
    </dgm:pt>
    <dgm:pt modelId="{0B32C4BA-DCAD-415F-B8BD-D856D2EBB1AB}" type="pres">
      <dgm:prSet presAssocID="{ABD966B8-B3BA-48DE-BB3B-F2419DDB9173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5C2DED-9462-4EA5-A41F-70924DCE0391}" srcId="{CB1FE94E-85E6-4C5F-8CAB-8C21D58E6C74}" destId="{ABD966B8-B3BA-48DE-BB3B-F2419DDB9173}" srcOrd="5" destOrd="0" parTransId="{1DB5DA70-10B6-4309-B0AC-502E930CEA52}" sibTransId="{F7A50F19-5B0E-4139-89C4-CC75628ECED7}"/>
    <dgm:cxn modelId="{68CA4B32-EE5A-47AD-AE1F-83692AAB4917}" srcId="{CB1FE94E-85E6-4C5F-8CAB-8C21D58E6C74}" destId="{2D7C9135-B444-4FD8-A894-B8A80A35615A}" srcOrd="0" destOrd="0" parTransId="{7581C7B9-B3BB-470A-B106-4AFCDE63425A}" sibTransId="{2E04EEF2-CE09-4273-9BEB-C5E5D2CFCB2D}"/>
    <dgm:cxn modelId="{D5F1889F-92A2-426F-9E6A-27A2D69B932C}" srcId="{CB1FE94E-85E6-4C5F-8CAB-8C21D58E6C74}" destId="{3F52A880-5EE7-4242-B3BE-3C488AD4CB09}" srcOrd="2" destOrd="0" parTransId="{4D7DAC68-9197-4B96-B268-AC0D4A56AFFE}" sibTransId="{FD379B68-A26C-4AAE-B61F-A65035FC8B05}"/>
    <dgm:cxn modelId="{A145C8D9-D41F-41B4-B6E8-8D7C0A91709A}" type="presOf" srcId="{ABD966B8-B3BA-48DE-BB3B-F2419DDB9173}" destId="{0B32C4BA-DCAD-415F-B8BD-D856D2EBB1AB}" srcOrd="0" destOrd="0" presId="urn:microsoft.com/office/officeart/2005/8/layout/hProcess9"/>
    <dgm:cxn modelId="{6023B231-3267-41CF-9B5D-A059B0B15D83}" srcId="{CB1FE94E-85E6-4C5F-8CAB-8C21D58E6C74}" destId="{75295949-FF2A-4E0D-9783-8093B1E2C1F7}" srcOrd="1" destOrd="0" parTransId="{E2385D1C-110F-467C-B76E-A2F910176B91}" sibTransId="{BE3FE961-A3C6-4DA3-A989-4ABA977D427B}"/>
    <dgm:cxn modelId="{3C4C7376-9718-49A3-9A14-EEA07D6AAF37}" type="presOf" srcId="{84491E13-316A-4043-987B-45D6ECE91FE9}" destId="{68187639-0624-4625-A330-C6AA1C70D943}" srcOrd="0" destOrd="0" presId="urn:microsoft.com/office/officeart/2005/8/layout/hProcess9"/>
    <dgm:cxn modelId="{B6B86E60-DE69-4646-9FA9-BEE5B0C3D556}" srcId="{CB1FE94E-85E6-4C5F-8CAB-8C21D58E6C74}" destId="{CA3F350B-6711-4CFD-87C7-F9E051A80278}" srcOrd="3" destOrd="0" parTransId="{DBBB9A2A-2C13-4AEC-8C4B-97353351B502}" sibTransId="{FAFAA6A4-BCF7-4072-BC8E-F68B8B29A60F}"/>
    <dgm:cxn modelId="{7FBB27BF-F472-49FB-ACC1-26D532283713}" type="presOf" srcId="{2D7C9135-B444-4FD8-A894-B8A80A35615A}" destId="{EAEEE803-FCEC-4A8C-9E04-D83981D9B785}" srcOrd="0" destOrd="0" presId="urn:microsoft.com/office/officeart/2005/8/layout/hProcess9"/>
    <dgm:cxn modelId="{1AB6084B-A4A8-43D7-B863-65E9C7E7ED2B}" srcId="{CB1FE94E-85E6-4C5F-8CAB-8C21D58E6C74}" destId="{84491E13-316A-4043-987B-45D6ECE91FE9}" srcOrd="4" destOrd="0" parTransId="{ED0F7618-09B8-4DD6-890B-BEA867D51CBC}" sibTransId="{79774DCE-3F86-4498-898C-7E21736F2223}"/>
    <dgm:cxn modelId="{1205B554-E18C-471C-8267-F461ED2147E2}" type="presOf" srcId="{3F52A880-5EE7-4242-B3BE-3C488AD4CB09}" destId="{D3D5F541-3088-4CBC-B762-27416F3B44B0}" srcOrd="0" destOrd="0" presId="urn:microsoft.com/office/officeart/2005/8/layout/hProcess9"/>
    <dgm:cxn modelId="{51B21DC4-7EBE-44FF-B09C-A1EBBCD40810}" type="presOf" srcId="{75295949-FF2A-4E0D-9783-8093B1E2C1F7}" destId="{0377E759-0C51-445A-9231-43B22DFA069B}" srcOrd="0" destOrd="0" presId="urn:microsoft.com/office/officeart/2005/8/layout/hProcess9"/>
    <dgm:cxn modelId="{AAF69BFD-3E98-47FD-A2C6-FFFA29BB1CB0}" type="presOf" srcId="{CA3F350B-6711-4CFD-87C7-F9E051A80278}" destId="{22F1F6EB-E041-4E40-8452-19E54CBDC261}" srcOrd="0" destOrd="0" presId="urn:microsoft.com/office/officeart/2005/8/layout/hProcess9"/>
    <dgm:cxn modelId="{4B57C1CF-6416-45F0-B5C6-255B41B68A81}" type="presOf" srcId="{CB1FE94E-85E6-4C5F-8CAB-8C21D58E6C74}" destId="{6074618C-377D-48A4-9068-B4AC437F3294}" srcOrd="0" destOrd="0" presId="urn:microsoft.com/office/officeart/2005/8/layout/hProcess9"/>
    <dgm:cxn modelId="{7A137493-B7D2-4EE2-9B27-C2F0A9F405EB}" type="presParOf" srcId="{6074618C-377D-48A4-9068-B4AC437F3294}" destId="{3B85A6B3-0896-44C9-8C96-CD721BB8C523}" srcOrd="0" destOrd="0" presId="urn:microsoft.com/office/officeart/2005/8/layout/hProcess9"/>
    <dgm:cxn modelId="{F82525D3-F1D5-4872-8B11-ECB614CC7D2A}" type="presParOf" srcId="{6074618C-377D-48A4-9068-B4AC437F3294}" destId="{93F8EFE7-1FB1-4DB8-B108-C171A63278C8}" srcOrd="1" destOrd="0" presId="urn:microsoft.com/office/officeart/2005/8/layout/hProcess9"/>
    <dgm:cxn modelId="{340B0902-549D-4A86-88F3-C2718105B27F}" type="presParOf" srcId="{93F8EFE7-1FB1-4DB8-B108-C171A63278C8}" destId="{EAEEE803-FCEC-4A8C-9E04-D83981D9B785}" srcOrd="0" destOrd="0" presId="urn:microsoft.com/office/officeart/2005/8/layout/hProcess9"/>
    <dgm:cxn modelId="{729C5AC7-C679-40C0-B8C3-B78771672E40}" type="presParOf" srcId="{93F8EFE7-1FB1-4DB8-B108-C171A63278C8}" destId="{7CE4139F-2C19-4E53-8FE3-6E78AD9D8419}" srcOrd="1" destOrd="0" presId="urn:microsoft.com/office/officeart/2005/8/layout/hProcess9"/>
    <dgm:cxn modelId="{109B94B1-C0CA-4F89-86D9-66CB79515A7D}" type="presParOf" srcId="{93F8EFE7-1FB1-4DB8-B108-C171A63278C8}" destId="{0377E759-0C51-445A-9231-43B22DFA069B}" srcOrd="2" destOrd="0" presId="urn:microsoft.com/office/officeart/2005/8/layout/hProcess9"/>
    <dgm:cxn modelId="{9D3EAD51-D718-4399-BBD7-D0332D861037}" type="presParOf" srcId="{93F8EFE7-1FB1-4DB8-B108-C171A63278C8}" destId="{A2926CB2-F466-407C-B085-4CCE3DE27E3E}" srcOrd="3" destOrd="0" presId="urn:microsoft.com/office/officeart/2005/8/layout/hProcess9"/>
    <dgm:cxn modelId="{79D6A27A-C623-4928-98D3-EFF6AD8F7645}" type="presParOf" srcId="{93F8EFE7-1FB1-4DB8-B108-C171A63278C8}" destId="{D3D5F541-3088-4CBC-B762-27416F3B44B0}" srcOrd="4" destOrd="0" presId="urn:microsoft.com/office/officeart/2005/8/layout/hProcess9"/>
    <dgm:cxn modelId="{740835E0-DC16-46D8-B4DA-83376A7DB0BB}" type="presParOf" srcId="{93F8EFE7-1FB1-4DB8-B108-C171A63278C8}" destId="{032FB90B-1BD1-42B3-828D-EBE97C120FD1}" srcOrd="5" destOrd="0" presId="urn:microsoft.com/office/officeart/2005/8/layout/hProcess9"/>
    <dgm:cxn modelId="{405EDCFB-6B6E-45D1-920B-4DB208093375}" type="presParOf" srcId="{93F8EFE7-1FB1-4DB8-B108-C171A63278C8}" destId="{22F1F6EB-E041-4E40-8452-19E54CBDC261}" srcOrd="6" destOrd="0" presId="urn:microsoft.com/office/officeart/2005/8/layout/hProcess9"/>
    <dgm:cxn modelId="{BC85A95C-E198-4874-B10B-9DD300C3DDD4}" type="presParOf" srcId="{93F8EFE7-1FB1-4DB8-B108-C171A63278C8}" destId="{9F870EEB-6977-4C6C-926C-64546463519F}" srcOrd="7" destOrd="0" presId="urn:microsoft.com/office/officeart/2005/8/layout/hProcess9"/>
    <dgm:cxn modelId="{4630819C-695E-4574-B455-EEF4C988D139}" type="presParOf" srcId="{93F8EFE7-1FB1-4DB8-B108-C171A63278C8}" destId="{68187639-0624-4625-A330-C6AA1C70D943}" srcOrd="8" destOrd="0" presId="urn:microsoft.com/office/officeart/2005/8/layout/hProcess9"/>
    <dgm:cxn modelId="{8332D42A-B845-4EFA-9A60-9519A3EA8C84}" type="presParOf" srcId="{93F8EFE7-1FB1-4DB8-B108-C171A63278C8}" destId="{B921641A-4C8B-4B5B-B088-CF36356156BF}" srcOrd="9" destOrd="0" presId="urn:microsoft.com/office/officeart/2005/8/layout/hProcess9"/>
    <dgm:cxn modelId="{BC488A87-13E0-4AD3-8E42-275D1E6ACA89}" type="presParOf" srcId="{93F8EFE7-1FB1-4DB8-B108-C171A63278C8}" destId="{0B32C4BA-DCAD-415F-B8BD-D856D2EBB1A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5A6B3-0896-44C9-8C96-CD721BB8C523}">
      <dsp:nvSpPr>
        <dsp:cNvPr id="0" name=""/>
        <dsp:cNvSpPr/>
      </dsp:nvSpPr>
      <dsp:spPr>
        <a:xfrm>
          <a:off x="842397" y="0"/>
          <a:ext cx="9547176" cy="140698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EEE803-FCEC-4A8C-9E04-D83981D9B785}">
      <dsp:nvSpPr>
        <dsp:cNvPr id="0" name=""/>
        <dsp:cNvSpPr/>
      </dsp:nvSpPr>
      <dsp:spPr>
        <a:xfrm>
          <a:off x="3941" y="422095"/>
          <a:ext cx="1668445" cy="5627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Arial" panose="020B0604020202020204" pitchFamily="34" charset="0"/>
            </a:rPr>
            <a:t>Q2 2022</a:t>
          </a:r>
          <a:endParaRPr lang="en-US" sz="2300" kern="1200" dirty="0"/>
        </a:p>
      </dsp:txBody>
      <dsp:txXfrm>
        <a:off x="31414" y="449568"/>
        <a:ext cx="1613499" cy="507848"/>
      </dsp:txXfrm>
    </dsp:sp>
    <dsp:sp modelId="{0377E759-0C51-445A-9231-43B22DFA069B}">
      <dsp:nvSpPr>
        <dsp:cNvPr id="0" name=""/>
        <dsp:cNvSpPr/>
      </dsp:nvSpPr>
      <dsp:spPr>
        <a:xfrm>
          <a:off x="1915070" y="422095"/>
          <a:ext cx="1668445" cy="5627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Arial" panose="020B0604020202020204" pitchFamily="34" charset="0"/>
            </a:rPr>
            <a:t>Q3 2022</a:t>
          </a:r>
          <a:endParaRPr lang="en-US" sz="2300" kern="1200" dirty="0"/>
        </a:p>
      </dsp:txBody>
      <dsp:txXfrm>
        <a:off x="1942543" y="449568"/>
        <a:ext cx="1613499" cy="507848"/>
      </dsp:txXfrm>
    </dsp:sp>
    <dsp:sp modelId="{D3D5F541-3088-4CBC-B762-27416F3B44B0}">
      <dsp:nvSpPr>
        <dsp:cNvPr id="0" name=""/>
        <dsp:cNvSpPr/>
      </dsp:nvSpPr>
      <dsp:spPr>
        <a:xfrm>
          <a:off x="3826198" y="422095"/>
          <a:ext cx="1668445" cy="5627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Arial" panose="020B0604020202020204" pitchFamily="34" charset="0"/>
            </a:rPr>
            <a:t>Q4 2022</a:t>
          </a:r>
        </a:p>
      </dsp:txBody>
      <dsp:txXfrm>
        <a:off x="3853671" y="449568"/>
        <a:ext cx="1613499" cy="507848"/>
      </dsp:txXfrm>
    </dsp:sp>
    <dsp:sp modelId="{22F1F6EB-E041-4E40-8452-19E54CBDC261}">
      <dsp:nvSpPr>
        <dsp:cNvPr id="0" name=""/>
        <dsp:cNvSpPr/>
      </dsp:nvSpPr>
      <dsp:spPr>
        <a:xfrm>
          <a:off x="5737327" y="422095"/>
          <a:ext cx="1668445" cy="5627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Arial" panose="020B0604020202020204" pitchFamily="34" charset="0"/>
            </a:rPr>
            <a:t>Q1 2023</a:t>
          </a:r>
          <a:endParaRPr lang="en-US" sz="2300" kern="1200" dirty="0"/>
        </a:p>
      </dsp:txBody>
      <dsp:txXfrm>
        <a:off x="5764800" y="449568"/>
        <a:ext cx="1613499" cy="507848"/>
      </dsp:txXfrm>
    </dsp:sp>
    <dsp:sp modelId="{68187639-0624-4625-A330-C6AA1C70D943}">
      <dsp:nvSpPr>
        <dsp:cNvPr id="0" name=""/>
        <dsp:cNvSpPr/>
      </dsp:nvSpPr>
      <dsp:spPr>
        <a:xfrm>
          <a:off x="7648456" y="422095"/>
          <a:ext cx="1668445" cy="5627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Arial" panose="020B0604020202020204" pitchFamily="34" charset="0"/>
            </a:rPr>
            <a:t>Q2 2023</a:t>
          </a:r>
        </a:p>
      </dsp:txBody>
      <dsp:txXfrm>
        <a:off x="7675929" y="449568"/>
        <a:ext cx="1613499" cy="507848"/>
      </dsp:txXfrm>
    </dsp:sp>
    <dsp:sp modelId="{0B32C4BA-DCAD-415F-B8BD-D856D2EBB1AB}">
      <dsp:nvSpPr>
        <dsp:cNvPr id="0" name=""/>
        <dsp:cNvSpPr/>
      </dsp:nvSpPr>
      <dsp:spPr>
        <a:xfrm>
          <a:off x="9559584" y="422095"/>
          <a:ext cx="1668445" cy="5627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latin typeface="Arial" panose="020B0604020202020204" pitchFamily="34" charset="0"/>
            </a:rPr>
            <a:t>Q3 2023</a:t>
          </a:r>
        </a:p>
      </dsp:txBody>
      <dsp:txXfrm>
        <a:off x="9587057" y="449568"/>
        <a:ext cx="1613499" cy="507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54A2399-B892-45F0-82BB-FD8C95A65D36}" type="datetimeFigureOut">
              <a:rPr lang="en-US" smtClean="0">
                <a:latin typeface="Arial" panose="020B0604020202020204" pitchFamily="34" charset="0"/>
              </a:rPr>
              <a:t>1/17/2023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D8DE283-2FFE-4E79-86B3-19981A050BF6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77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3EEE9B47-791B-47F7-AE03-C0D580CA0B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6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fficientip.com/dns-2022-threat-report-highlights/#:~:text=DNS%20Attacks%20are%20Having%20Severe,of%20%24942k%20per%20attack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digitalinformationworld.com/2021/09/the-internet-of-things-saw-15-billion.html" TargetMode="External"/><Relationship Id="rId4" Type="http://schemas.openxmlformats.org/officeDocument/2006/relationships/hyperlink" Target="https://www.ciodive.com/news/security-vendor-consolidation-priority/631856/?:%202022-09-15%20CIO%20Dive%20%5Bissue:44538%5D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00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The results, as validated by </a:t>
            </a:r>
            <a:r>
              <a:rPr lang="en-US" dirty="0" err="1">
                <a:cs typeface="Arial" panose="020B0604020202020204" pitchFamily="34" charset="0"/>
              </a:rPr>
              <a:t>Miercom</a:t>
            </a:r>
            <a:r>
              <a:rPr lang="en-US" dirty="0">
                <a:cs typeface="Arial" panose="020B0604020202020204" pitchFamily="34" charset="0"/>
              </a:rPr>
              <a:t> independent testing result in over 40% more prevention compared with traditional AI based solutions </a:t>
            </a:r>
            <a:endParaRPr lang="en-US" dirty="0"/>
          </a:p>
          <a:p>
            <a:r>
              <a:rPr lang="en-US" dirty="0">
                <a:cs typeface="Arial" panose="020B0604020202020204" pitchFamily="34" charset="0"/>
              </a:rPr>
              <a:t>and </a:t>
            </a:r>
          </a:p>
          <a:p>
            <a:r>
              <a:rPr lang="en-US" dirty="0">
                <a:cs typeface="Arial" panose="020B0604020202020204" pitchFamily="34" charset="0"/>
              </a:rPr>
              <a:t>over 4 times better than signature based 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E1FBB-FE0F-45D0-B317-E9EE270E1947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4293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to Data Center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639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2022 we launched Quantum Lightspeed that provide exceptionally high firewall throughput for data-center use cases.</a:t>
            </a:r>
          </a:p>
          <a:p>
            <a:r>
              <a:rPr lang="en-US" dirty="0">
                <a:cs typeface="Arial" panose="020B0604020202020204" pitchFamily="34" charset="0"/>
              </a:rPr>
              <a:t>Recently we released our support for elephant flows (long connections) via ASIC acceleration while leaving other connections and threat prevention on the main CPU.</a:t>
            </a:r>
          </a:p>
          <a:p>
            <a:r>
              <a:rPr lang="en-US" dirty="0">
                <a:cs typeface="Arial" panose="020B0604020202020204" pitchFamily="34" charset="0"/>
              </a:rPr>
              <a:t>By end of Q1 this year we will continue to release more capabilities such as Maestro dedicated appliances, IPv6 and VSX support.</a:t>
            </a:r>
          </a:p>
          <a:p>
            <a:r>
              <a:rPr lang="en-US" dirty="0">
                <a:cs typeface="Arial" panose="020B0604020202020204" pitchFamily="34" charset="0"/>
              </a:rPr>
              <a:t>Later this year we will also add full acceleration for short firewall connections, IPv6, VSX and jumbo frames </a:t>
            </a:r>
          </a:p>
          <a:p>
            <a:r>
              <a:rPr lang="en-US" dirty="0">
                <a:cs typeface="Arial" panose="020B0604020202020204" pitchFamily="34" charset="0"/>
              </a:rPr>
              <a:t>allowing customers to deploy Quantum Lightspeed in all their use-cases</a:t>
            </a: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64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ts val="1200"/>
              </a:spcBef>
              <a:buSzPct val="115000"/>
            </a:pPr>
            <a:r>
              <a:rPr lang="en-US" dirty="0">
                <a:cs typeface="Arial" panose="020B0604020202020204" pitchFamily="34" charset="0"/>
              </a:rPr>
              <a:t>Some of you are wandering how can we deal with elephant flows without upgrading my hardware.</a:t>
            </a: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dirty="0">
                <a:cs typeface="Arial" panose="020B0604020202020204" pitchFamily="34" charset="0"/>
              </a:rPr>
              <a:t>Well in R81.20 we introduced </a:t>
            </a:r>
            <a:r>
              <a:rPr lang="en-US" dirty="0" err="1">
                <a:cs typeface="Arial" panose="020B0604020202020204" pitchFamily="34" charset="0"/>
              </a:rPr>
              <a:t>Hyperflow</a:t>
            </a:r>
            <a:r>
              <a:rPr lang="en-US" dirty="0">
                <a:cs typeface="Arial" panose="020B0604020202020204" pitchFamily="34" charset="0"/>
              </a:rPr>
              <a:t>. </a:t>
            </a: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dirty="0">
                <a:cs typeface="Arial" panose="020B0604020202020204" pitchFamily="34" charset="0"/>
              </a:rPr>
              <a:t>This amazing feature is available to all our customers running our supported appliances with 8 CPU cores or more.</a:t>
            </a: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dirty="0">
                <a:cs typeface="Arial" panose="020B0604020202020204" pitchFamily="34" charset="0"/>
              </a:rPr>
              <a:t>Simply by upgrading to "Titan" customers will benefit from 3 times performance boost on long lived connections with full threat prevention capabilities.</a:t>
            </a:r>
          </a:p>
          <a:p>
            <a:pPr>
              <a:lnSpc>
                <a:spcPct val="80000"/>
              </a:lnSpc>
              <a:spcBef>
                <a:spcPts val="1200"/>
              </a:spcBef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en-US" dirty="0">
                <a:cs typeface="Arial" panose="020B0604020202020204" pitchFamily="34" charset="0"/>
              </a:rPr>
              <a:t>This year we will continue to increase the benefits of </a:t>
            </a:r>
            <a:r>
              <a:rPr lang="en-US" dirty="0" err="1">
                <a:cs typeface="Arial" panose="020B0604020202020204" pitchFamily="34" charset="0"/>
              </a:rPr>
              <a:t>Hyperflow</a:t>
            </a:r>
            <a:r>
              <a:rPr lang="en-US" dirty="0">
                <a:cs typeface="Arial" panose="020B0604020202020204" pitchFamily="34" charset="0"/>
              </a:rPr>
              <a:t> by adding CIFS support as well, which hugely important for data center use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073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Quantum Maestro is a fantastic way to maximize your Check Point gateways achieving linear scalability.</a:t>
            </a:r>
          </a:p>
          <a:p>
            <a:r>
              <a:rPr lang="en-US" dirty="0">
                <a:cs typeface="Arial" panose="020B0604020202020204" pitchFamily="34" charset="0"/>
              </a:rPr>
              <a:t>In our Titan release we introduced 3 key capabilities: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Deep learning threat prevention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Ultra-low latency of 800nsec which ideal for high frequency trading and 5G implementations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Autoscaling of compute resources between security groups to prioritize business critical applications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This year we plan to invest a lot more with Maestro user experience and simplification as well as creating a software only version we call </a:t>
            </a:r>
            <a:r>
              <a:rPr lang="en-US" dirty="0" err="1">
                <a:cs typeface="Arial" panose="020B0604020202020204" pitchFamily="34" charset="0"/>
              </a:rPr>
              <a:t>ElasticXL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Calibri"/>
              <a:buChar char="-"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3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Next on the list is branch office security which we will be boosting this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190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Branch office networks are radically changing as more services such as email, CRM and more are moved from traditional on-prem datacenter to cloud services.</a:t>
            </a:r>
          </a:p>
          <a:p>
            <a:r>
              <a:rPr lang="en-US" dirty="0">
                <a:cs typeface="Arial" panose="020B0604020202020204" pitchFamily="34" charset="0"/>
              </a:rPr>
              <a:t>SD-WAN is a great technology that help you transition to use more cloud services by moving away from expansive traditional lease lines to standard broadband services, allow faster and more cost-effective deployment.</a:t>
            </a:r>
          </a:p>
          <a:p>
            <a:r>
              <a:rPr lang="en-US" dirty="0">
                <a:cs typeface="Arial" panose="020B0604020202020204" pitchFamily="34" charset="0"/>
              </a:rPr>
              <a:t>However, this is also introducing new security challenges since connections may now bypass the security offered by the datacenter.</a:t>
            </a:r>
          </a:p>
          <a:p>
            <a:r>
              <a:rPr lang="en-US" dirty="0">
                <a:cs typeface="Arial" panose="020B0604020202020204" pitchFamily="34" charset="0"/>
              </a:rPr>
              <a:t>We need to bring security back to the branch office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E1FBB-FE0F-45D0-B317-E9EE270E1947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59646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Arial" panose="020B0604020202020204" pitchFamily="34" charset="0"/>
              </a:rPr>
              <a:t>Check Point is announcing Quantum SD-WAN</a:t>
            </a:r>
          </a:p>
          <a:p>
            <a:pPr>
              <a:defRPr/>
            </a:pPr>
            <a:endParaRPr lang="en-US" dirty="0">
              <a:cs typeface="Arial" panose="020B0604020202020204" pitchFamily="34" charset="0"/>
            </a:endParaRPr>
          </a:p>
          <a:p>
            <a:pPr>
              <a:defRPr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21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new SD-WAN solution, internally developed, is fully integrated with all our security gateways starting from Quantum Spark all the way to our datacenter gateways.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Quantum SD-WAN provides</a:t>
            </a:r>
            <a:endParaRPr lang="en-US" dirty="0"/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All Check Point highest level of perimeter security at a branch level providing the industry's best catch rate</a:t>
            </a:r>
          </a:p>
          <a:p>
            <a:r>
              <a:rPr lang="en-US" dirty="0">
                <a:cs typeface="Arial" panose="020B0604020202020204" pitchFamily="34" charset="0"/>
              </a:rPr>
              <a:t>&lt;Next Slide&gt;</a:t>
            </a:r>
          </a:p>
          <a:p>
            <a:pPr marL="171450" indent="-171450">
              <a:buFont typeface="Calibri"/>
              <a:buChar char="-"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954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,Sans-Serif"/>
              <a:buChar char="-"/>
            </a:pPr>
            <a:r>
              <a:rPr lang="en-US" dirty="0"/>
              <a:t>Simple Cloud orchestration with default policies generated through a an on-boarding wizard.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Rich SD-WAN capabilities such as application steering with the highest number of over 10,000 applications support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&lt;click&gt;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High level central dashboard view showing networking activity across all branches</a:t>
            </a:r>
          </a:p>
          <a:p>
            <a:r>
              <a:rPr lang="en-US" dirty="0">
                <a:cs typeface="Arial" panose="020B0604020202020204" pitchFamily="34" charset="0"/>
              </a:rPr>
              <a:t>&lt;click&gt;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Detailed per rule logging &amp; monitoring showing network quality stats such as jitter, latency and packet loss</a:t>
            </a:r>
          </a:p>
          <a:p>
            <a:pPr marL="171450" indent="-171450">
              <a:buFont typeface="Calibri"/>
              <a:buChar char="-"/>
            </a:pPr>
            <a:endParaRPr lang="en-US" dirty="0"/>
          </a:p>
          <a:p>
            <a:r>
              <a:rPr lang="en-US" dirty="0">
                <a:cs typeface="Arial" panose="020B0604020202020204" pitchFamily="34" charset="0"/>
              </a:rPr>
              <a:t>Quantum SD-WAN roadmap is to fully </a:t>
            </a:r>
            <a:r>
              <a:rPr lang="en-US" dirty="0"/>
              <a:t>Integrate into Check Point SASE solution.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E1FBB-FE0F-45D0-B317-E9EE270E1947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6544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B4B4B"/>
                </a:solidFill>
                <a:effectLst/>
                <a:latin typeface="Open Sans" panose="020B0606030504020204" pitchFamily="34" charset="0"/>
              </a:rPr>
              <a:t>Source – IDC survey, the majority of organizations (88%) globally across all verticals are suffering multiple DNS attacks – with the average being 7 attacks suffered per company per year</a:t>
            </a:r>
          </a:p>
          <a:p>
            <a:endParaRPr lang="en-US" b="0" i="0" dirty="0">
              <a:solidFill>
                <a:srgbClr val="4B4B4B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solidFill>
                  <a:srgbClr val="002636"/>
                </a:solidFill>
                <a:effectLst/>
                <a:latin typeface="Source Sans Pro" panose="020B0503030403020204" pitchFamily="34" charset="0"/>
              </a:rPr>
              <a:t>Source: Cisco - About 90% of data breaches occur due to phishing. Employees receive an average of 14 malicious emails every year.</a:t>
            </a:r>
            <a:endParaRPr lang="en-US" b="0" i="0" dirty="0">
              <a:solidFill>
                <a:srgbClr val="4B4B4B"/>
              </a:solidFill>
              <a:effectLst/>
              <a:latin typeface="Open Sans" panose="020B0606030504020204" pitchFamily="34" charset="0"/>
            </a:endParaRPr>
          </a:p>
          <a:p>
            <a:endParaRPr lang="en-US" dirty="0">
              <a:hlinkClick r:id="rId3"/>
            </a:endParaRPr>
          </a:p>
          <a:p>
            <a:r>
              <a:rPr lang="en-US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Source: Kaspersky: attacks on the IoT (The Internet of Things) have pretty much doubled in the last few years.</a:t>
            </a:r>
            <a:endParaRPr lang="en-US" dirty="0">
              <a:hlinkClick r:id="" action="ppaction://noaction"/>
            </a:endParaRPr>
          </a:p>
          <a:p>
            <a:endParaRPr lang="en-US" dirty="0">
              <a:hlinkClick r:id="" action="ppaction://noaction"/>
            </a:endParaRPr>
          </a:p>
          <a:p>
            <a:r>
              <a:rPr lang="en-US" dirty="0">
                <a:hlinkClick r:id="" action="ppaction://noaction"/>
              </a:rPr>
              <a:t>https://www.efficientip.com/dns-2022-threat-report-highlights/#:~:text=DNS%20Attacks%20are%20Having%20Severe,of%20%24942k%20per%20attack</a:t>
            </a:r>
            <a:r>
              <a:rPr lang="en-US" dirty="0"/>
              <a:t> - IDC 2022 Global DNS threats report</a:t>
            </a:r>
          </a:p>
          <a:p>
            <a:r>
              <a:rPr lang="en-US" dirty="0">
                <a:hlinkClick r:id="rId4"/>
              </a:rPr>
              <a:t>https://www.ciodive.com/news/security-vendor-consolidation-priority/631856/?:%202022-09-15%20CIO%20Dive%20%5Bissue:44538%5D</a:t>
            </a:r>
            <a:endParaRPr lang="en-US" dirty="0">
              <a:cs typeface="Arial" panose="020B0604020202020204" pitchFamily="34" charset="0"/>
              <a:hlinkClick r:id="rId4"/>
            </a:endParaRPr>
          </a:p>
          <a:p>
            <a:r>
              <a:rPr lang="en-US" dirty="0"/>
              <a:t>27 Billion IOT devices by 2025</a:t>
            </a:r>
          </a:p>
          <a:p>
            <a:r>
              <a:rPr lang="en-US" dirty="0">
                <a:hlinkClick r:id="rId5"/>
              </a:rPr>
              <a:t>The Internet of Things Saw 1.5 Billion Attacks in the Last 6 Months / Digital Information World</a:t>
            </a:r>
            <a:endParaRPr lang="en-US" dirty="0"/>
          </a:p>
          <a:p>
            <a:endParaRPr lang="en-US" dirty="0"/>
          </a:p>
          <a:p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42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>
                <a:cs typeface="Arial" panose="020B0604020202020204" pitchFamily="34" charset="0"/>
              </a:rPr>
              <a:t>In a world that is everything is connected - from our cars to home appliances we MUST address the security of these IoT devices.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260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0195" lvl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r>
              <a:rPr lang="en-US" dirty="0">
                <a:cs typeface="Arial" panose="020B0604020202020204" pitchFamily="34" charset="0"/>
              </a:rPr>
              <a:t>We see attackers now moving to target IoT devices since these are usually: </a:t>
            </a:r>
            <a:endParaRPr lang="en-US" dirty="0"/>
          </a:p>
          <a:p>
            <a:pPr marL="461645" lvl="1" indent="-171450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un-managed devices</a:t>
            </a:r>
          </a:p>
          <a:p>
            <a:pPr marL="461645" lvl="1" indent="-171450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often left with default passwords and a vulnerable firmware.</a:t>
            </a:r>
            <a:endParaRPr lang="en-US" dirty="0"/>
          </a:p>
          <a:p>
            <a:pPr marL="290195" lvl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r>
              <a:rPr lang="en-US" dirty="0">
                <a:cs typeface="Arial" panose="020B0604020202020204" pitchFamily="34" charset="0"/>
              </a:rPr>
              <a:t>However, securing IoT is no simple task as you need first map all the different devices you have (sanctioned and non-sanctioned) then figure out what is the best security practice for each of these.</a:t>
            </a:r>
          </a:p>
          <a:p>
            <a:pPr marL="290195" lvl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endParaRPr lang="en-US" dirty="0">
              <a:cs typeface="Arial" panose="020B0604020202020204" pitchFamily="34" charset="0"/>
            </a:endParaRPr>
          </a:p>
          <a:p>
            <a:pPr marL="290195" lvl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</a:pPr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653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Quantum IoT Protect provides a super easy way to secure your IoT.</a:t>
            </a:r>
            <a:endParaRPr lang="en-US" dirty="0"/>
          </a:p>
          <a:p>
            <a:r>
              <a:rPr lang="en-US" dirty="0">
                <a:cs typeface="Arial" panose="020B0604020202020204" pitchFamily="34" charset="0"/>
              </a:rPr>
              <a:t>IoT Protect uses 3 key principles: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Autonomous discovery and policy best practices that will allow you to secure 1000s of devices within minutes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Continuous threat prevention against IoT attacks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Both Network level protection using Quantum gateways and Device level protection using nano agents</a:t>
            </a:r>
          </a:p>
          <a:p>
            <a:pPr marL="171450" indent="-171450">
              <a:buFont typeface="Calibri"/>
              <a:buChar char="-"/>
            </a:pP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570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IoT Protect deployment is super simple.</a:t>
            </a:r>
          </a:p>
          <a:p>
            <a:r>
              <a:rPr lang="en-US" dirty="0"/>
              <a:t>Once you connect your Titan based gateway to our cloud service the IoT discovery process will start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/>
              <a:t>Within a few minutes we will map the IoT device type, vendor and model and offer the best IoT security profile using Cloud AI engine.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This process will be continuous and will automatically adapt to new devices that are added on to the network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24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IoT Protect on-device security is done via nano agent integrated into the device's firmware.</a:t>
            </a:r>
            <a:endParaRPr lang="en-US" dirty="0"/>
          </a:p>
          <a:p>
            <a:r>
              <a:rPr lang="en-US" dirty="0">
                <a:cs typeface="Arial" panose="020B0604020202020204" pitchFamily="34" charset="0"/>
              </a:rPr>
              <a:t>It provides run-time security, scans the firmware for known risks such as default passwords and perform continuous posture monitoring.</a:t>
            </a:r>
          </a:p>
          <a:p>
            <a:endParaRPr lang="en-US" dirty="0"/>
          </a:p>
          <a:p>
            <a:r>
              <a:rPr lang="en-US" dirty="0"/>
              <a:t>Another important aspect is our threat prevention capability leveraging our IPS. 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/>
              <a:t>It contains over 300 signatures and protections for Industrial Systems, that are applied via virtual patching to protect the assets and devices.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34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The key part of maintaining your organization secure is the security management.</a:t>
            </a:r>
          </a:p>
          <a:p>
            <a:r>
              <a:rPr lang="en-US" dirty="0">
                <a:cs typeface="Arial" panose="020B0604020202020204" pitchFamily="34" charset="0"/>
              </a:rPr>
              <a:t>Let's take a look at some of the cool features added to Smart-1 Cloud during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78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600" kern="0" dirty="0"/>
              <a:t>A new security policy workflows to assure accuracy.  </a:t>
            </a:r>
            <a:endParaRPr lang="en-US" dirty="0"/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/>
              <a:t>Prevent Policy Errors by adding super-approver review and leaves a detailed audit log trails on all changes made.</a:t>
            </a:r>
            <a:endParaRPr lang="en-US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sz="1600" kern="1200" dirty="0"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endParaRPr lang="en-US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58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one is </a:t>
            </a:r>
            <a:r>
              <a:rPr lang="en-US" b="1" dirty="0"/>
              <a:t>Network feed</a:t>
            </a:r>
            <a:endParaRPr lang="en-US" dirty="0"/>
          </a:p>
          <a:p>
            <a:r>
              <a:rPr lang="en-US" dirty="0"/>
              <a:t>The firewall simply pings a network feed object to identify any changes and apply them to the policy without the need for a policy install. 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/>
              <a:t>Network Feed Objects empower DevOps to independently and instantly apply changes without bothering network admin teams or opening tickets</a:t>
            </a:r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1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Horizon Events provides you with a central logging and event repository as a cloud service.</a:t>
            </a:r>
          </a:p>
          <a:p>
            <a:r>
              <a:rPr lang="en-US" dirty="0">
                <a:cs typeface="Arial" panose="020B0604020202020204" pitchFamily="34" charset="0"/>
              </a:rPr>
              <a:t>You can </a:t>
            </a:r>
            <a:r>
              <a:rPr lang="en-US" dirty="0"/>
              <a:t>connect your on-prem gateways to this service for synchronizing all logs/events for excellent and easy correlation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/>
              <a:t>This service can extend into XDR from Check Point.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94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To access all these new great features simply log on to portal.checkpoint.com to start your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E1FBB-FE0F-45D0-B317-E9EE270E1947}" type="slidenum">
              <a:rPr lang="en-IL" smtClean="0"/>
              <a:t>32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452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/>
              <a:t>Remember</a:t>
            </a:r>
            <a:r>
              <a:rPr lang="en-US" sz="1600" baseline="0"/>
              <a:t> to say it goes beyond the network to the cloud </a:t>
            </a:r>
            <a:endParaRPr lang="en-US" sz="160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/>
          </a:p>
          <a:p>
            <a:endParaRPr lang="aa-E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359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The last thing I want to talk about today is small business.</a:t>
            </a:r>
          </a:p>
          <a:p>
            <a:r>
              <a:rPr lang="en-US" dirty="0">
                <a:cs typeface="Arial" panose="020B0604020202020204" pitchFamily="34" charset="0"/>
              </a:rPr>
              <a:t>We know that small businesses are an easy target for attackers and often used as means to attack larger business.</a:t>
            </a:r>
          </a:p>
          <a:p>
            <a:r>
              <a:rPr lang="en-US" dirty="0">
                <a:cs typeface="Arial" panose="020B0604020202020204" pitchFamily="34" charset="0"/>
              </a:rPr>
              <a:t>We also see a massive uptake in MSP services that are helping small business deal with these cyber challenges.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6785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Today we are announcing our Infinity security solutions for SMBs.</a:t>
            </a:r>
          </a:p>
          <a:p>
            <a:r>
              <a:rPr lang="en-US" dirty="0">
                <a:cs typeface="Arial" panose="020B0604020202020204" pitchFamily="34" charset="0"/>
              </a:rPr>
              <a:t>The industry leading threat prevention are available across network, endpoint, mobile and cloud email.</a:t>
            </a:r>
          </a:p>
          <a:p>
            <a:r>
              <a:rPr lang="en-US" dirty="0">
                <a:cs typeface="Arial" panose="020B0604020202020204" pitchFamily="34" charset="0"/>
              </a:rPr>
              <a:t>All can now be managed from Check Point Infinity portal with a special new MSP dashboard accompanied with a new pay-as-you-go licenses.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And … that's not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1F736-744D-4A69-8D07-4401A3FA8A9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865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I am excited to announce that we are also launching a new family of small business appliances that feature: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Twice the user and connection capacity with doubled memory</a:t>
            </a:r>
          </a:p>
          <a:p>
            <a:pPr marL="171450" indent="-171450">
              <a:buFont typeface="Calibri"/>
              <a:buChar char="-"/>
            </a:pPr>
            <a:r>
              <a:rPr lang="en-US" dirty="0" err="1">
                <a:cs typeface="Arial" panose="020B0604020202020204" pitchFamily="34" charset="0"/>
              </a:rPr>
              <a:t>WiFi</a:t>
            </a:r>
            <a:r>
              <a:rPr lang="en-US" dirty="0">
                <a:cs typeface="Arial" panose="020B0604020202020204" pitchFamily="34" charset="0"/>
              </a:rPr>
              <a:t> 6 for enhanced wireless experience allowing to serve more concurrent devices at higher speeds.</a:t>
            </a:r>
          </a:p>
          <a:p>
            <a:pPr marL="171450" indent="-171450">
              <a:buFont typeface="Calibri"/>
              <a:buChar char="-"/>
            </a:pPr>
            <a:r>
              <a:rPr lang="en-US" dirty="0">
                <a:cs typeface="Arial" panose="020B0604020202020204" pitchFamily="34" charset="0"/>
              </a:rPr>
              <a:t>Built 5G cellular modem delivering a massive performance boost and reliability through mobile carriers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This family is the industry's first to have it all in one device.</a:t>
            </a:r>
          </a:p>
          <a:p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For the summary I turn it back to you, Russ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E1FBB-FE0F-45D0-B317-E9EE270E1947}" type="slidenum">
              <a:rPr lang="en-IL" smtClean="0"/>
              <a:t>35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4945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4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3EEE9B47-791B-47F7-AE03-C0D580CA0B6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3873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6687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39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https://www.ciodive.com/news/security-vendor-consolidation-priority/631856/?:%202022-09-15%20CIO%20Dive%20%5Bissue:44538%5D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82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E1FBB-FE0F-45D0-B317-E9EE270E1947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1171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Russ</a:t>
            </a:r>
          </a:p>
          <a:p>
            <a:endParaRPr lang="en-US" dirty="0"/>
          </a:p>
          <a:p>
            <a:r>
              <a:rPr lang="en-US" dirty="0"/>
              <a:t>Quantum product portfolio addresses a wide range of network security use-cases. </a:t>
            </a:r>
          </a:p>
          <a:p>
            <a:r>
              <a:rPr lang="en-US" dirty="0"/>
              <a:t>From small businesses to large network carriers.</a:t>
            </a:r>
          </a:p>
          <a:p>
            <a:r>
              <a:rPr lang="en-US" dirty="0"/>
              <a:t>Addressing the unique needs of perimeter, data-center and branch office security needs.</a:t>
            </a:r>
          </a:p>
          <a:p>
            <a:endParaRPr lang="en-US" dirty="0"/>
          </a:p>
          <a:p>
            <a:r>
              <a:rPr lang="en-US" dirty="0"/>
              <a:t>Let's start with the new threat prevention technology introduced in R81.20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521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2022 we introduced </a:t>
            </a:r>
            <a:r>
              <a:rPr lang="en-US" kern="1200" dirty="0">
                <a:effectLst/>
              </a:rPr>
              <a:t>Deep Learning </a:t>
            </a:r>
            <a:r>
              <a:rPr lang="en-US" dirty="0"/>
              <a:t>algorithms for our threat prevention</a:t>
            </a:r>
            <a:r>
              <a:rPr lang="en-US" kern="1200" dirty="0">
                <a:effectLst/>
              </a:rPr>
              <a:t>.</a:t>
            </a:r>
          </a:p>
          <a:p>
            <a:r>
              <a:rPr lang="en-US" dirty="0"/>
              <a:t>Deep Learning </a:t>
            </a:r>
            <a:r>
              <a:rPr lang="en-US" kern="1200" dirty="0">
                <a:effectLst/>
              </a:rPr>
              <a:t>is </a:t>
            </a:r>
            <a:r>
              <a:rPr lang="en-US" dirty="0"/>
              <a:t>an evolution </a:t>
            </a:r>
            <a:r>
              <a:rPr lang="en-US" kern="1200" dirty="0">
                <a:effectLst/>
              </a:rPr>
              <a:t>of </a:t>
            </a:r>
            <a:r>
              <a:rPr lang="en-US" dirty="0"/>
              <a:t>Machine Learning where there </a:t>
            </a:r>
            <a:r>
              <a:rPr lang="en-US" kern="1200" dirty="0">
                <a:effectLst/>
              </a:rPr>
              <a:t>is </a:t>
            </a:r>
            <a:r>
              <a:rPr lang="en-US" dirty="0"/>
              <a:t>no need for </a:t>
            </a:r>
            <a:r>
              <a:rPr lang="en-US" kern="1200" dirty="0">
                <a:effectLst/>
              </a:rPr>
              <a:t>a </a:t>
            </a:r>
            <a:r>
              <a:rPr lang="en-US" dirty="0"/>
              <a:t>human to train </a:t>
            </a:r>
            <a:r>
              <a:rPr lang="en-US" kern="1200" dirty="0">
                <a:effectLst/>
              </a:rPr>
              <a:t>the </a:t>
            </a:r>
            <a:r>
              <a:rPr lang="en-US" dirty="0"/>
              <a:t>machine</a:t>
            </a:r>
            <a:r>
              <a:rPr lang="en-US" kern="1200" dirty="0">
                <a:effectLst/>
              </a:rPr>
              <a:t>.</a:t>
            </a:r>
            <a:r>
              <a:rPr lang="en-US" dirty="0"/>
              <a:t> Deep Learning allows for </a:t>
            </a:r>
            <a:r>
              <a:rPr lang="en-US" kern="1200" dirty="0">
                <a:effectLst/>
              </a:rPr>
              <a:t>the </a:t>
            </a:r>
            <a:r>
              <a:rPr lang="en-US" dirty="0"/>
              <a:t>AI </a:t>
            </a:r>
            <a:r>
              <a:rPr lang="en-US" kern="1200" dirty="0">
                <a:effectLst/>
              </a:rPr>
              <a:t>to </a:t>
            </a:r>
            <a:r>
              <a:rPr lang="en-US" dirty="0"/>
              <a:t>develop its own</a:t>
            </a:r>
            <a:r>
              <a:rPr lang="en-US" kern="1200" dirty="0">
                <a:effectLst/>
              </a:rPr>
              <a:t>,</a:t>
            </a:r>
            <a:r>
              <a:rPr lang="en-US" dirty="0"/>
              <a:t> unsupervised decisions based on millions </a:t>
            </a:r>
            <a:r>
              <a:rPr lang="en-US" kern="1200" dirty="0">
                <a:effectLst/>
              </a:rPr>
              <a:t>of </a:t>
            </a:r>
            <a:r>
              <a:rPr lang="en-US" dirty="0"/>
              <a:t>samples</a:t>
            </a:r>
            <a:r>
              <a:rPr lang="en-US" kern="1200" dirty="0">
                <a:effectLst/>
              </a:rPr>
              <a:t>.</a:t>
            </a:r>
            <a:endParaRPr lang="en-US" kern="1200" dirty="0">
              <a:effectLst/>
              <a:cs typeface="Arial" panose="020B0604020202020204" pitchFamily="34" charset="0"/>
            </a:endParaRPr>
          </a:p>
          <a:p>
            <a:r>
              <a:rPr lang="en-US" dirty="0"/>
              <a:t>The result is an </a:t>
            </a:r>
            <a:r>
              <a:rPr lang="en-US" kern="1200" dirty="0">
                <a:effectLst/>
              </a:rPr>
              <a:t>improvement </a:t>
            </a:r>
            <a:r>
              <a:rPr lang="en-US" dirty="0"/>
              <a:t>of 40% of standard machine learning </a:t>
            </a:r>
            <a:r>
              <a:rPr lang="en-US" kern="1200" dirty="0">
                <a:effectLst/>
              </a:rPr>
              <a:t>and </a:t>
            </a:r>
            <a:r>
              <a:rPr lang="en-US" dirty="0"/>
              <a:t>a </a:t>
            </a:r>
            <a:r>
              <a:rPr lang="en-US" kern="1200" dirty="0">
                <a:effectLst/>
              </a:rPr>
              <a:t>reduction of 90% in false positives which is amazing</a:t>
            </a:r>
            <a:r>
              <a:rPr lang="en-US" dirty="0"/>
              <a:t>.</a:t>
            </a:r>
            <a:endParaRPr lang="en-US" dirty="0">
              <a:cs typeface="Arial" panose="020B0604020202020204" pitchFamily="34" charset="0"/>
            </a:endParaRPr>
          </a:p>
          <a:p>
            <a:pPr fontAlgn="base"/>
            <a:r>
              <a:rPr lang="en-US" sz="1600" kern="1200" dirty="0">
                <a:solidFill>
                  <a:schemeClr val="tx1"/>
                </a:solidFill>
                <a:effectLst/>
                <a:latin typeface="Arial"/>
                <a:cs typeface="Arial"/>
              </a:rPr>
              <a:t> </a:t>
            </a:r>
          </a:p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>
                <a:solidFill>
                  <a:srgbClr val="4D4D4F"/>
                </a:solidFill>
              </a:rPr>
              <a:pPr/>
              <a:t>10</a:t>
            </a:fld>
            <a:endParaRPr lang="en-US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place we introduced deep learning is our DNS Security blade:</a:t>
            </a:r>
          </a:p>
          <a:p>
            <a:r>
              <a:rPr lang="en-US" dirty="0"/>
              <a:t>This new blade looks at all DNS requests going through the gateway and in real-time detect and prevent malicious activity such as</a:t>
            </a:r>
          </a:p>
          <a:p>
            <a:pPr marL="171450" indent="-171450">
              <a:buFont typeface="Calibri,Sans-Serif"/>
              <a:buChar char="-"/>
            </a:pPr>
            <a:r>
              <a:rPr lang="en-US" dirty="0"/>
              <a:t>communication with the attacker's command and control servers</a:t>
            </a:r>
          </a:p>
          <a:p>
            <a:r>
              <a:rPr lang="en-US" dirty="0"/>
              <a:t>or</a:t>
            </a:r>
            <a:endParaRPr lang="en-US" dirty="0">
              <a:cs typeface="Arial" panose="020B0604020202020204" pitchFamily="34" charset="0"/>
            </a:endParaRPr>
          </a:p>
          <a:p>
            <a:pPr marL="171450" indent="-171450">
              <a:buFont typeface="Calibri,Sans-Serif"/>
              <a:buChar char="-"/>
            </a:pPr>
            <a:r>
              <a:rPr lang="en-US" dirty="0"/>
              <a:t>Data being exfiltrated from the organization</a:t>
            </a:r>
          </a:p>
          <a:p>
            <a:endParaRPr lang="en-US" b="0" dirty="0"/>
          </a:p>
          <a:p>
            <a:r>
              <a:rPr lang="en-US" dirty="0"/>
              <a:t>This capability was automatically activated for all our threat prevention customers running R81.10 or later.</a:t>
            </a:r>
          </a:p>
          <a:p>
            <a:r>
              <a:rPr lang="en-US" dirty="0"/>
              <a:t>Within few months from activating this capability we measure a 5 times increase in prevention of DNS based attacks.</a:t>
            </a:r>
          </a:p>
          <a:p>
            <a:endParaRPr lang="en-US" b="0" dirty="0"/>
          </a:p>
          <a:p>
            <a:pPr>
              <a:defRPr/>
            </a:pPr>
            <a:endParaRPr lang="en-US" dirty="0"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EE9B47-791B-47F7-AE03-C0D580CA0B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8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cool AI technology we added is Zero-day phishing prevention.</a:t>
            </a:r>
          </a:p>
          <a:p>
            <a:endParaRPr lang="en-US" dirty="0"/>
          </a:p>
          <a:p>
            <a:r>
              <a:rPr lang="en-US" dirty="0"/>
              <a:t>Phishing attacks are usually short lived and are taken down within a few hours thanks to quick action and signature based solutions.</a:t>
            </a:r>
          </a:p>
          <a:p>
            <a:r>
              <a:rPr lang="en-US" dirty="0"/>
              <a:t>However, the first hours are the most critical – a never seen before phishing site will not be detected by traditional signature based solutions.</a:t>
            </a:r>
          </a:p>
          <a:p>
            <a:endParaRPr lang="en-US" dirty="0"/>
          </a:p>
          <a:p>
            <a:r>
              <a:rPr lang="en-US" dirty="0"/>
              <a:t>Check Point introduced in R81.20 a new technology to prevent unknown phishing attacks. </a:t>
            </a:r>
          </a:p>
          <a:p>
            <a:r>
              <a:rPr lang="en-US" dirty="0"/>
              <a:t>Using AI that is looking at several aspects such as requested personal information, domain age, similarity to other sites and more</a:t>
            </a:r>
          </a:p>
          <a:p>
            <a:r>
              <a:rPr lang="en-US" dirty="0"/>
              <a:t>Check Point will detect in real-time and in-line such attacks and prevent the user from typing details into a malicious site.</a:t>
            </a:r>
          </a:p>
          <a:p>
            <a:r>
              <a:rPr lang="en-US" dirty="0"/>
              <a:t>All of this with no need for any endpoint or browser plugin on the client machine.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E1FBB-FE0F-45D0-B317-E9EE270E1947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7257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DF73D52-030C-8310-8CFA-20C976247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136" y="462054"/>
            <a:ext cx="2147524" cy="457200"/>
          </a:xfrm>
          <a:prstGeom prst="rect">
            <a:avLst/>
          </a:prstGeom>
        </p:spPr>
      </p:pic>
      <p:sp>
        <p:nvSpPr>
          <p:cNvPr id="4" name="Footer Placeholder 3" hidden="1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926659" y="4567150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17279" y="3095722"/>
            <a:ext cx="6877606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12590" y="1823170"/>
            <a:ext cx="6882295" cy="1241286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lang="en-US" sz="4000" b="1" i="0" u="none" strike="noStrike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</a:lstStyle>
          <a:p>
            <a:pPr marL="0" lv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</a:pPr>
            <a:r>
              <a:rPr lang="en-US" kern="0" dirty="0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  <p:pic>
        <p:nvPicPr>
          <p:cNvPr id="5" name="Picture 4" descr="A picture containing text, sign, outdoor, left&#10;&#10;Description automatically generated">
            <a:extLst>
              <a:ext uri="{FF2B5EF4-FFF2-40B4-BE49-F238E27FC236}">
                <a16:creationId xmlns:a16="http://schemas.microsoft.com/office/drawing/2014/main" id="{7C7CA20C-6F18-D245-C6EC-4646979C52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83" y="3202595"/>
            <a:ext cx="2130460" cy="217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0391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pos="196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: Harmon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B8025EE-30E9-DD41-5113-95F17B3AF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9" y="0"/>
            <a:ext cx="12185146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613353-4561-D8FA-DFB6-77D9BAF82B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6552096"/>
            <a:ext cx="1001678" cy="224225"/>
          </a:xfrm>
          <a:prstGeom prst="rect">
            <a:avLst/>
          </a:prstGeom>
        </p:spPr>
      </p:pic>
      <p:sp>
        <p:nvSpPr>
          <p:cNvPr id="4" name="Footer Placeholder 3" hidden="1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2C6E7FB-FABC-EF28-6F04-F4640F843F8A}"/>
              </a:ext>
            </a:extLst>
          </p:cNvPr>
          <p:cNvSpPr txBox="1">
            <a:spLocks/>
          </p:cNvSpPr>
          <p:nvPr userDrawn="1"/>
        </p:nvSpPr>
        <p:spPr>
          <a:xfrm>
            <a:off x="5934456" y="6543915"/>
            <a:ext cx="3097481" cy="302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2" name="Footer_copyright">
            <a:extLst>
              <a:ext uri="{FF2B5EF4-FFF2-40B4-BE49-F238E27FC236}">
                <a16:creationId xmlns:a16="http://schemas.microsoft.com/office/drawing/2014/main" id="{D7FDAB99-307B-0BD6-4790-42EDC4D874AC}"/>
              </a:ext>
            </a:extLst>
          </p:cNvPr>
          <p:cNvSpPr txBox="1">
            <a:spLocks/>
          </p:cNvSpPr>
          <p:nvPr userDrawn="1"/>
        </p:nvSpPr>
        <p:spPr>
          <a:xfrm>
            <a:off x="9080500" y="6543258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</a:rPr>
              <a:t>©2023 Check Point Software Technologies</a:t>
            </a:r>
            <a:r>
              <a:rPr lang="en-US" sz="900" kern="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kern="0" dirty="0">
                <a:solidFill>
                  <a:schemeClr val="bg1">
                    <a:lumMod val="75000"/>
                  </a:schemeClr>
                </a:solidFill>
              </a:rPr>
              <a:t>Ltd. </a:t>
            </a:r>
          </a:p>
        </p:txBody>
      </p:sp>
      <p:sp>
        <p:nvSpPr>
          <p:cNvPr id="14" name="Footer_page number">
            <a:extLst>
              <a:ext uri="{FF2B5EF4-FFF2-40B4-BE49-F238E27FC236}">
                <a16:creationId xmlns:a16="http://schemas.microsoft.com/office/drawing/2014/main" id="{F7E3BF26-3EBE-C16E-680B-C18CDECCB513}"/>
              </a:ext>
            </a:extLst>
          </p:cNvPr>
          <p:cNvSpPr txBox="1">
            <a:spLocks/>
          </p:cNvSpPr>
          <p:nvPr userDrawn="1"/>
        </p:nvSpPr>
        <p:spPr>
          <a:xfrm>
            <a:off x="9897959" y="6559936"/>
            <a:ext cx="1840451" cy="269820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9D3042-9933-4C71-BBE3-FA9237566B45}" type="slidenum">
              <a:rPr lang="en-US" sz="1000" kern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1100" kern="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59DFBBFE-FC2D-34C8-84D2-9EEC3CBCB85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C013F9-8020-CB9E-5A23-E5FDD56C34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77722" y="3369190"/>
            <a:ext cx="1445159" cy="1120522"/>
          </a:xfrm>
          <a:prstGeom prst="rect">
            <a:avLst/>
          </a:prstGeom>
        </p:spPr>
      </p:pic>
      <p:sp>
        <p:nvSpPr>
          <p:cNvPr id="5" name="Section title">
            <a:extLst>
              <a:ext uri="{FF2B5EF4-FFF2-40B4-BE49-F238E27FC236}">
                <a16:creationId xmlns:a16="http://schemas.microsoft.com/office/drawing/2014/main" id="{8AAE98BF-54B3-FD8E-2612-3072BF3E4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9684" y="2171236"/>
            <a:ext cx="6257345" cy="1392022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lang="en-US" sz="4000" b="1" i="0" u="none" strike="noStrike" cap="all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topic</a:t>
            </a:r>
          </a:p>
        </p:txBody>
      </p:sp>
      <p:sp>
        <p:nvSpPr>
          <p:cNvPr id="6" name="Section number">
            <a:extLst>
              <a:ext uri="{FF2B5EF4-FFF2-40B4-BE49-F238E27FC236}">
                <a16:creationId xmlns:a16="http://schemas.microsoft.com/office/drawing/2014/main" id="{CC08F97A-6B79-2D91-1013-E2D15B37CF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319" y="963868"/>
            <a:ext cx="6643331" cy="891075"/>
          </a:xfrm>
          <a:prstGeom prst="rect">
            <a:avLst/>
          </a:prstGeom>
          <a:ln>
            <a:noFill/>
          </a:ln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3000" b="0" i="0" u="none" strike="noStrike" cap="all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marL="0" lv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1702147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1" orient="horz" pos="336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1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: Harmon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9208764C-E8CE-B9FF-5739-7374C92C7B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613353-4561-D8FA-DFB6-77D9BAF82B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6552096"/>
            <a:ext cx="1001678" cy="224225"/>
          </a:xfrm>
          <a:prstGeom prst="rect">
            <a:avLst/>
          </a:prstGeom>
        </p:spPr>
      </p:pic>
      <p:sp>
        <p:nvSpPr>
          <p:cNvPr id="4" name="Footer Placeholder 3" hidden="1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2C6E7FB-FABC-EF28-6F04-F4640F843F8A}"/>
              </a:ext>
            </a:extLst>
          </p:cNvPr>
          <p:cNvSpPr txBox="1">
            <a:spLocks/>
          </p:cNvSpPr>
          <p:nvPr userDrawn="1"/>
        </p:nvSpPr>
        <p:spPr>
          <a:xfrm>
            <a:off x="5934456" y="6543915"/>
            <a:ext cx="3097481" cy="302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2" name="Footer_copyright">
            <a:extLst>
              <a:ext uri="{FF2B5EF4-FFF2-40B4-BE49-F238E27FC236}">
                <a16:creationId xmlns:a16="http://schemas.microsoft.com/office/drawing/2014/main" id="{D7FDAB99-307B-0BD6-4790-42EDC4D874AC}"/>
              </a:ext>
            </a:extLst>
          </p:cNvPr>
          <p:cNvSpPr txBox="1">
            <a:spLocks/>
          </p:cNvSpPr>
          <p:nvPr userDrawn="1"/>
        </p:nvSpPr>
        <p:spPr>
          <a:xfrm>
            <a:off x="9080500" y="6543258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</a:rPr>
              <a:t>©2023 Check Point Software Technologies</a:t>
            </a:r>
            <a:r>
              <a:rPr lang="en-US" sz="900" kern="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kern="0" dirty="0">
                <a:solidFill>
                  <a:schemeClr val="bg1">
                    <a:lumMod val="75000"/>
                  </a:schemeClr>
                </a:solidFill>
              </a:rPr>
              <a:t>Ltd. </a:t>
            </a:r>
          </a:p>
        </p:txBody>
      </p:sp>
      <p:sp>
        <p:nvSpPr>
          <p:cNvPr id="14" name="Footer_page number">
            <a:extLst>
              <a:ext uri="{FF2B5EF4-FFF2-40B4-BE49-F238E27FC236}">
                <a16:creationId xmlns:a16="http://schemas.microsoft.com/office/drawing/2014/main" id="{F7E3BF26-3EBE-C16E-680B-C18CDECCB513}"/>
              </a:ext>
            </a:extLst>
          </p:cNvPr>
          <p:cNvSpPr txBox="1">
            <a:spLocks/>
          </p:cNvSpPr>
          <p:nvPr userDrawn="1"/>
        </p:nvSpPr>
        <p:spPr>
          <a:xfrm>
            <a:off x="9897959" y="6559936"/>
            <a:ext cx="1840451" cy="269820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9D3042-9933-4C71-BBE3-FA9237566B45}" type="slidenum">
              <a:rPr lang="en-US" sz="1000" kern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1100" kern="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59DFBBFE-FC2D-34C8-84D2-9EEC3CBCB85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Section title">
            <a:extLst>
              <a:ext uri="{FF2B5EF4-FFF2-40B4-BE49-F238E27FC236}">
                <a16:creationId xmlns:a16="http://schemas.microsoft.com/office/drawing/2014/main" id="{8AAE98BF-54B3-FD8E-2612-3072BF3E4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9684" y="2171236"/>
            <a:ext cx="6257345" cy="1392022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lang="en-US" sz="4000" b="1" i="0" u="none" strike="noStrike" cap="all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topic</a:t>
            </a:r>
          </a:p>
        </p:txBody>
      </p:sp>
      <p:sp>
        <p:nvSpPr>
          <p:cNvPr id="6" name="Section number">
            <a:extLst>
              <a:ext uri="{FF2B5EF4-FFF2-40B4-BE49-F238E27FC236}">
                <a16:creationId xmlns:a16="http://schemas.microsoft.com/office/drawing/2014/main" id="{CC08F97A-6B79-2D91-1013-E2D15B37CF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319" y="963868"/>
            <a:ext cx="6643331" cy="891075"/>
          </a:xfrm>
          <a:prstGeom prst="rect">
            <a:avLst/>
          </a:prstGeom>
          <a:ln>
            <a:noFill/>
          </a:ln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3000" b="0" i="0" u="none" strike="noStrike" cap="all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marL="0" lv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48416748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1" orient="horz" pos="336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on darker colo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9C65BB-4163-9C93-0CD0-33F001C8877C}"/>
              </a:ext>
            </a:extLst>
          </p:cNvPr>
          <p:cNvSpPr/>
          <p:nvPr userDrawn="1"/>
        </p:nvSpPr>
        <p:spPr bwMode="auto">
          <a:xfrm>
            <a:off x="0" y="-1"/>
            <a:ext cx="12188825" cy="6858000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22371" cy="914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Bullet text"/>
          <p:cNvSpPr>
            <a:spLocks noGrp="1" noChangeArrowheads="1"/>
          </p:cNvSpPr>
          <p:nvPr>
            <p:ph idx="1"/>
          </p:nvPr>
        </p:nvSpPr>
        <p:spPr bwMode="auto">
          <a:xfrm>
            <a:off x="583842" y="1534473"/>
            <a:ext cx="11022371" cy="47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064E4-BD3E-CA9B-1BDA-ADA166D92D93}"/>
              </a:ext>
            </a:extLst>
          </p:cNvPr>
          <p:cNvSpPr txBox="1"/>
          <p:nvPr userDrawn="1"/>
        </p:nvSpPr>
        <p:spPr bwMode="auto">
          <a:xfrm>
            <a:off x="800868" y="3076591"/>
            <a:ext cx="759136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fld id="{349D3042-9933-4C71-BBE3-FA9237566B45}" type="slidenum">
              <a:rPr lang="en-US" sz="4000" kern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en-US" dirty="0"/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7A704E3F-0FBA-CB6F-B959-0B34C2C411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E44F7354-01D0-5FAA-1717-25CBAE75810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  <p:cxnSp>
        <p:nvCxnSpPr>
          <p:cNvPr id="7" name="Footer line">
            <a:extLst>
              <a:ext uri="{FF2B5EF4-FFF2-40B4-BE49-F238E27FC236}">
                <a16:creationId xmlns:a16="http://schemas.microsoft.com/office/drawing/2014/main" id="{16E41D0D-19E3-3098-7437-D034F3D2B8DF}"/>
              </a:ext>
            </a:extLst>
          </p:cNvPr>
          <p:cNvCxnSpPr/>
          <p:nvPr userDrawn="1"/>
        </p:nvCxnSpPr>
        <p:spPr bwMode="auto">
          <a:xfrm>
            <a:off x="0" y="6502173"/>
            <a:ext cx="12188825" cy="3837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642C951-DF7B-392B-AF17-5145DCFAC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601" y="6552096"/>
            <a:ext cx="1001678" cy="2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35696"/>
      </p:ext>
    </p:extLst>
  </p:cSld>
  <p:clrMapOvr>
    <a:masterClrMapping/>
  </p:clrMapOvr>
  <p:transition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37611" cy="914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Bullet text_left"/>
          <p:cNvSpPr>
            <a:spLocks noGrp="1"/>
          </p:cNvSpPr>
          <p:nvPr>
            <p:ph sz="half" idx="2"/>
          </p:nvPr>
        </p:nvSpPr>
        <p:spPr>
          <a:xfrm>
            <a:off x="583842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Bullet text_left"/>
          <p:cNvSpPr>
            <a:spLocks noGrp="1"/>
          </p:cNvSpPr>
          <p:nvPr>
            <p:ph sz="half" idx="12"/>
          </p:nvPr>
        </p:nvSpPr>
        <p:spPr>
          <a:xfrm>
            <a:off x="6500813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4B83694A-D368-E165-AAE4-02F9B6437D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03669"/>
      </p:ext>
    </p:extLst>
  </p:cSld>
  <p:clrMapOvr>
    <a:masterClrMapping/>
  </p:clrMapOvr>
  <p:transition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-title_column 3"/>
          <p:cNvSpPr>
            <a:spLocks noGrp="1"/>
          </p:cNvSpPr>
          <p:nvPr>
            <p:ph type="body" sz="quarter" idx="16"/>
          </p:nvPr>
        </p:nvSpPr>
        <p:spPr>
          <a:xfrm>
            <a:off x="8289002" y="1525707"/>
            <a:ext cx="3345117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ub-title_column 2"/>
          <p:cNvSpPr>
            <a:spLocks noGrp="1"/>
          </p:cNvSpPr>
          <p:nvPr>
            <p:ph type="body" sz="quarter" idx="14"/>
          </p:nvPr>
        </p:nvSpPr>
        <p:spPr>
          <a:xfrm>
            <a:off x="4438649" y="1525707"/>
            <a:ext cx="3374116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ub-title_column 1"/>
          <p:cNvSpPr>
            <a:spLocks noGrp="1"/>
          </p:cNvSpPr>
          <p:nvPr>
            <p:ph type="body" sz="quarter" idx="12"/>
          </p:nvPr>
        </p:nvSpPr>
        <p:spPr>
          <a:xfrm>
            <a:off x="584737" y="1525707"/>
            <a:ext cx="3402012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Title"/>
          <p:cNvSpPr>
            <a:spLocks noGrp="1"/>
          </p:cNvSpPr>
          <p:nvPr>
            <p:ph type="title"/>
          </p:nvPr>
        </p:nvSpPr>
        <p:spPr>
          <a:xfrm>
            <a:off x="585216" y="460552"/>
            <a:ext cx="11035714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_column 2"/>
          <p:cNvSpPr>
            <a:spLocks noGrp="1"/>
          </p:cNvSpPr>
          <p:nvPr>
            <p:ph sz="half" idx="20"/>
          </p:nvPr>
        </p:nvSpPr>
        <p:spPr>
          <a:xfrm>
            <a:off x="582848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rgbClr val="4D4D4F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_column 2"/>
          <p:cNvSpPr>
            <a:spLocks noGrp="1"/>
          </p:cNvSpPr>
          <p:nvPr>
            <p:ph sz="half" idx="21"/>
          </p:nvPr>
        </p:nvSpPr>
        <p:spPr>
          <a:xfrm>
            <a:off x="4434154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_column 2"/>
          <p:cNvSpPr>
            <a:spLocks noGrp="1"/>
          </p:cNvSpPr>
          <p:nvPr>
            <p:ph sz="half" idx="22"/>
          </p:nvPr>
        </p:nvSpPr>
        <p:spPr>
          <a:xfrm>
            <a:off x="8283370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bg1">
                  <a:lumMod val="50000"/>
                </a:schemeClr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79A78F8B-21E0-7428-4097-FDBFCA58F5B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38344"/>
      </p:ext>
    </p:extLst>
  </p:cSld>
  <p:clrMapOvr>
    <a:masterClrMapping/>
  </p:clrMapOvr>
  <p:transition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DC4F86DC-D82E-AA8E-7895-E78D632C1EF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09873"/>
      </p:ext>
    </p:extLst>
  </p:cSld>
  <p:clrMapOvr>
    <a:masterClrMapping/>
  </p:clrMapOvr>
  <p:transition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9BC7C6C5-4621-38D8-61B8-168A537230C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66261"/>
      </p:ext>
    </p:extLst>
  </p:cSld>
  <p:clrMapOvr>
    <a:masterClrMapping/>
  </p:clrMapOvr>
  <p:transition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Pink Background"/>
          <p:cNvGrpSpPr/>
          <p:nvPr userDrawn="1"/>
        </p:nvGrpSpPr>
        <p:grpSpPr>
          <a:xfrm>
            <a:off x="5929630" y="1639737"/>
            <a:ext cx="6259195" cy="3807666"/>
            <a:chOff x="6127749" y="1639737"/>
            <a:chExt cx="5344256" cy="3783164"/>
          </a:xfrm>
        </p:grpSpPr>
        <p:sp>
          <p:nvSpPr>
            <p:cNvPr id="6" name="Pink: 43%"/>
            <p:cNvSpPr/>
            <p:nvPr userDrawn="1"/>
          </p:nvSpPr>
          <p:spPr bwMode="gray">
            <a:xfrm>
              <a:off x="11365581" y="1639737"/>
              <a:ext cx="106424" cy="3783164"/>
            </a:xfrm>
            <a:prstGeom prst="rect">
              <a:avLst/>
            </a:prstGeom>
            <a:solidFill>
              <a:schemeClr val="tx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>
                <a:latin typeface="+mn-lt"/>
              </a:endParaRPr>
            </a:p>
          </p:txBody>
        </p:sp>
        <p:sp>
          <p:nvSpPr>
            <p:cNvPr id="7" name="Background pink"/>
            <p:cNvSpPr/>
            <p:nvPr userDrawn="1"/>
          </p:nvSpPr>
          <p:spPr bwMode="auto">
            <a:xfrm>
              <a:off x="6127749" y="1639737"/>
              <a:ext cx="5237832" cy="37831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>
                <a:latin typeface="+mn-lt"/>
              </a:endParaRPr>
            </a:p>
          </p:txBody>
        </p:sp>
      </p:grpSp>
      <p:sp>
        <p:nvSpPr>
          <p:cNvPr id="8" name="Credit text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6478069" y="4736592"/>
            <a:ext cx="4395989" cy="338328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9" name="Quote text"/>
          <p:cNvSpPr>
            <a:spLocks noGrp="1"/>
          </p:cNvSpPr>
          <p:nvPr>
            <p:ph type="body" sz="quarter" idx="15"/>
          </p:nvPr>
        </p:nvSpPr>
        <p:spPr bwMode="white">
          <a:xfrm>
            <a:off x="6318303" y="2011680"/>
            <a:ext cx="4563058" cy="2440001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marL="152345" indent="-152345" algn="l" defTabSz="1218732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28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93293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Bullet text"/>
          <p:cNvSpPr>
            <a:spLocks noGrp="1"/>
          </p:cNvSpPr>
          <p:nvPr>
            <p:ph type="body" sz="quarter" idx="16"/>
          </p:nvPr>
        </p:nvSpPr>
        <p:spPr>
          <a:xfrm>
            <a:off x="583843" y="1639737"/>
            <a:ext cx="5074008" cy="3783163"/>
          </a:xfrm>
          <a:prstGeom prst="rect">
            <a:avLst/>
          </a:prstGeom>
        </p:spPr>
        <p:txBody>
          <a:bodyPr>
            <a:noAutofit/>
          </a:bodyPr>
          <a:lstStyle>
            <a:lvl1pPr marL="224327" indent="-224327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8788" indent="-228600">
              <a:lnSpc>
                <a:spcPct val="95000"/>
              </a:lnSpc>
              <a:buFont typeface="Calibri" panose="020F0502020204030204" pitchFamily="34" charset="0"/>
              <a:buChar char="−"/>
              <a:defRPr sz="2000"/>
            </a:lvl2pPr>
            <a:lvl3pPr>
              <a:defRPr sz="2100"/>
            </a:lvl3pPr>
            <a:lvl4pPr>
              <a:defRPr sz="19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DC516551-0C98-FCD6-9AF8-BD875A26F1C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11343"/>
      </p:ext>
    </p:extLst>
  </p:cSld>
  <p:clrMapOvr>
    <a:masterClrMapping/>
  </p:clrMapOvr>
  <p:transition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4C2EA3-179B-F1D1-4E92-2CFF3C142CDF}"/>
              </a:ext>
            </a:extLst>
          </p:cNvPr>
          <p:cNvSpPr/>
          <p:nvPr userDrawn="1"/>
        </p:nvSpPr>
        <p:spPr bwMode="auto">
          <a:xfrm>
            <a:off x="4278430" y="-15083"/>
            <a:ext cx="7929846" cy="6522749"/>
          </a:xfrm>
          <a:prstGeom prst="rect">
            <a:avLst/>
          </a:prstGeom>
          <a:solidFill>
            <a:srgbClr val="30242F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4EC39-2A39-4A31-761E-7D5581535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99"/>
          <a:stretch/>
        </p:blipFill>
        <p:spPr>
          <a:xfrm>
            <a:off x="6019799" y="5435963"/>
            <a:ext cx="6188477" cy="850016"/>
          </a:xfrm>
          <a:prstGeom prst="rect">
            <a:avLst/>
          </a:prstGeom>
        </p:spPr>
      </p:pic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Key points"/>
          <p:cNvSpPr>
            <a:spLocks noGrp="1"/>
          </p:cNvSpPr>
          <p:nvPr>
            <p:ph type="body" sz="quarter" idx="12"/>
          </p:nvPr>
        </p:nvSpPr>
        <p:spPr>
          <a:xfrm>
            <a:off x="4875530" y="750518"/>
            <a:ext cx="6730683" cy="4443814"/>
          </a:xfrm>
          <a:prstGeom prst="rect">
            <a:avLst/>
          </a:prstGeom>
        </p:spPr>
        <p:txBody>
          <a:bodyPr lIns="91440" tIns="45720" rIns="91440" bIns="45720" anchor="ctr" anchorCtr="0">
            <a:noAutofit/>
          </a:bodyPr>
          <a:lstStyle>
            <a:lvl1pPr marL="320040" indent="-320040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3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7512" indent="-237744">
              <a:lnSpc>
                <a:spcPct val="95000"/>
              </a:lnSpc>
              <a:defRPr sz="2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Slide Title"/>
          <p:cNvSpPr>
            <a:spLocks noGrp="1"/>
          </p:cNvSpPr>
          <p:nvPr>
            <p:ph type="title" hasCustomPrompt="1"/>
          </p:nvPr>
        </p:nvSpPr>
        <p:spPr>
          <a:xfrm>
            <a:off x="368300" y="1299158"/>
            <a:ext cx="3372166" cy="3020519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21878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000" b="1" kern="1200" spc="0" baseline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02E2DCFC-90AB-485A-A143-3C5CCDE099A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99289"/>
      </p:ext>
    </p:extLst>
  </p:cSld>
  <p:clrMapOvr>
    <a:masterClrMapping/>
  </p:clrMapOvr>
  <p:transition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7FC356-9ED5-E629-0E32-41EF3B5452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4" cy="685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8122C-FF42-9A44-A4BE-FC7AED2111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75" y="651761"/>
            <a:ext cx="2847265" cy="609478"/>
          </a:xfrm>
          <a:prstGeom prst="rect">
            <a:avLst/>
          </a:prstGeom>
        </p:spPr>
      </p:pic>
      <p:sp>
        <p:nvSpPr>
          <p:cNvPr id="4" name="Footer Placeholder 3" hidden="1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926659" y="487069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17279" y="3429893"/>
            <a:ext cx="6877606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5"/>
          </p:nvPr>
        </p:nvSpPr>
        <p:spPr>
          <a:xfrm>
            <a:off x="-3048000" y="6356350"/>
            <a:ext cx="2843213" cy="365125"/>
          </a:xfrm>
        </p:spPr>
        <p:txBody>
          <a:bodyPr/>
          <a:lstStyle/>
          <a:p>
            <a:fld id="{603289AC-4C12-4E6D-B39B-A4756814FEEC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10" name="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912590" y="2188609"/>
            <a:ext cx="6882295" cy="1241286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lang="en-US" sz="4000" b="1" i="0" u="none" strike="noStrike" cap="all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</a:lstStyle>
          <a:p>
            <a:pPr marL="0" lv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</a:pPr>
            <a:r>
              <a:rPr lang="en-US" kern="0" dirty="0"/>
              <a:t>PRESENTATION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20F10F-9B54-7E38-4BE4-B47CDF309D63}"/>
              </a:ext>
            </a:extLst>
          </p:cNvPr>
          <p:cNvGrpSpPr/>
          <p:nvPr userDrawn="1"/>
        </p:nvGrpSpPr>
        <p:grpSpPr>
          <a:xfrm>
            <a:off x="8100388" y="618678"/>
            <a:ext cx="3380189" cy="3377019"/>
            <a:chOff x="8100388" y="618678"/>
            <a:chExt cx="3380189" cy="337701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115DD7-CE50-7C0F-D475-27D8D1DA9560}"/>
                </a:ext>
              </a:extLst>
            </p:cNvPr>
            <p:cNvSpPr/>
            <p:nvPr userDrawn="1"/>
          </p:nvSpPr>
          <p:spPr bwMode="auto">
            <a:xfrm>
              <a:off x="8100388" y="618678"/>
              <a:ext cx="3344651" cy="3344651"/>
            </a:xfrm>
            <a:prstGeom prst="ellipse">
              <a:avLst/>
            </a:prstGeom>
            <a:solidFill>
              <a:schemeClr val="accent1">
                <a:lumMod val="50000"/>
                <a:alpha val="23137"/>
              </a:scheme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Arial" panose="020B060402020202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54CF7D9-2540-1525-4BC5-32289E392A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926" y="651046"/>
              <a:ext cx="3344651" cy="3344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448882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darker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56EBBE-5B24-B87E-D6DA-77E1562EB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sp>
        <p:nvSpPr>
          <p:cNvPr id="4" name="Footer Placeholder 3" hidden="1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926659" y="369722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17279" y="3179805"/>
            <a:ext cx="6877606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12590" y="1907253"/>
            <a:ext cx="6882295" cy="1241286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lang="en-US" sz="4000" b="1" i="0" u="none" strike="noStrike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</a:lstStyle>
          <a:p>
            <a:pPr marL="0" lv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</a:pPr>
            <a:r>
              <a:rPr lang="en-US" kern="0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F57CC2-02AB-D54C-ED15-0EA2B84C0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36" y="462054"/>
            <a:ext cx="2166719" cy="461287"/>
          </a:xfrm>
          <a:prstGeom prst="rect">
            <a:avLst/>
          </a:prstGeom>
        </p:spPr>
      </p:pic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342549AD-0043-F052-F3F8-6F99F8D107C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  <p:pic>
        <p:nvPicPr>
          <p:cNvPr id="2" name="Picture 1" descr="A picture containing text, sign, outdoor, left&#10;&#10;Description automatically generated">
            <a:extLst>
              <a:ext uri="{FF2B5EF4-FFF2-40B4-BE49-F238E27FC236}">
                <a16:creationId xmlns:a16="http://schemas.microsoft.com/office/drawing/2014/main" id="{223760CA-0BE4-3D27-5CF0-E8853A9EDB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83" y="3202595"/>
            <a:ext cx="2130460" cy="217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22594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BC571-E7EC-480F-80C3-2C2DCBDB9D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017C742-8CBA-4AD0-9096-63DCE5B86339}" type="datetimeFigureOut">
              <a:rPr lang="aa-ET" smtClean="0"/>
              <a:t>01/17/2023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801802906"/>
      </p:ext>
    </p:extLst>
  </p:cSld>
  <p:clrMapOvr>
    <a:masterClrMapping/>
  </p:clrMapOvr>
  <p:transition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4" cy="6856214"/>
          </a:xfrm>
          <a:prstGeom prst="rect">
            <a:avLst/>
          </a:prstGeom>
        </p:spPr>
      </p:pic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ction title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9684" y="2171235"/>
            <a:ext cx="8619892" cy="302778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lang="en-US" sz="4000" b="1" i="0" u="none" strike="noStrike" cap="all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HEADER</a:t>
            </a:r>
          </a:p>
        </p:txBody>
      </p:sp>
      <p:sp>
        <p:nvSpPr>
          <p:cNvPr id="7" name="Section number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319" y="963868"/>
            <a:ext cx="4649659" cy="8910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3000" b="0" i="0" u="none" strike="noStrike" cap="all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marL="0" lv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-3156888" y="6356350"/>
            <a:ext cx="2843213" cy="365125"/>
          </a:xfrm>
        </p:spPr>
        <p:txBody>
          <a:bodyPr/>
          <a:lstStyle/>
          <a:p>
            <a:fld id="{BFD34698-4CB0-4260-A437-6B0E52C5ABA4}" type="datetimeFigureOut">
              <a:rPr lang="en-US" smtClean="0"/>
              <a:t>1/17/2023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25641"/>
      </p:ext>
    </p:extLst>
  </p:cSld>
  <p:clrMapOvr>
    <a:masterClrMapping/>
  </p:clrMapOvr>
  <p:transition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andard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7">
            <a:extLst>
              <a:ext uri="{FF2B5EF4-FFF2-40B4-BE49-F238E27FC236}">
                <a16:creationId xmlns:a16="http://schemas.microsoft.com/office/drawing/2014/main" id="{AD3C1976-DC89-44DA-9BD9-D0CE9B7806E3}"/>
              </a:ext>
            </a:extLst>
          </p:cNvPr>
          <p:cNvSpPr/>
          <p:nvPr userDrawn="1"/>
        </p:nvSpPr>
        <p:spPr>
          <a:xfrm>
            <a:off x="0" y="1713325"/>
            <a:ext cx="12193376" cy="2648953"/>
          </a:xfrm>
          <a:custGeom>
            <a:avLst/>
            <a:gdLst>
              <a:gd name="connsiteX0" fmla="*/ 12192239 w 12193376"/>
              <a:gd name="connsiteY0" fmla="*/ 1326434 h 2648953"/>
              <a:gd name="connsiteX1" fmla="*/ 10367101 w 12193376"/>
              <a:gd name="connsiteY1" fmla="*/ 1420922 h 2648953"/>
              <a:gd name="connsiteX2" fmla="*/ 9073392 w 12193376"/>
              <a:gd name="connsiteY2" fmla="*/ 2386880 h 2648953"/>
              <a:gd name="connsiteX3" fmla="*/ 7532358 w 12193376"/>
              <a:gd name="connsiteY3" fmla="*/ 1906154 h 2648953"/>
              <a:gd name="connsiteX4" fmla="*/ 6097826 w 12193376"/>
              <a:gd name="connsiteY4" fmla="*/ 2649181 h 2648953"/>
              <a:gd name="connsiteX5" fmla="*/ 4663569 w 12193376"/>
              <a:gd name="connsiteY5" fmla="*/ 1906200 h 2648953"/>
              <a:gd name="connsiteX6" fmla="*/ 3122124 w 12193376"/>
              <a:gd name="connsiteY6" fmla="*/ 2386880 h 2648953"/>
              <a:gd name="connsiteX7" fmla="*/ 1828187 w 12193376"/>
              <a:gd name="connsiteY7" fmla="*/ 1420831 h 2648953"/>
              <a:gd name="connsiteX8" fmla="*/ 3414 w 12193376"/>
              <a:gd name="connsiteY8" fmla="*/ 1326161 h 2648953"/>
              <a:gd name="connsiteX9" fmla="*/ 1828551 w 12193376"/>
              <a:gd name="connsiteY9" fmla="*/ 1231672 h 2648953"/>
              <a:gd name="connsiteX10" fmla="*/ 3122260 w 12193376"/>
              <a:gd name="connsiteY10" fmla="*/ 265715 h 2648953"/>
              <a:gd name="connsiteX11" fmla="*/ 4663295 w 12193376"/>
              <a:gd name="connsiteY11" fmla="*/ 746441 h 2648953"/>
              <a:gd name="connsiteX12" fmla="*/ 6097826 w 12193376"/>
              <a:gd name="connsiteY12" fmla="*/ 3414 h 2648953"/>
              <a:gd name="connsiteX13" fmla="*/ 7532039 w 12193376"/>
              <a:gd name="connsiteY13" fmla="*/ 746395 h 2648953"/>
              <a:gd name="connsiteX14" fmla="*/ 9073484 w 12193376"/>
              <a:gd name="connsiteY14" fmla="*/ 265715 h 2648953"/>
              <a:gd name="connsiteX15" fmla="*/ 10367420 w 12193376"/>
              <a:gd name="connsiteY15" fmla="*/ 1231763 h 2648953"/>
              <a:gd name="connsiteX16" fmla="*/ 12192239 w 12193376"/>
              <a:gd name="connsiteY16" fmla="*/ 1326434 h 264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3376" h="2648953">
                <a:moveTo>
                  <a:pt x="12192239" y="1326434"/>
                </a:moveTo>
                <a:cubicBezTo>
                  <a:pt x="12191920" y="2059903"/>
                  <a:pt x="11241438" y="1199949"/>
                  <a:pt x="10367101" y="1420922"/>
                </a:cubicBezTo>
                <a:cubicBezTo>
                  <a:pt x="9958334" y="1524286"/>
                  <a:pt x="9614380" y="2293985"/>
                  <a:pt x="9073392" y="2386880"/>
                </a:cubicBezTo>
                <a:cubicBezTo>
                  <a:pt x="8624390" y="2463982"/>
                  <a:pt x="8048721" y="1859820"/>
                  <a:pt x="7532358" y="1906154"/>
                </a:cubicBezTo>
                <a:cubicBezTo>
                  <a:pt x="7064694" y="1948119"/>
                  <a:pt x="6604040" y="2649181"/>
                  <a:pt x="6097826" y="2649181"/>
                </a:cubicBezTo>
                <a:cubicBezTo>
                  <a:pt x="5591704" y="2649181"/>
                  <a:pt x="5131141" y="1948119"/>
                  <a:pt x="4663569" y="1906200"/>
                </a:cubicBezTo>
                <a:cubicBezTo>
                  <a:pt x="4147023" y="1859866"/>
                  <a:pt x="3571217" y="2463982"/>
                  <a:pt x="3122124" y="2386880"/>
                </a:cubicBezTo>
                <a:cubicBezTo>
                  <a:pt x="2581000" y="2293985"/>
                  <a:pt x="2237000" y="1524241"/>
                  <a:pt x="1828187" y="1420831"/>
                </a:cubicBezTo>
                <a:cubicBezTo>
                  <a:pt x="954033" y="1199858"/>
                  <a:pt x="3141" y="2059448"/>
                  <a:pt x="3414" y="1326161"/>
                </a:cubicBezTo>
                <a:cubicBezTo>
                  <a:pt x="3732" y="592692"/>
                  <a:pt x="954215" y="1452646"/>
                  <a:pt x="1828551" y="1231672"/>
                </a:cubicBezTo>
                <a:cubicBezTo>
                  <a:pt x="2237319" y="1128309"/>
                  <a:pt x="2581273" y="358610"/>
                  <a:pt x="3122260" y="265715"/>
                </a:cubicBezTo>
                <a:cubicBezTo>
                  <a:pt x="3571262" y="188613"/>
                  <a:pt x="4146932" y="792774"/>
                  <a:pt x="4663295" y="746441"/>
                </a:cubicBezTo>
                <a:cubicBezTo>
                  <a:pt x="5130958" y="704476"/>
                  <a:pt x="5591613" y="3414"/>
                  <a:pt x="6097826" y="3414"/>
                </a:cubicBezTo>
                <a:cubicBezTo>
                  <a:pt x="6603904" y="3414"/>
                  <a:pt x="7064467" y="704476"/>
                  <a:pt x="7532039" y="746395"/>
                </a:cubicBezTo>
                <a:cubicBezTo>
                  <a:pt x="8048584" y="792729"/>
                  <a:pt x="8624390" y="188613"/>
                  <a:pt x="9073484" y="265715"/>
                </a:cubicBezTo>
                <a:cubicBezTo>
                  <a:pt x="9614607" y="358656"/>
                  <a:pt x="9958607" y="1128400"/>
                  <a:pt x="10367420" y="1231763"/>
                </a:cubicBezTo>
                <a:cubicBezTo>
                  <a:pt x="11241619" y="1452737"/>
                  <a:pt x="12192512" y="593147"/>
                  <a:pt x="12192239" y="1326434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1" anchor="ctr"/>
          <a:lstStyle/>
          <a:p>
            <a:endParaRPr lang="he-IL" sz="3998">
              <a:latin typeface="Arial" panose="020B0604020202020204" pitchFamily="34" charset="0"/>
            </a:endParaRPr>
          </a:p>
        </p:txBody>
      </p:sp>
      <p:sp>
        <p:nvSpPr>
          <p:cNvPr id="7" name="Graphic 23">
            <a:extLst>
              <a:ext uri="{FF2B5EF4-FFF2-40B4-BE49-F238E27FC236}">
                <a16:creationId xmlns:a16="http://schemas.microsoft.com/office/drawing/2014/main" id="{B6A0CA3A-0954-4607-B12A-8DB021C81A76}"/>
              </a:ext>
            </a:extLst>
          </p:cNvPr>
          <p:cNvSpPr/>
          <p:nvPr userDrawn="1"/>
        </p:nvSpPr>
        <p:spPr>
          <a:xfrm>
            <a:off x="12555" y="3320265"/>
            <a:ext cx="12193376" cy="2430482"/>
          </a:xfrm>
          <a:custGeom>
            <a:avLst/>
            <a:gdLst>
              <a:gd name="connsiteX0" fmla="*/ 11836678 w 12193376"/>
              <a:gd name="connsiteY0" fmla="*/ 240296 h 2430482"/>
              <a:gd name="connsiteX1" fmla="*/ 11453854 w 12193376"/>
              <a:gd name="connsiteY1" fmla="*/ 147219 h 2430482"/>
              <a:gd name="connsiteX2" fmla="*/ 10398324 w 12193376"/>
              <a:gd name="connsiteY2" fmla="*/ 36846 h 2430482"/>
              <a:gd name="connsiteX3" fmla="*/ 9919874 w 12193376"/>
              <a:gd name="connsiteY3" fmla="*/ 426542 h 2430482"/>
              <a:gd name="connsiteX4" fmla="*/ 9094966 w 12193376"/>
              <a:gd name="connsiteY4" fmla="*/ 1004851 h 2430482"/>
              <a:gd name="connsiteX5" fmla="*/ 8272426 w 12193376"/>
              <a:gd name="connsiteY5" fmla="*/ 765080 h 2430482"/>
              <a:gd name="connsiteX6" fmla="*/ 7543736 w 12193376"/>
              <a:gd name="connsiteY6" fmla="*/ 525446 h 2430482"/>
              <a:gd name="connsiteX7" fmla="*/ 6943079 w 12193376"/>
              <a:gd name="connsiteY7" fmla="*/ 859432 h 2430482"/>
              <a:gd name="connsiteX8" fmla="*/ 6097826 w 12193376"/>
              <a:gd name="connsiteY8" fmla="*/ 1269018 h 2430482"/>
              <a:gd name="connsiteX9" fmla="*/ 5252710 w 12193376"/>
              <a:gd name="connsiteY9" fmla="*/ 859432 h 2430482"/>
              <a:gd name="connsiteX10" fmla="*/ 4652190 w 12193376"/>
              <a:gd name="connsiteY10" fmla="*/ 525491 h 2430482"/>
              <a:gd name="connsiteX11" fmla="*/ 3923227 w 12193376"/>
              <a:gd name="connsiteY11" fmla="*/ 765126 h 2430482"/>
              <a:gd name="connsiteX12" fmla="*/ 3100549 w 12193376"/>
              <a:gd name="connsiteY12" fmla="*/ 1004851 h 2430482"/>
              <a:gd name="connsiteX13" fmla="*/ 2275460 w 12193376"/>
              <a:gd name="connsiteY13" fmla="*/ 426497 h 2430482"/>
              <a:gd name="connsiteX14" fmla="*/ 1796919 w 12193376"/>
              <a:gd name="connsiteY14" fmla="*/ 36709 h 2430482"/>
              <a:gd name="connsiteX15" fmla="*/ 741434 w 12193376"/>
              <a:gd name="connsiteY15" fmla="*/ 146991 h 2430482"/>
              <a:gd name="connsiteX16" fmla="*/ 358610 w 12193376"/>
              <a:gd name="connsiteY16" fmla="*/ 239978 h 2430482"/>
              <a:gd name="connsiteX17" fmla="*/ 16704 w 12193376"/>
              <a:gd name="connsiteY17" fmla="*/ 179898 h 2430482"/>
              <a:gd name="connsiteX18" fmla="*/ 3414 w 12193376"/>
              <a:gd name="connsiteY18" fmla="*/ 169202 h 2430482"/>
              <a:gd name="connsiteX19" fmla="*/ 3414 w 12193376"/>
              <a:gd name="connsiteY19" fmla="*/ 2427685 h 2430482"/>
              <a:gd name="connsiteX20" fmla="*/ 12192239 w 12193376"/>
              <a:gd name="connsiteY20" fmla="*/ 2427685 h 2430482"/>
              <a:gd name="connsiteX21" fmla="*/ 12192239 w 12193376"/>
              <a:gd name="connsiteY21" fmla="*/ 169339 h 2430482"/>
              <a:gd name="connsiteX22" fmla="*/ 12178630 w 12193376"/>
              <a:gd name="connsiteY22" fmla="*/ 180262 h 2430482"/>
              <a:gd name="connsiteX23" fmla="*/ 11836678 w 12193376"/>
              <a:gd name="connsiteY23" fmla="*/ 240296 h 243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3376" h="2430482">
                <a:moveTo>
                  <a:pt x="11836678" y="240296"/>
                </a:moveTo>
                <a:cubicBezTo>
                  <a:pt x="11723529" y="224412"/>
                  <a:pt x="11592537" y="186908"/>
                  <a:pt x="11453854" y="147219"/>
                </a:cubicBezTo>
                <a:cubicBezTo>
                  <a:pt x="11142079" y="57965"/>
                  <a:pt x="10754021" y="-53091"/>
                  <a:pt x="10398324" y="36846"/>
                </a:cubicBezTo>
                <a:cubicBezTo>
                  <a:pt x="10249309" y="74532"/>
                  <a:pt x="10089279" y="245485"/>
                  <a:pt x="9919874" y="426542"/>
                </a:cubicBezTo>
                <a:cubicBezTo>
                  <a:pt x="9691664" y="670410"/>
                  <a:pt x="9432958" y="946820"/>
                  <a:pt x="9094966" y="1004851"/>
                </a:cubicBezTo>
                <a:cubicBezTo>
                  <a:pt x="8829252" y="1050457"/>
                  <a:pt x="8546196" y="905402"/>
                  <a:pt x="8272426" y="765080"/>
                </a:cubicBezTo>
                <a:cubicBezTo>
                  <a:pt x="8023460" y="637457"/>
                  <a:pt x="7766030" y="505556"/>
                  <a:pt x="7543736" y="525446"/>
                </a:cubicBezTo>
                <a:cubicBezTo>
                  <a:pt x="7358491" y="542058"/>
                  <a:pt x="7156725" y="696217"/>
                  <a:pt x="6943079" y="859432"/>
                </a:cubicBezTo>
                <a:cubicBezTo>
                  <a:pt x="6679504" y="1060789"/>
                  <a:pt x="6406917" y="1269018"/>
                  <a:pt x="6097826" y="1269018"/>
                </a:cubicBezTo>
                <a:cubicBezTo>
                  <a:pt x="5788782" y="1269018"/>
                  <a:pt x="5516240" y="1060789"/>
                  <a:pt x="5252710" y="859432"/>
                </a:cubicBezTo>
                <a:cubicBezTo>
                  <a:pt x="5039110" y="696262"/>
                  <a:pt x="4837389" y="542104"/>
                  <a:pt x="4652190" y="525491"/>
                </a:cubicBezTo>
                <a:cubicBezTo>
                  <a:pt x="4429851" y="505556"/>
                  <a:pt x="4172283" y="637503"/>
                  <a:pt x="3923227" y="765126"/>
                </a:cubicBezTo>
                <a:cubicBezTo>
                  <a:pt x="3649411" y="905402"/>
                  <a:pt x="3366264" y="1050503"/>
                  <a:pt x="3100549" y="1004851"/>
                </a:cubicBezTo>
                <a:cubicBezTo>
                  <a:pt x="2762467" y="946820"/>
                  <a:pt x="2503761" y="670364"/>
                  <a:pt x="2275460" y="426497"/>
                </a:cubicBezTo>
                <a:cubicBezTo>
                  <a:pt x="2106009" y="245394"/>
                  <a:pt x="1945979" y="74395"/>
                  <a:pt x="1796919" y="36709"/>
                </a:cubicBezTo>
                <a:cubicBezTo>
                  <a:pt x="1441313" y="-53182"/>
                  <a:pt x="1053255" y="57782"/>
                  <a:pt x="741434" y="146991"/>
                </a:cubicBezTo>
                <a:cubicBezTo>
                  <a:pt x="602751" y="186634"/>
                  <a:pt x="471759" y="224139"/>
                  <a:pt x="358610" y="239978"/>
                </a:cubicBezTo>
                <a:cubicBezTo>
                  <a:pt x="263666" y="253313"/>
                  <a:pt x="124938" y="261552"/>
                  <a:pt x="16704" y="179898"/>
                </a:cubicBezTo>
                <a:cubicBezTo>
                  <a:pt x="12152" y="176439"/>
                  <a:pt x="7737" y="172889"/>
                  <a:pt x="3414" y="169202"/>
                </a:cubicBezTo>
                <a:lnTo>
                  <a:pt x="3414" y="2427685"/>
                </a:lnTo>
                <a:lnTo>
                  <a:pt x="12192239" y="2427685"/>
                </a:lnTo>
                <a:lnTo>
                  <a:pt x="12192239" y="169339"/>
                </a:lnTo>
                <a:cubicBezTo>
                  <a:pt x="12187824" y="173071"/>
                  <a:pt x="12183318" y="176758"/>
                  <a:pt x="12178630" y="180262"/>
                </a:cubicBezTo>
                <a:cubicBezTo>
                  <a:pt x="12070305" y="261916"/>
                  <a:pt x="11931576" y="253632"/>
                  <a:pt x="11836678" y="240296"/>
                </a:cubicBezTo>
                <a:close/>
              </a:path>
            </a:pathLst>
          </a:custGeom>
          <a:gradFill flip="none" rotWithShape="1">
            <a:gsLst>
              <a:gs pos="49000">
                <a:schemeClr val="tx1">
                  <a:alpha val="8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</p:spPr>
        <p:txBody>
          <a:bodyPr rtlCol="1" anchor="ctr"/>
          <a:lstStyle/>
          <a:p>
            <a:pPr lvl="0"/>
            <a:endParaRPr lang="he-IL" sz="3998">
              <a:latin typeface="Arial" panose="020B0604020202020204" pitchFamily="34" charset="0"/>
            </a:endParaRP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2925703-4941-4E74-AB4B-08132594BA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75D6F-F0F1-D1DC-44BE-4F74BB9FEF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5975CF1-B24E-457C-9B8B-7021F2A03AFB}" type="datetimeFigureOut">
              <a:rPr lang="en-US" smtClean="0"/>
              <a:t>1/17/2023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45382"/>
      </p:ext>
    </p:extLst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rich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1E88D30-E4AC-858A-56AE-569AD04D7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sp>
        <p:nvSpPr>
          <p:cNvPr id="4" name="Footer Placeholder 3" hidden="1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925855" y="369722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16475" y="3179805"/>
            <a:ext cx="6877606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11786" y="1907253"/>
            <a:ext cx="6882295" cy="1241286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lang="en-US" sz="4000" b="1" i="0" u="none" strike="noStrike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</a:lstStyle>
          <a:p>
            <a:pPr marL="0" lv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</a:pPr>
            <a:r>
              <a:rPr lang="en-US" kern="0" dirty="0"/>
              <a:t>Presentation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F57CC2-02AB-D54C-ED15-0EA2B84C0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32" y="466344"/>
            <a:ext cx="2166719" cy="461287"/>
          </a:xfrm>
          <a:prstGeom prst="rect">
            <a:avLst/>
          </a:prstGeom>
        </p:spPr>
      </p:pic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6C4D717C-06C1-12F6-0F8B-6D1B497A247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  <p:pic>
        <p:nvPicPr>
          <p:cNvPr id="2" name="Picture 1" descr="A picture containing text, sign, outdoor, left&#10;&#10;Description automatically generated">
            <a:extLst>
              <a:ext uri="{FF2B5EF4-FFF2-40B4-BE49-F238E27FC236}">
                <a16:creationId xmlns:a16="http://schemas.microsoft.com/office/drawing/2014/main" id="{43E2A656-1683-C9C7-74EC-4898F0CC5A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83" y="3202595"/>
            <a:ext cx="2130460" cy="217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45527"/>
      </p:ext>
    </p:extLst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33B830C-1A0E-17DE-6650-A0E3C05D61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Agenda list"/>
          <p:cNvSpPr>
            <a:spLocks noGrp="1"/>
          </p:cNvSpPr>
          <p:nvPr>
            <p:ph sz="quarter" idx="13"/>
          </p:nvPr>
        </p:nvSpPr>
        <p:spPr>
          <a:xfrm>
            <a:off x="1166812" y="1683969"/>
            <a:ext cx="9211620" cy="416324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chemeClr val="bg1"/>
              </a:buClr>
              <a:buFont typeface="Calibri" panose="020F050202020403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 marL="576072" indent="-228600">
              <a:buClr>
                <a:schemeClr val="bg1"/>
              </a:buClr>
              <a:buFont typeface="Calibri" panose="020F0502020204030204" pitchFamily="34" charset="0"/>
              <a:buChar char="̶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1166812" y="976680"/>
            <a:ext cx="10288587" cy="7072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D4098A1-1E65-2C8D-83D1-7D0449DD90F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95896"/>
      </p:ext>
    </p:extLst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22371" cy="914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Bullet text"/>
          <p:cNvSpPr>
            <a:spLocks noGrp="1" noChangeArrowheads="1"/>
          </p:cNvSpPr>
          <p:nvPr>
            <p:ph idx="1"/>
          </p:nvPr>
        </p:nvSpPr>
        <p:spPr bwMode="auto">
          <a:xfrm>
            <a:off x="583842" y="1534473"/>
            <a:ext cx="11022371" cy="47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4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ABB90458-1D09-8AC0-3155-A0C9DC686CC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7193"/>
      </p:ext>
    </p:extLst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F8D37-7AF2-C2F6-4945-D83685083D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50C2ACBB-1CD4-3DD9-6F36-8CF7DB027BF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Section title">
            <a:extLst>
              <a:ext uri="{FF2B5EF4-FFF2-40B4-BE49-F238E27FC236}">
                <a16:creationId xmlns:a16="http://schemas.microsoft.com/office/drawing/2014/main" id="{B7CBEB86-85CE-D28A-3C98-7818DF10A0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9684" y="2171235"/>
            <a:ext cx="8619892" cy="302778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lang="en-US" sz="4000" b="1" i="0" u="none" strike="noStrike" cap="all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topic</a:t>
            </a:r>
          </a:p>
        </p:txBody>
      </p:sp>
      <p:sp>
        <p:nvSpPr>
          <p:cNvPr id="7" name="Section number">
            <a:extLst>
              <a:ext uri="{FF2B5EF4-FFF2-40B4-BE49-F238E27FC236}">
                <a16:creationId xmlns:a16="http://schemas.microsoft.com/office/drawing/2014/main" id="{1E5A3986-82E1-A338-4FB2-FD1B9716BD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319" y="963868"/>
            <a:ext cx="6643331" cy="891075"/>
          </a:xfrm>
          <a:prstGeom prst="rect">
            <a:avLst/>
          </a:prstGeom>
          <a:ln>
            <a:noFill/>
          </a:ln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3000" b="0" i="0" u="none" strike="noStrike" cap="all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marL="0" lv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989806290"/>
      </p:ext>
    </p:extLst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: Horiz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FC690DD-1D7D-ECFD-494B-9CBBC2468C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993103" y="3685126"/>
            <a:ext cx="1843834" cy="58788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DBE73D1-64CC-449D-2A75-00628C958E2B}"/>
              </a:ext>
            </a:extLst>
          </p:cNvPr>
          <p:cNvGrpSpPr/>
          <p:nvPr userDrawn="1"/>
        </p:nvGrpSpPr>
        <p:grpSpPr>
          <a:xfrm>
            <a:off x="1839" y="0"/>
            <a:ext cx="12185146" cy="6858000"/>
            <a:chOff x="1839" y="0"/>
            <a:chExt cx="12185146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8025EE-30E9-DD41-5113-95F17B3AF0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839" y="0"/>
              <a:ext cx="12185146" cy="6858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613353-4561-D8FA-DFB6-77D9BAF82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609601" y="6552096"/>
              <a:ext cx="1001678" cy="224225"/>
            </a:xfrm>
            <a:prstGeom prst="rect">
              <a:avLst/>
            </a:prstGeom>
          </p:spPr>
        </p:pic>
      </p:grpSp>
      <p:sp>
        <p:nvSpPr>
          <p:cNvPr id="4" name="Footer Placeholder 3" hidden="1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2C6E7FB-FABC-EF28-6F04-F4640F843F8A}"/>
              </a:ext>
            </a:extLst>
          </p:cNvPr>
          <p:cNvSpPr txBox="1">
            <a:spLocks/>
          </p:cNvSpPr>
          <p:nvPr userDrawn="1"/>
        </p:nvSpPr>
        <p:spPr>
          <a:xfrm>
            <a:off x="5934456" y="6543915"/>
            <a:ext cx="3097481" cy="302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2" name="Footer_copyright">
            <a:extLst>
              <a:ext uri="{FF2B5EF4-FFF2-40B4-BE49-F238E27FC236}">
                <a16:creationId xmlns:a16="http://schemas.microsoft.com/office/drawing/2014/main" id="{D7FDAB99-307B-0BD6-4790-42EDC4D874AC}"/>
              </a:ext>
            </a:extLst>
          </p:cNvPr>
          <p:cNvSpPr txBox="1">
            <a:spLocks/>
          </p:cNvSpPr>
          <p:nvPr userDrawn="1"/>
        </p:nvSpPr>
        <p:spPr>
          <a:xfrm>
            <a:off x="9080500" y="6543258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</a:rPr>
              <a:t>©2023 Check Point Software Technologies</a:t>
            </a:r>
            <a:r>
              <a:rPr lang="en-US" sz="900" kern="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kern="0" dirty="0">
                <a:solidFill>
                  <a:schemeClr val="bg1">
                    <a:lumMod val="75000"/>
                  </a:schemeClr>
                </a:solidFill>
              </a:rPr>
              <a:t>Ltd. </a:t>
            </a:r>
          </a:p>
        </p:txBody>
      </p:sp>
      <p:sp>
        <p:nvSpPr>
          <p:cNvPr id="14" name="Footer_page number">
            <a:extLst>
              <a:ext uri="{FF2B5EF4-FFF2-40B4-BE49-F238E27FC236}">
                <a16:creationId xmlns:a16="http://schemas.microsoft.com/office/drawing/2014/main" id="{F7E3BF26-3EBE-C16E-680B-C18CDECCB513}"/>
              </a:ext>
            </a:extLst>
          </p:cNvPr>
          <p:cNvSpPr txBox="1">
            <a:spLocks/>
          </p:cNvSpPr>
          <p:nvPr userDrawn="1"/>
        </p:nvSpPr>
        <p:spPr>
          <a:xfrm>
            <a:off x="9897959" y="6559936"/>
            <a:ext cx="1840451" cy="269820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9D3042-9933-4C71-BBE3-FA9237566B45}" type="slidenum">
              <a:rPr lang="en-US" sz="1000" kern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1100" kern="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7D7A42B2-7DA9-613F-50D9-CD37FFF68C3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4ACFD5B-5639-C844-5583-E6C6AC4B37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76478" y="3331512"/>
            <a:ext cx="1204300" cy="1057689"/>
          </a:xfrm>
          <a:prstGeom prst="rect">
            <a:avLst/>
          </a:prstGeom>
        </p:spPr>
      </p:pic>
      <p:sp>
        <p:nvSpPr>
          <p:cNvPr id="8" name="Section title">
            <a:extLst>
              <a:ext uri="{FF2B5EF4-FFF2-40B4-BE49-F238E27FC236}">
                <a16:creationId xmlns:a16="http://schemas.microsoft.com/office/drawing/2014/main" id="{7F6490BE-B6E3-6E6E-8CF9-C03395DF93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9684" y="2171236"/>
            <a:ext cx="6257345" cy="1392022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lang="en-US" sz="4000" b="1" i="0" u="none" strike="noStrike" cap="all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topic</a:t>
            </a:r>
          </a:p>
        </p:txBody>
      </p:sp>
      <p:sp>
        <p:nvSpPr>
          <p:cNvPr id="10" name="Section number">
            <a:extLst>
              <a:ext uri="{FF2B5EF4-FFF2-40B4-BE49-F238E27FC236}">
                <a16:creationId xmlns:a16="http://schemas.microsoft.com/office/drawing/2014/main" id="{B13A166C-8024-11A2-ABAC-64C0947C10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319" y="963868"/>
            <a:ext cx="6643331" cy="891075"/>
          </a:xfrm>
          <a:prstGeom prst="rect">
            <a:avLst/>
          </a:prstGeom>
          <a:ln>
            <a:noFill/>
          </a:ln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3000" b="0" i="0" u="none" strike="noStrike" cap="all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marL="0" lv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92459561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1" orient="horz" pos="336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: Quant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0BBD7B4-F935-24FA-70CF-EBF65727893A}"/>
              </a:ext>
            </a:extLst>
          </p:cNvPr>
          <p:cNvGrpSpPr/>
          <p:nvPr userDrawn="1"/>
        </p:nvGrpSpPr>
        <p:grpSpPr>
          <a:xfrm>
            <a:off x="1839" y="0"/>
            <a:ext cx="12185146" cy="6858000"/>
            <a:chOff x="1839" y="0"/>
            <a:chExt cx="12185146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8025EE-30E9-DD41-5113-95F17B3AF0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839" y="0"/>
              <a:ext cx="12185146" cy="6858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613353-4561-D8FA-DFB6-77D9BAF82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09601" y="6552096"/>
              <a:ext cx="1001678" cy="224225"/>
            </a:xfrm>
            <a:prstGeom prst="rect">
              <a:avLst/>
            </a:prstGeom>
          </p:spPr>
        </p:pic>
      </p:grpSp>
      <p:sp>
        <p:nvSpPr>
          <p:cNvPr id="4" name="Footer Placeholder 3" hidden="1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 userDrawn="1">
            <p:ph type="dt" sz="half" idx="17"/>
          </p:nvPr>
        </p:nvSpPr>
        <p:spPr>
          <a:xfrm>
            <a:off x="0" y="6906904"/>
            <a:ext cx="2843213" cy="365125"/>
          </a:xfrm>
        </p:spPr>
        <p:txBody>
          <a:bodyPr/>
          <a:lstStyle/>
          <a:p>
            <a:fld id="{BFD34698-4CB0-4260-A437-6B0E52C5ABA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2C6E7FB-FABC-EF28-6F04-F4640F843F8A}"/>
              </a:ext>
            </a:extLst>
          </p:cNvPr>
          <p:cNvSpPr txBox="1">
            <a:spLocks/>
          </p:cNvSpPr>
          <p:nvPr userDrawn="1"/>
        </p:nvSpPr>
        <p:spPr>
          <a:xfrm>
            <a:off x="5934456" y="6543915"/>
            <a:ext cx="3097481" cy="302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2" name="Footer_copyright">
            <a:extLst>
              <a:ext uri="{FF2B5EF4-FFF2-40B4-BE49-F238E27FC236}">
                <a16:creationId xmlns:a16="http://schemas.microsoft.com/office/drawing/2014/main" id="{D7FDAB99-307B-0BD6-4790-42EDC4D874AC}"/>
              </a:ext>
            </a:extLst>
          </p:cNvPr>
          <p:cNvSpPr txBox="1">
            <a:spLocks/>
          </p:cNvSpPr>
          <p:nvPr userDrawn="1"/>
        </p:nvSpPr>
        <p:spPr>
          <a:xfrm>
            <a:off x="9080500" y="6543258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</a:rPr>
              <a:t>©2023 Check Point Software Technologies</a:t>
            </a:r>
            <a:r>
              <a:rPr lang="en-US" sz="900" kern="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kern="0" dirty="0">
                <a:solidFill>
                  <a:schemeClr val="bg1">
                    <a:lumMod val="75000"/>
                  </a:schemeClr>
                </a:solidFill>
              </a:rPr>
              <a:t>Ltd. </a:t>
            </a:r>
          </a:p>
        </p:txBody>
      </p:sp>
      <p:sp>
        <p:nvSpPr>
          <p:cNvPr id="14" name="Footer_page number">
            <a:extLst>
              <a:ext uri="{FF2B5EF4-FFF2-40B4-BE49-F238E27FC236}">
                <a16:creationId xmlns:a16="http://schemas.microsoft.com/office/drawing/2014/main" id="{F7E3BF26-3EBE-C16E-680B-C18CDECCB513}"/>
              </a:ext>
            </a:extLst>
          </p:cNvPr>
          <p:cNvSpPr txBox="1">
            <a:spLocks/>
          </p:cNvSpPr>
          <p:nvPr userDrawn="1"/>
        </p:nvSpPr>
        <p:spPr>
          <a:xfrm>
            <a:off x="9897959" y="6559936"/>
            <a:ext cx="1840451" cy="269820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9D3042-9933-4C71-BBE3-FA9237566B45}" type="slidenum">
              <a:rPr lang="en-US" sz="1000" kern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1100" kern="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E5AC0F9-9287-928C-5F37-4EA0635480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58128" y="3284630"/>
            <a:ext cx="1408507" cy="1094342"/>
          </a:xfrm>
          <a:prstGeom prst="rect">
            <a:avLst/>
          </a:prstGeom>
        </p:spPr>
      </p:pic>
      <p:sp>
        <p:nvSpPr>
          <p:cNvPr id="7" name="Section title">
            <a:extLst>
              <a:ext uri="{FF2B5EF4-FFF2-40B4-BE49-F238E27FC236}">
                <a16:creationId xmlns:a16="http://schemas.microsoft.com/office/drawing/2014/main" id="{F46012AB-0096-586C-2351-F22518737D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9684" y="2171236"/>
            <a:ext cx="6257345" cy="1392022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lang="en-US" sz="4000" b="1" i="0" u="none" strike="noStrike" cap="all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topic</a:t>
            </a:r>
          </a:p>
        </p:txBody>
      </p:sp>
      <p:sp>
        <p:nvSpPr>
          <p:cNvPr id="8" name="Section number">
            <a:extLst>
              <a:ext uri="{FF2B5EF4-FFF2-40B4-BE49-F238E27FC236}">
                <a16:creationId xmlns:a16="http://schemas.microsoft.com/office/drawing/2014/main" id="{1F0D55DD-307D-DBFE-2E50-28DC1BA995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319" y="963868"/>
            <a:ext cx="6643331" cy="891075"/>
          </a:xfrm>
          <a:prstGeom prst="rect">
            <a:avLst/>
          </a:prstGeom>
          <a:ln>
            <a:noFill/>
          </a:ln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3000" b="0" i="0" u="none" strike="noStrike" cap="all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marL="0" lv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371090151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1" orient="horz" pos="336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: CloudGu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B3F31BB-E72E-B456-B735-39D7701B9FE5}"/>
              </a:ext>
            </a:extLst>
          </p:cNvPr>
          <p:cNvGrpSpPr/>
          <p:nvPr userDrawn="1"/>
        </p:nvGrpSpPr>
        <p:grpSpPr>
          <a:xfrm>
            <a:off x="1839" y="0"/>
            <a:ext cx="12185146" cy="6858000"/>
            <a:chOff x="1839" y="0"/>
            <a:chExt cx="12185146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8025EE-30E9-DD41-5113-95F17B3AF0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839" y="0"/>
              <a:ext cx="12185146" cy="6858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613353-4561-D8FA-DFB6-77D9BAF82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09601" y="6552096"/>
              <a:ext cx="1001678" cy="224225"/>
            </a:xfrm>
            <a:prstGeom prst="rect">
              <a:avLst/>
            </a:prstGeom>
          </p:spPr>
        </p:pic>
      </p:grpSp>
      <p:sp>
        <p:nvSpPr>
          <p:cNvPr id="4" name="Footer Placeholder 3" hidden="1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2C6E7FB-FABC-EF28-6F04-F4640F843F8A}"/>
              </a:ext>
            </a:extLst>
          </p:cNvPr>
          <p:cNvSpPr txBox="1">
            <a:spLocks/>
          </p:cNvSpPr>
          <p:nvPr userDrawn="1"/>
        </p:nvSpPr>
        <p:spPr>
          <a:xfrm>
            <a:off x="5934456" y="6543915"/>
            <a:ext cx="3097481" cy="302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2" name="Footer_copyright">
            <a:extLst>
              <a:ext uri="{FF2B5EF4-FFF2-40B4-BE49-F238E27FC236}">
                <a16:creationId xmlns:a16="http://schemas.microsoft.com/office/drawing/2014/main" id="{D7FDAB99-307B-0BD6-4790-42EDC4D874AC}"/>
              </a:ext>
            </a:extLst>
          </p:cNvPr>
          <p:cNvSpPr txBox="1">
            <a:spLocks/>
          </p:cNvSpPr>
          <p:nvPr userDrawn="1"/>
        </p:nvSpPr>
        <p:spPr>
          <a:xfrm>
            <a:off x="9080500" y="6543258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>
                <a:solidFill>
                  <a:schemeClr val="bg1">
                    <a:lumMod val="75000"/>
                  </a:schemeClr>
                </a:solidFill>
              </a:rPr>
              <a:t>©2023 Check Point Software Technologies</a:t>
            </a:r>
            <a:r>
              <a:rPr lang="en-US" sz="900" kern="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900" kern="0" dirty="0">
                <a:solidFill>
                  <a:schemeClr val="bg1">
                    <a:lumMod val="75000"/>
                  </a:schemeClr>
                </a:solidFill>
              </a:rPr>
              <a:t>Ltd. </a:t>
            </a:r>
          </a:p>
        </p:txBody>
      </p:sp>
      <p:sp>
        <p:nvSpPr>
          <p:cNvPr id="14" name="Footer_page number">
            <a:extLst>
              <a:ext uri="{FF2B5EF4-FFF2-40B4-BE49-F238E27FC236}">
                <a16:creationId xmlns:a16="http://schemas.microsoft.com/office/drawing/2014/main" id="{F7E3BF26-3EBE-C16E-680B-C18CDECCB513}"/>
              </a:ext>
            </a:extLst>
          </p:cNvPr>
          <p:cNvSpPr txBox="1">
            <a:spLocks/>
          </p:cNvSpPr>
          <p:nvPr userDrawn="1"/>
        </p:nvSpPr>
        <p:spPr>
          <a:xfrm>
            <a:off x="9897959" y="6559936"/>
            <a:ext cx="1840451" cy="269820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9D3042-9933-4C71-BBE3-FA9237566B45}" type="slidenum">
              <a:rPr lang="en-US" sz="1000" kern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1100" kern="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BFF30149-1CF6-E71F-0C6C-22AA30395AF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" y="6889232"/>
            <a:ext cx="2843213" cy="205252"/>
          </a:xfrm>
        </p:spPr>
        <p:txBody>
          <a:bodyPr/>
          <a:lstStyle>
            <a:lvl1pPr>
              <a:defRPr sz="600"/>
            </a:lvl1pPr>
          </a:lstStyle>
          <a:p>
            <a:fld id="{603289AC-4C12-4E6D-B39B-A4756814FEEC}" type="datetimeFigureOut">
              <a:rPr lang="en-US" smtClean="0"/>
              <a:pPr/>
              <a:t>1/17/2023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67079D2-5515-4DA2-1323-3862F0AE32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13164" y="3323681"/>
            <a:ext cx="1665075" cy="984384"/>
          </a:xfrm>
          <a:prstGeom prst="rect">
            <a:avLst/>
          </a:prstGeom>
        </p:spPr>
      </p:pic>
      <p:sp>
        <p:nvSpPr>
          <p:cNvPr id="6" name="Section title">
            <a:extLst>
              <a:ext uri="{FF2B5EF4-FFF2-40B4-BE49-F238E27FC236}">
                <a16:creationId xmlns:a16="http://schemas.microsoft.com/office/drawing/2014/main" id="{1488EAFB-7B37-3790-E1A6-CDDB7A4726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29684" y="2171236"/>
            <a:ext cx="6257345" cy="1392022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lang="en-US" sz="4000" b="1" i="0" u="none" strike="noStrike" cap="all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topic</a:t>
            </a:r>
          </a:p>
        </p:txBody>
      </p:sp>
      <p:sp>
        <p:nvSpPr>
          <p:cNvPr id="7" name="Section number">
            <a:extLst>
              <a:ext uri="{FF2B5EF4-FFF2-40B4-BE49-F238E27FC236}">
                <a16:creationId xmlns:a16="http://schemas.microsoft.com/office/drawing/2014/main" id="{89EF8EB9-C5A5-0204-BF09-C5B642A36D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319" y="963868"/>
            <a:ext cx="6643331" cy="891075"/>
          </a:xfrm>
          <a:prstGeom prst="rect">
            <a:avLst/>
          </a:prstGeom>
          <a:ln>
            <a:noFill/>
          </a:ln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3000" b="0" i="0" u="none" strike="noStrike" cap="all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/>
              </a:defRPr>
            </a:lvl1pPr>
            <a:lvl5pPr marL="1371360" indent="0">
              <a:buNone/>
              <a:defRPr/>
            </a:lvl5pPr>
          </a:lstStyle>
          <a:p>
            <a:pPr marL="0" lvl="0" indent="0" algn="l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4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03633190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1" orient="horz" pos="336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 hidden="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11" name="Bullet text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3842" y="1534473"/>
            <a:ext cx="11022371" cy="47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8371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83842" y="460552"/>
            <a:ext cx="11022371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_page number"/>
          <p:cNvSpPr txBox="1">
            <a:spLocks/>
          </p:cNvSpPr>
          <p:nvPr/>
        </p:nvSpPr>
        <p:spPr>
          <a:xfrm>
            <a:off x="9897959" y="6559936"/>
            <a:ext cx="1840451" cy="269820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9D3042-9933-4C71-BBE3-FA9237566B45}" type="slidenum">
              <a:rPr lang="en-US" sz="1000" kern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1100" kern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oter_copyright"/>
          <p:cNvSpPr txBox="1">
            <a:spLocks/>
          </p:cNvSpPr>
          <p:nvPr/>
        </p:nvSpPr>
        <p:spPr>
          <a:xfrm>
            <a:off x="9080500" y="6543258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>
                <a:solidFill>
                  <a:schemeClr val="bg1">
                    <a:lumMod val="50000"/>
                  </a:schemeClr>
                </a:solidFill>
              </a:rPr>
              <a:t>©2023 Check Point Software Technologies</a:t>
            </a:r>
            <a:r>
              <a:rPr lang="en-US" sz="900" kern="0" baseline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900" kern="0" dirty="0">
                <a:solidFill>
                  <a:schemeClr val="bg1">
                    <a:lumMod val="50000"/>
                  </a:schemeClr>
                </a:solidFill>
              </a:rPr>
              <a:t>Ltd. </a:t>
            </a:r>
          </a:p>
        </p:txBody>
      </p:sp>
      <p:sp>
        <p:nvSpPr>
          <p:cNvPr id="2" name="Footer Placeholder 1" hidden="1"/>
          <p:cNvSpPr>
            <a:spLocks noGrp="1"/>
          </p:cNvSpPr>
          <p:nvPr>
            <p:ph type="ftr" sz="quarter" idx="3"/>
          </p:nvPr>
        </p:nvSpPr>
        <p:spPr>
          <a:xfrm>
            <a:off x="5934456" y="6543915"/>
            <a:ext cx="3097481" cy="302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609601" y="6552096"/>
            <a:ext cx="1001678" cy="224225"/>
          </a:xfrm>
          <a:prstGeom prst="rect">
            <a:avLst/>
          </a:prstGeom>
        </p:spPr>
      </p:pic>
      <p:cxnSp>
        <p:nvCxnSpPr>
          <p:cNvPr id="6" name="Footer line">
            <a:extLst>
              <a:ext uri="{FF2B5EF4-FFF2-40B4-BE49-F238E27FC236}">
                <a16:creationId xmlns:a16="http://schemas.microsoft.com/office/drawing/2014/main" id="{CA75DADE-7FA9-33CA-AF53-CCB9FBE06DF2}"/>
              </a:ext>
            </a:extLst>
          </p:cNvPr>
          <p:cNvCxnSpPr/>
          <p:nvPr userDrawn="1"/>
        </p:nvCxnSpPr>
        <p:spPr bwMode="auto">
          <a:xfrm>
            <a:off x="0" y="6502173"/>
            <a:ext cx="12188825" cy="3837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887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02" r:id="rId2"/>
    <p:sldLayoutId id="2147483906" r:id="rId3"/>
    <p:sldLayoutId id="2147483880" r:id="rId4"/>
    <p:sldLayoutId id="2147483882" r:id="rId5"/>
    <p:sldLayoutId id="2147483894" r:id="rId6"/>
    <p:sldLayoutId id="2147483916" r:id="rId7"/>
    <p:sldLayoutId id="2147483917" r:id="rId8"/>
    <p:sldLayoutId id="2147483918" r:id="rId9"/>
    <p:sldLayoutId id="2147483898" r:id="rId10"/>
    <p:sldLayoutId id="2147483919" r:id="rId11"/>
    <p:sldLayoutId id="2147483915" r:id="rId12"/>
    <p:sldLayoutId id="2147483883" r:id="rId13"/>
    <p:sldLayoutId id="2147483884" r:id="rId14"/>
    <p:sldLayoutId id="2147483885" r:id="rId15"/>
    <p:sldLayoutId id="2147483879" r:id="rId16"/>
    <p:sldLayoutId id="2147483889" r:id="rId17"/>
    <p:sldLayoutId id="2147483890" r:id="rId18"/>
    <p:sldLayoutId id="2147483921" r:id="rId19"/>
    <p:sldLayoutId id="2147483922" r:id="rId20"/>
    <p:sldLayoutId id="2147483923" r:id="rId21"/>
    <p:sldLayoutId id="2147483924" r:id="rId22"/>
  </p:sldLayoutIdLst>
  <p:transition>
    <p:fade/>
  </p:transition>
  <p:hf sldNum="0"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400" b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5pPr>
      <a:lvl6pPr marL="60949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6pPr>
      <a:lvl7pPr marL="121898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7pPr>
      <a:lvl8pPr marL="182848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8pPr>
      <a:lvl9pPr marL="243797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9pPr>
    </p:titleStyle>
    <p:bodyStyle>
      <a:lvl1pPr marL="228600" indent="-228600" algn="l" rtl="0" eaLnBrk="1" fontAlgn="base" hangingPunct="1">
        <a:lnSpc>
          <a:spcPct val="95000"/>
        </a:lnSpc>
        <a:spcBef>
          <a:spcPts val="1000"/>
        </a:spcBef>
        <a:spcAft>
          <a:spcPct val="0"/>
        </a:spcAft>
        <a:buClr>
          <a:schemeClr val="bg1">
            <a:lumMod val="50000"/>
          </a:schemeClr>
        </a:buClr>
        <a:buSzPct val="85000"/>
        <a:buFont typeface="Arial" panose="020B0604020202020204" pitchFamily="34" charset="0"/>
        <a:buChar char="•"/>
        <a:defRPr lang="en-US" sz="28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itchFamily="34" charset="0"/>
        </a:defRPr>
      </a:lvl1pPr>
      <a:lvl2pPr marL="576072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•"/>
        <a:defRPr lang="en-US" sz="2400" dirty="0" smtClean="0">
          <a:solidFill>
            <a:schemeClr val="tx1"/>
          </a:solidFill>
          <a:latin typeface="Arial" panose="020B0604020202020204" pitchFamily="34" charset="0"/>
        </a:defRPr>
      </a:lvl2pPr>
      <a:lvl3pPr marL="886968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•"/>
        <a:defRPr lang="en-US" sz="2000" dirty="0" smtClean="0">
          <a:solidFill>
            <a:schemeClr val="tx1"/>
          </a:solidFill>
          <a:latin typeface="Arial" panose="020B0604020202020204" pitchFamily="34" charset="0"/>
        </a:defRPr>
      </a:lvl3pPr>
      <a:lvl4pPr marL="1170432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̶"/>
        <a:defRPr lang="en-US" sz="1800" dirty="0" smtClean="0">
          <a:solidFill>
            <a:schemeClr val="tx1"/>
          </a:solidFill>
          <a:latin typeface="+mn-lt"/>
        </a:defRPr>
      </a:lvl4pPr>
      <a:lvl5pPr marL="146304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̶"/>
        <a:defRPr lang="en-US" sz="1600" baseline="0" dirty="0" smtClean="0">
          <a:solidFill>
            <a:schemeClr val="tx1"/>
          </a:solidFill>
          <a:latin typeface="+mn-lt"/>
        </a:defRPr>
      </a:lvl5pPr>
      <a:lvl6pPr marL="335221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6pPr>
      <a:lvl7pPr marL="3961707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7pPr>
      <a:lvl8pPr marL="4571200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8pPr>
      <a:lvl9pPr marL="518069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839" userDrawn="1">
          <p15:clr>
            <a:srgbClr val="F26B43"/>
          </p15:clr>
        </p15:guide>
        <p15:guide id="5" pos="2652" userDrawn="1">
          <p15:clr>
            <a:srgbClr val="F26B43"/>
          </p15:clr>
        </p15:guide>
        <p15:guide id="6" pos="652" userDrawn="1">
          <p15:clr>
            <a:srgbClr val="F26B43"/>
          </p15:clr>
        </p15:guide>
        <p15:guide id="7" pos="2378" userDrawn="1">
          <p15:clr>
            <a:srgbClr val="F26B43"/>
          </p15:clr>
        </p15:guide>
        <p15:guide id="8" pos="6100" userDrawn="1">
          <p15:clr>
            <a:srgbClr val="F26B43"/>
          </p15:clr>
        </p15:guide>
        <p15:guide id="9" pos="72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0" Type="http://schemas.openxmlformats.org/officeDocument/2006/relationships/image" Target="../media/image61.svg"/><Relationship Id="rId4" Type="http://schemas.openxmlformats.org/officeDocument/2006/relationships/image" Target="../media/image50.emf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5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7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1.png"/><Relationship Id="rId10" Type="http://schemas.openxmlformats.org/officeDocument/2006/relationships/image" Target="../media/image65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11" Type="http://schemas.openxmlformats.org/officeDocument/2006/relationships/image" Target="../media/image72.emf"/><Relationship Id="rId5" Type="http://schemas.openxmlformats.org/officeDocument/2006/relationships/image" Target="../media/image66.png"/><Relationship Id="rId10" Type="http://schemas.openxmlformats.org/officeDocument/2006/relationships/image" Target="../media/image71.emf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3.pn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1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jpe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2.emf"/><Relationship Id="rId4" Type="http://schemas.openxmlformats.org/officeDocument/2006/relationships/image" Target="../media/image10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4.png"/><Relationship Id="rId5" Type="http://schemas.openxmlformats.org/officeDocument/2006/relationships/hyperlink" Target="https://portal.checkpoint.com/" TargetMode="Externa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jpe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9.jpeg"/><Relationship Id="rId11" Type="http://schemas.openxmlformats.org/officeDocument/2006/relationships/image" Target="../media/image114.jpeg"/><Relationship Id="rId5" Type="http://schemas.openxmlformats.org/officeDocument/2006/relationships/image" Target="../media/image108.png"/><Relationship Id="rId10" Type="http://schemas.openxmlformats.org/officeDocument/2006/relationships/image" Target="../media/image113.jpeg"/><Relationship Id="rId4" Type="http://schemas.openxmlformats.org/officeDocument/2006/relationships/image" Target="../media/image107.png"/><Relationship Id="rId9" Type="http://schemas.openxmlformats.org/officeDocument/2006/relationships/image" Target="../media/image112.jpeg"/><Relationship Id="rId14" Type="http://schemas.openxmlformats.org/officeDocument/2006/relationships/image" Target="../media/image11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jpe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0" Type="http://schemas.openxmlformats.org/officeDocument/2006/relationships/image" Target="../media/image33.emf"/><Relationship Id="rId4" Type="http://schemas.openxmlformats.org/officeDocument/2006/relationships/image" Target="../media/image27.png"/><Relationship Id="rId9" Type="http://schemas.openxmlformats.org/officeDocument/2006/relationships/image" Target="../media/image3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Aviv Abramovich | Head of Quantum Product Management</a:t>
            </a:r>
          </a:p>
          <a:p>
            <a:r>
              <a:rPr lang="en-US" dirty="0"/>
              <a:t>Russ Schafer | Head of Security Platform Product Marketing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January 2023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Threat Prevention, Hybrid Data Center, 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IoT, SD-WAN, Unified Management, SMB   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2590" y="1401624"/>
            <a:ext cx="7883540" cy="124128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New Era in Quantum Network Security with Deep Learning and Zero Trust</a:t>
            </a:r>
            <a:endParaRPr lang="en-US" dirty="0"/>
          </a:p>
          <a:p>
            <a:pPr>
              <a:lnSpc>
                <a:spcPct val="85000"/>
              </a:lnSpc>
              <a:spcAft>
                <a:spcPts val="0"/>
              </a:spcAft>
              <a:buSzPts val="1400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0104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28AA9-AA20-7947-1371-44871B01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98" dirty="0"/>
              <a:t>Deep Learning Reduces False Positives by 90%</a:t>
            </a:r>
            <a:br>
              <a:rPr lang="en-US" sz="3398" dirty="0"/>
            </a:br>
            <a:r>
              <a:rPr lang="en-US" sz="2799" dirty="0">
                <a:solidFill>
                  <a:srgbClr val="4D4D4F"/>
                </a:solidFill>
                <a:ea typeface="+mn-ea"/>
              </a:rPr>
              <a:t>Deep learning vs. Machine learning </a:t>
            </a:r>
            <a:r>
              <a:rPr lang="en-US" sz="2799" dirty="0"/>
              <a:t> </a:t>
            </a:r>
            <a:r>
              <a:rPr lang="en-US" sz="3398" dirty="0"/>
              <a:t/>
            </a:r>
            <a:br>
              <a:rPr lang="en-US" sz="3398" dirty="0"/>
            </a:br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fld id="{BA761656-1249-4F38-99F8-ACF2559DA4D2}" type="datetimeFigureOut">
              <a:rPr lang="en-US" smtClean="0"/>
              <a:pPr>
                <a:buClr>
                  <a:srgbClr val="FF0000"/>
                </a:buClr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8559702" y="3646954"/>
            <a:ext cx="733545" cy="1839874"/>
          </a:xfrm>
          <a:prstGeom prst="roundRect">
            <a:avLst>
              <a:gd name="adj" fmla="val 6831"/>
            </a:avLst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15000"/>
            </a:pPr>
            <a:endParaRPr lang="en-US" sz="23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487C2-12E8-40BB-8CEA-5594764D2155}"/>
              </a:ext>
            </a:extLst>
          </p:cNvPr>
          <p:cNvGrpSpPr/>
          <p:nvPr/>
        </p:nvGrpSpPr>
        <p:grpSpPr>
          <a:xfrm>
            <a:off x="4193039" y="1600152"/>
            <a:ext cx="1799062" cy="2079232"/>
            <a:chOff x="3898590" y="1599198"/>
            <a:chExt cx="1800000" cy="2080316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4030101" y="1599198"/>
              <a:ext cx="1668489" cy="5850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45696" rIns="0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buClr>
                  <a:srgbClr val="FF0000"/>
                </a:buClr>
              </a:pPr>
              <a:r>
                <a:rPr lang="en-US" sz="1600" b="1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Features Definition</a:t>
              </a:r>
              <a:endParaRPr lang="en-US" sz="1798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4052061" y="2015712"/>
              <a:ext cx="1625572" cy="1459442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endParaRPr lang="en-US" sz="2398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 bwMode="auto">
            <a:xfrm>
              <a:off x="3940063" y="2035583"/>
              <a:ext cx="1465303" cy="16439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92" tIns="45696" rIns="91392" bIns="45696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buClrTx/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Certifier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buClrTx/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OS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buClrTx/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Compiler info 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buClrTx/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Metadata 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buClrTx/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Packer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buClrTx/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Writable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buClrTx/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Permissions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buClrTx/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…etc.</a:t>
              </a:r>
            </a:p>
          </p:txBody>
        </p:sp>
        <p:sp>
          <p:nvSpPr>
            <p:cNvPr id="40" name="Rounded Rectangle 32">
              <a:extLst>
                <a:ext uri="{FF2B5EF4-FFF2-40B4-BE49-F238E27FC236}">
                  <a16:creationId xmlns:a16="http://schemas.microsoft.com/office/drawing/2014/main" id="{C6D419AB-A5CD-4ADE-86FA-ECD360122A05}"/>
                </a:ext>
              </a:extLst>
            </p:cNvPr>
            <p:cNvSpPr/>
            <p:nvPr/>
          </p:nvSpPr>
          <p:spPr bwMode="auto">
            <a:xfrm>
              <a:off x="3898590" y="1674849"/>
              <a:ext cx="1800000" cy="1980000"/>
            </a:xfrm>
            <a:prstGeom prst="round2DiagRect">
              <a:avLst/>
            </a:prstGeom>
            <a:noFill/>
            <a:ln w="190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endParaRPr lang="en-US" sz="2398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17F600-EDED-4306-B0E7-7DFDAA70FA8D}"/>
              </a:ext>
            </a:extLst>
          </p:cNvPr>
          <p:cNvGrpSpPr/>
          <p:nvPr/>
        </p:nvGrpSpPr>
        <p:grpSpPr>
          <a:xfrm>
            <a:off x="8617187" y="1675762"/>
            <a:ext cx="1799062" cy="1978969"/>
            <a:chOff x="7704152" y="1674849"/>
            <a:chExt cx="1800000" cy="1980000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8593069" y="1802096"/>
              <a:ext cx="701843" cy="1563004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endParaRPr lang="en-US" sz="2398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7815323" y="1731847"/>
              <a:ext cx="1582729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0"/>
                </a:spcBef>
                <a:buClr>
                  <a:srgbClr val="FF0000"/>
                </a:buClr>
              </a:pPr>
              <a:r>
                <a:rPr lang="en-US" sz="1600" b="1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Malicious?</a:t>
              </a:r>
            </a:p>
          </p:txBody>
        </p:sp>
        <p:sp>
          <p:nvSpPr>
            <p:cNvPr id="49" name="Rounded Rectangle 32">
              <a:extLst>
                <a:ext uri="{FF2B5EF4-FFF2-40B4-BE49-F238E27FC236}">
                  <a16:creationId xmlns:a16="http://schemas.microsoft.com/office/drawing/2014/main" id="{1D741019-26F0-42EB-9131-366604DF8D50}"/>
                </a:ext>
              </a:extLst>
            </p:cNvPr>
            <p:cNvSpPr/>
            <p:nvPr/>
          </p:nvSpPr>
          <p:spPr bwMode="auto">
            <a:xfrm>
              <a:off x="7704152" y="1674849"/>
              <a:ext cx="1800000" cy="1980000"/>
            </a:xfrm>
            <a:prstGeom prst="round2DiagRect">
              <a:avLst/>
            </a:prstGeom>
            <a:noFill/>
            <a:ln w="190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endParaRPr lang="en-US" sz="2398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1" name="TextBox 14">
            <a:extLst>
              <a:ext uri="{FF2B5EF4-FFF2-40B4-BE49-F238E27FC236}">
                <a16:creationId xmlns:a16="http://schemas.microsoft.com/office/drawing/2014/main" id="{9FA5FC9F-177A-40C1-8C42-CCFEAE675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447" y="2203822"/>
            <a:ext cx="1282274" cy="9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72183E"/>
              </a:buClr>
            </a:pPr>
            <a:r>
              <a:rPr lang="en-US" altLang="en-US" sz="1798" b="1" dirty="0">
                <a:solidFill>
                  <a:srgbClr val="4D4D4F"/>
                </a:solidFill>
                <a:latin typeface="Arial" pitchFamily="34" charset="0"/>
              </a:rPr>
              <a:t>Classic Machine Learning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E6D099-D305-4063-9180-D4F947E7F5C3}"/>
              </a:ext>
            </a:extLst>
          </p:cNvPr>
          <p:cNvGrpSpPr/>
          <p:nvPr/>
        </p:nvGrpSpPr>
        <p:grpSpPr>
          <a:xfrm>
            <a:off x="1980964" y="1675762"/>
            <a:ext cx="8369495" cy="1978969"/>
            <a:chOff x="1978819" y="1674849"/>
            <a:chExt cx="8373856" cy="1980000"/>
          </a:xfrm>
        </p:grpSpPr>
        <p:sp>
          <p:nvSpPr>
            <p:cNvPr id="19" name="TextBox 18"/>
            <p:cNvSpPr txBox="1"/>
            <p:nvPr/>
          </p:nvSpPr>
          <p:spPr bwMode="auto">
            <a:xfrm>
              <a:off x="8684323" y="2985260"/>
              <a:ext cx="1668352" cy="523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0"/>
                </a:spcBef>
                <a:buClr>
                  <a:srgbClr val="FF0000"/>
                </a:buClr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Zero day ransomware (exe)</a:t>
              </a:r>
            </a:p>
          </p:txBody>
        </p:sp>
        <p:sp>
          <p:nvSpPr>
            <p:cNvPr id="39" name="Rounded Rectangle 32">
              <a:extLst>
                <a:ext uri="{FF2B5EF4-FFF2-40B4-BE49-F238E27FC236}">
                  <a16:creationId xmlns:a16="http://schemas.microsoft.com/office/drawing/2014/main" id="{12FD60E4-1065-4DA9-ABCE-76995B92FBCD}"/>
                </a:ext>
              </a:extLst>
            </p:cNvPr>
            <p:cNvSpPr/>
            <p:nvPr/>
          </p:nvSpPr>
          <p:spPr bwMode="auto">
            <a:xfrm>
              <a:off x="1978819" y="1674849"/>
              <a:ext cx="1800000" cy="1980000"/>
            </a:xfrm>
            <a:prstGeom prst="round2DiagRect">
              <a:avLst/>
            </a:prstGeom>
            <a:noFill/>
            <a:ln w="190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endParaRPr lang="en-US" sz="2398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8C58F3D-1980-4369-910E-9C763F8A8DE2}"/>
                </a:ext>
              </a:extLst>
            </p:cNvPr>
            <p:cNvGrpSpPr/>
            <p:nvPr/>
          </p:nvGrpSpPr>
          <p:grpSpPr>
            <a:xfrm>
              <a:off x="2566512" y="2083358"/>
              <a:ext cx="624614" cy="683455"/>
              <a:chOff x="1049546" y="3449638"/>
              <a:chExt cx="1263669" cy="1382712"/>
            </a:xfrm>
          </p:grpSpPr>
          <p:sp>
            <p:nvSpPr>
              <p:cNvPr id="54" name="Graphic 4">
                <a:extLst>
                  <a:ext uri="{FF2B5EF4-FFF2-40B4-BE49-F238E27FC236}">
                    <a16:creationId xmlns:a16="http://schemas.microsoft.com/office/drawing/2014/main" id="{81ED6585-7295-4622-A676-DDD68A39DE3F}"/>
                  </a:ext>
                </a:extLst>
              </p:cNvPr>
              <p:cNvSpPr/>
              <p:nvPr/>
            </p:nvSpPr>
            <p:spPr>
              <a:xfrm>
                <a:off x="1150009" y="3449638"/>
                <a:ext cx="1044163" cy="1382712"/>
              </a:xfrm>
              <a:custGeom>
                <a:avLst/>
                <a:gdLst>
                  <a:gd name="connsiteX0" fmla="*/ 755134 w 1044163"/>
                  <a:gd name="connsiteY0" fmla="*/ 0 h 1382712"/>
                  <a:gd name="connsiteX1" fmla="*/ 1044164 w 1044163"/>
                  <a:gd name="connsiteY1" fmla="*/ 289030 h 1382712"/>
                  <a:gd name="connsiteX2" fmla="*/ 1044164 w 1044163"/>
                  <a:gd name="connsiteY2" fmla="*/ 1382712 h 1382712"/>
                  <a:gd name="connsiteX3" fmla="*/ 0 w 1044163"/>
                  <a:gd name="connsiteY3" fmla="*/ 1382712 h 1382712"/>
                  <a:gd name="connsiteX4" fmla="*/ 0 w 1044163"/>
                  <a:gd name="connsiteY4" fmla="*/ 0 h 1382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163" h="1382712">
                    <a:moveTo>
                      <a:pt x="755134" y="0"/>
                    </a:moveTo>
                    <a:lnTo>
                      <a:pt x="1044164" y="289030"/>
                    </a:lnTo>
                    <a:lnTo>
                      <a:pt x="1044164" y="1382712"/>
                    </a:lnTo>
                    <a:lnTo>
                      <a:pt x="0" y="13827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 w="2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998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5" name="Graphic 4">
                <a:extLst>
                  <a:ext uri="{FF2B5EF4-FFF2-40B4-BE49-F238E27FC236}">
                    <a16:creationId xmlns:a16="http://schemas.microsoft.com/office/drawing/2014/main" id="{FF3B4CDD-4696-4FDB-88DE-7FC19F9DC4B8}"/>
                  </a:ext>
                </a:extLst>
              </p:cNvPr>
              <p:cNvSpPr/>
              <p:nvPr/>
            </p:nvSpPr>
            <p:spPr>
              <a:xfrm>
                <a:off x="1905099" y="3449638"/>
                <a:ext cx="289073" cy="289030"/>
              </a:xfrm>
              <a:custGeom>
                <a:avLst/>
                <a:gdLst>
                  <a:gd name="connsiteX0" fmla="*/ 289073 w 289073"/>
                  <a:gd name="connsiteY0" fmla="*/ 289030 h 289030"/>
                  <a:gd name="connsiteX1" fmla="*/ 0 w 289073"/>
                  <a:gd name="connsiteY1" fmla="*/ 289030 h 289030"/>
                  <a:gd name="connsiteX2" fmla="*/ 0 w 289073"/>
                  <a:gd name="connsiteY2" fmla="*/ 0 h 289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9073" h="289030">
                    <a:moveTo>
                      <a:pt x="289073" y="289030"/>
                    </a:moveTo>
                    <a:lnTo>
                      <a:pt x="0" y="2890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2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998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6" name="Graphic 4">
                <a:extLst>
                  <a:ext uri="{FF2B5EF4-FFF2-40B4-BE49-F238E27FC236}">
                    <a16:creationId xmlns:a16="http://schemas.microsoft.com/office/drawing/2014/main" id="{0DFE447F-8DFA-4619-9C3E-7C4E50AD5837}"/>
                  </a:ext>
                </a:extLst>
              </p:cNvPr>
              <p:cNvSpPr/>
              <p:nvPr/>
            </p:nvSpPr>
            <p:spPr>
              <a:xfrm>
                <a:off x="1049546" y="4240981"/>
                <a:ext cx="1263669" cy="350733"/>
              </a:xfrm>
              <a:custGeom>
                <a:avLst/>
                <a:gdLst>
                  <a:gd name="connsiteX0" fmla="*/ 1041053 w 1263669"/>
                  <a:gd name="connsiteY0" fmla="*/ 350734 h 350733"/>
                  <a:gd name="connsiteX1" fmla="*/ 0 w 1263669"/>
                  <a:gd name="connsiteY1" fmla="*/ 350734 h 350733"/>
                  <a:gd name="connsiteX2" fmla="*/ 0 w 1263669"/>
                  <a:gd name="connsiteY2" fmla="*/ 0 h 350733"/>
                  <a:gd name="connsiteX3" fmla="*/ 1263669 w 1263669"/>
                  <a:gd name="connsiteY3" fmla="*/ 0 h 3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3669" h="350733">
                    <a:moveTo>
                      <a:pt x="1041053" y="350734"/>
                    </a:moveTo>
                    <a:lnTo>
                      <a:pt x="0" y="350734"/>
                    </a:lnTo>
                    <a:lnTo>
                      <a:pt x="0" y="0"/>
                    </a:lnTo>
                    <a:lnTo>
                      <a:pt x="1263669" y="0"/>
                    </a:ln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2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998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7" name="Graphic 4">
                <a:extLst>
                  <a:ext uri="{FF2B5EF4-FFF2-40B4-BE49-F238E27FC236}">
                    <a16:creationId xmlns:a16="http://schemas.microsoft.com/office/drawing/2014/main" id="{795B99D8-3B22-45A1-BB09-077655B7B339}"/>
                  </a:ext>
                </a:extLst>
              </p:cNvPr>
              <p:cNvSpPr/>
              <p:nvPr/>
            </p:nvSpPr>
            <p:spPr>
              <a:xfrm>
                <a:off x="1049546" y="4591714"/>
                <a:ext cx="100462" cy="100462"/>
              </a:xfrm>
              <a:custGeom>
                <a:avLst/>
                <a:gdLst>
                  <a:gd name="connsiteX0" fmla="*/ 100463 w 100462"/>
                  <a:gd name="connsiteY0" fmla="*/ 100463 h 100462"/>
                  <a:gd name="connsiteX1" fmla="*/ 100463 w 100462"/>
                  <a:gd name="connsiteY1" fmla="*/ 0 h 100462"/>
                  <a:gd name="connsiteX2" fmla="*/ 0 w 100462"/>
                  <a:gd name="connsiteY2" fmla="*/ 0 h 10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462" h="100462">
                    <a:moveTo>
                      <a:pt x="100463" y="100463"/>
                    </a:moveTo>
                    <a:lnTo>
                      <a:pt x="1004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2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998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58" name="Graphic 4">
                <a:extLst>
                  <a:ext uri="{FF2B5EF4-FFF2-40B4-BE49-F238E27FC236}">
                    <a16:creationId xmlns:a16="http://schemas.microsoft.com/office/drawing/2014/main" id="{CE884B91-819E-429C-A9EF-989DAA40CB6A}"/>
                  </a:ext>
                </a:extLst>
              </p:cNvPr>
              <p:cNvGrpSpPr/>
              <p:nvPr/>
            </p:nvGrpSpPr>
            <p:grpSpPr>
              <a:xfrm>
                <a:off x="1377551" y="4316684"/>
                <a:ext cx="492677" cy="201616"/>
                <a:chOff x="1377551" y="4316684"/>
                <a:chExt cx="492677" cy="201616"/>
              </a:xfrm>
              <a:solidFill>
                <a:srgbClr val="FFFFFF"/>
              </a:solidFill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1865DEDE-6188-4D55-AEF7-0880A3165DD8}"/>
                    </a:ext>
                  </a:extLst>
                </p:cNvPr>
                <p:cNvSpPr/>
                <p:nvPr/>
              </p:nvSpPr>
              <p:spPr>
                <a:xfrm>
                  <a:off x="1377551" y="4316684"/>
                  <a:ext cx="138832" cy="201616"/>
                </a:xfrm>
                <a:custGeom>
                  <a:avLst/>
                  <a:gdLst>
                    <a:gd name="connsiteX0" fmla="*/ 38241 w 138832"/>
                    <a:gd name="connsiteY0" fmla="*/ 32278 h 201616"/>
                    <a:gd name="connsiteX1" fmla="*/ 38241 w 138832"/>
                    <a:gd name="connsiteY1" fmla="*/ 84259 h 201616"/>
                    <a:gd name="connsiteX2" fmla="*/ 132784 w 138832"/>
                    <a:gd name="connsiteY2" fmla="*/ 84259 h 201616"/>
                    <a:gd name="connsiteX3" fmla="*/ 132784 w 138832"/>
                    <a:gd name="connsiteY3" fmla="*/ 112432 h 201616"/>
                    <a:gd name="connsiteX4" fmla="*/ 38241 w 138832"/>
                    <a:gd name="connsiteY4" fmla="*/ 112432 h 201616"/>
                    <a:gd name="connsiteX5" fmla="*/ 38241 w 138832"/>
                    <a:gd name="connsiteY5" fmla="*/ 169425 h 201616"/>
                    <a:gd name="connsiteX6" fmla="*/ 138833 w 138832"/>
                    <a:gd name="connsiteY6" fmla="*/ 169425 h 201616"/>
                    <a:gd name="connsiteX7" fmla="*/ 138833 w 138832"/>
                    <a:gd name="connsiteY7" fmla="*/ 201617 h 201616"/>
                    <a:gd name="connsiteX8" fmla="*/ 0 w 138832"/>
                    <a:gd name="connsiteY8" fmla="*/ 201617 h 201616"/>
                    <a:gd name="connsiteX9" fmla="*/ 0 w 138832"/>
                    <a:gd name="connsiteY9" fmla="*/ 0 h 201616"/>
                    <a:gd name="connsiteX10" fmla="*/ 137926 w 138832"/>
                    <a:gd name="connsiteY10" fmla="*/ 0 h 201616"/>
                    <a:gd name="connsiteX11" fmla="*/ 137926 w 138832"/>
                    <a:gd name="connsiteY11" fmla="*/ 32234 h 201616"/>
                    <a:gd name="connsiteX12" fmla="*/ 38241 w 138832"/>
                    <a:gd name="connsiteY12" fmla="*/ 32234 h 201616"/>
                    <a:gd name="connsiteX13" fmla="*/ 38241 w 138832"/>
                    <a:gd name="connsiteY13" fmla="*/ 32278 h 20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8832" h="201616">
                      <a:moveTo>
                        <a:pt x="38241" y="32278"/>
                      </a:moveTo>
                      <a:lnTo>
                        <a:pt x="38241" y="84259"/>
                      </a:lnTo>
                      <a:lnTo>
                        <a:pt x="132784" y="84259"/>
                      </a:lnTo>
                      <a:lnTo>
                        <a:pt x="132784" y="112432"/>
                      </a:lnTo>
                      <a:lnTo>
                        <a:pt x="38241" y="112432"/>
                      </a:lnTo>
                      <a:lnTo>
                        <a:pt x="38241" y="169425"/>
                      </a:lnTo>
                      <a:lnTo>
                        <a:pt x="138833" y="169425"/>
                      </a:lnTo>
                      <a:lnTo>
                        <a:pt x="138833" y="201617"/>
                      </a:lnTo>
                      <a:lnTo>
                        <a:pt x="0" y="201617"/>
                      </a:lnTo>
                      <a:lnTo>
                        <a:pt x="0" y="0"/>
                      </a:lnTo>
                      <a:lnTo>
                        <a:pt x="137926" y="0"/>
                      </a:lnTo>
                      <a:lnTo>
                        <a:pt x="137926" y="32234"/>
                      </a:lnTo>
                      <a:lnTo>
                        <a:pt x="38241" y="32234"/>
                      </a:lnTo>
                      <a:lnTo>
                        <a:pt x="38241" y="322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6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998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641A40A6-B3F5-4708-88BB-CB06BE2D041F}"/>
                    </a:ext>
                  </a:extLst>
                </p:cNvPr>
                <p:cNvSpPr/>
                <p:nvPr/>
              </p:nvSpPr>
              <p:spPr>
                <a:xfrm>
                  <a:off x="1526279" y="4316684"/>
                  <a:ext cx="192456" cy="201616"/>
                </a:xfrm>
                <a:custGeom>
                  <a:avLst/>
                  <a:gdLst>
                    <a:gd name="connsiteX0" fmla="*/ 188438 w 192456"/>
                    <a:gd name="connsiteY0" fmla="*/ 0 h 201616"/>
                    <a:gd name="connsiteX1" fmla="*/ 127901 w 192456"/>
                    <a:gd name="connsiteY1" fmla="*/ 97654 h 201616"/>
                    <a:gd name="connsiteX2" fmla="*/ 192456 w 192456"/>
                    <a:gd name="connsiteY2" fmla="*/ 201617 h 201616"/>
                    <a:gd name="connsiteX3" fmla="*/ 147561 w 192456"/>
                    <a:gd name="connsiteY3" fmla="*/ 201617 h 201616"/>
                    <a:gd name="connsiteX4" fmla="*/ 118611 w 192456"/>
                    <a:gd name="connsiteY4" fmla="*/ 153179 h 201616"/>
                    <a:gd name="connsiteX5" fmla="*/ 105907 w 192456"/>
                    <a:gd name="connsiteY5" fmla="*/ 130450 h 201616"/>
                    <a:gd name="connsiteX6" fmla="*/ 101759 w 192456"/>
                    <a:gd name="connsiteY6" fmla="*/ 122456 h 201616"/>
                    <a:gd name="connsiteX7" fmla="*/ 97438 w 192456"/>
                    <a:gd name="connsiteY7" fmla="*/ 114592 h 201616"/>
                    <a:gd name="connsiteX8" fmla="*/ 96876 w 192456"/>
                    <a:gd name="connsiteY8" fmla="*/ 114592 h 201616"/>
                    <a:gd name="connsiteX9" fmla="*/ 92599 w 192456"/>
                    <a:gd name="connsiteY9" fmla="*/ 122629 h 201616"/>
                    <a:gd name="connsiteX10" fmla="*/ 75185 w 192456"/>
                    <a:gd name="connsiteY10" fmla="*/ 153179 h 201616"/>
                    <a:gd name="connsiteX11" fmla="*/ 46062 w 192456"/>
                    <a:gd name="connsiteY11" fmla="*/ 201617 h 201616"/>
                    <a:gd name="connsiteX12" fmla="*/ 0 w 192456"/>
                    <a:gd name="connsiteY12" fmla="*/ 201617 h 201616"/>
                    <a:gd name="connsiteX13" fmla="*/ 66154 w 192456"/>
                    <a:gd name="connsiteY13" fmla="*/ 97654 h 201616"/>
                    <a:gd name="connsiteX14" fmla="*/ 4710 w 192456"/>
                    <a:gd name="connsiteY14" fmla="*/ 0 h 201616"/>
                    <a:gd name="connsiteX15" fmla="*/ 50383 w 192456"/>
                    <a:gd name="connsiteY15" fmla="*/ 0 h 201616"/>
                    <a:gd name="connsiteX16" fmla="*/ 77259 w 192456"/>
                    <a:gd name="connsiteY16" fmla="*/ 44895 h 201616"/>
                    <a:gd name="connsiteX17" fmla="*/ 89185 w 192456"/>
                    <a:gd name="connsiteY17" fmla="*/ 65895 h 201616"/>
                    <a:gd name="connsiteX18" fmla="*/ 92901 w 192456"/>
                    <a:gd name="connsiteY18" fmla="*/ 72981 h 201616"/>
                    <a:gd name="connsiteX19" fmla="*/ 96574 w 192456"/>
                    <a:gd name="connsiteY19" fmla="*/ 80068 h 201616"/>
                    <a:gd name="connsiteX20" fmla="*/ 97179 w 192456"/>
                    <a:gd name="connsiteY20" fmla="*/ 80068 h 201616"/>
                    <a:gd name="connsiteX21" fmla="*/ 100895 w 192456"/>
                    <a:gd name="connsiteY21" fmla="*/ 72981 h 201616"/>
                    <a:gd name="connsiteX22" fmla="*/ 104568 w 192456"/>
                    <a:gd name="connsiteY22" fmla="*/ 66024 h 201616"/>
                    <a:gd name="connsiteX23" fmla="*/ 116364 w 192456"/>
                    <a:gd name="connsiteY23" fmla="*/ 45068 h 201616"/>
                    <a:gd name="connsiteX24" fmla="*/ 143240 w 192456"/>
                    <a:gd name="connsiteY24" fmla="*/ 0 h 201616"/>
                    <a:gd name="connsiteX25" fmla="*/ 188438 w 192456"/>
                    <a:gd name="connsiteY25" fmla="*/ 0 h 201616"/>
                    <a:gd name="connsiteX26" fmla="*/ 188438 w 192456"/>
                    <a:gd name="connsiteY26" fmla="*/ 0 h 20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92456" h="201616">
                      <a:moveTo>
                        <a:pt x="188438" y="0"/>
                      </a:moveTo>
                      <a:lnTo>
                        <a:pt x="127901" y="97654"/>
                      </a:lnTo>
                      <a:lnTo>
                        <a:pt x="192456" y="201617"/>
                      </a:lnTo>
                      <a:lnTo>
                        <a:pt x="147561" y="201617"/>
                      </a:lnTo>
                      <a:lnTo>
                        <a:pt x="118611" y="153179"/>
                      </a:lnTo>
                      <a:cubicBezTo>
                        <a:pt x="114160" y="145703"/>
                        <a:pt x="109926" y="138098"/>
                        <a:pt x="105907" y="130450"/>
                      </a:cubicBezTo>
                      <a:lnTo>
                        <a:pt x="101759" y="122456"/>
                      </a:lnTo>
                      <a:lnTo>
                        <a:pt x="97438" y="114592"/>
                      </a:lnTo>
                      <a:lnTo>
                        <a:pt x="96876" y="114592"/>
                      </a:lnTo>
                      <a:lnTo>
                        <a:pt x="92599" y="122629"/>
                      </a:lnTo>
                      <a:cubicBezTo>
                        <a:pt x="87457" y="132265"/>
                        <a:pt x="81666" y="142463"/>
                        <a:pt x="75185" y="153179"/>
                      </a:cubicBezTo>
                      <a:lnTo>
                        <a:pt x="46062" y="201617"/>
                      </a:lnTo>
                      <a:lnTo>
                        <a:pt x="0" y="201617"/>
                      </a:lnTo>
                      <a:lnTo>
                        <a:pt x="66154" y="97654"/>
                      </a:lnTo>
                      <a:lnTo>
                        <a:pt x="4710" y="0"/>
                      </a:lnTo>
                      <a:lnTo>
                        <a:pt x="50383" y="0"/>
                      </a:lnTo>
                      <a:lnTo>
                        <a:pt x="77259" y="44895"/>
                      </a:lnTo>
                      <a:cubicBezTo>
                        <a:pt x="81494" y="51981"/>
                        <a:pt x="85469" y="58981"/>
                        <a:pt x="89185" y="65895"/>
                      </a:cubicBezTo>
                      <a:lnTo>
                        <a:pt x="92901" y="72981"/>
                      </a:lnTo>
                      <a:lnTo>
                        <a:pt x="96574" y="80068"/>
                      </a:lnTo>
                      <a:lnTo>
                        <a:pt x="97179" y="80068"/>
                      </a:lnTo>
                      <a:cubicBezTo>
                        <a:pt x="98864" y="76913"/>
                        <a:pt x="100074" y="74537"/>
                        <a:pt x="100895" y="72981"/>
                      </a:cubicBezTo>
                      <a:lnTo>
                        <a:pt x="104568" y="66024"/>
                      </a:lnTo>
                      <a:cubicBezTo>
                        <a:pt x="107722" y="59889"/>
                        <a:pt x="111654" y="52932"/>
                        <a:pt x="116364" y="45068"/>
                      </a:cubicBezTo>
                      <a:lnTo>
                        <a:pt x="143240" y="0"/>
                      </a:lnTo>
                      <a:lnTo>
                        <a:pt x="188438" y="0"/>
                      </a:lnTo>
                      <a:lnTo>
                        <a:pt x="188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6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998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C2131395-F34F-4B14-83A4-87E80EE6617D}"/>
                    </a:ext>
                  </a:extLst>
                </p:cNvPr>
                <p:cNvSpPr/>
                <p:nvPr/>
              </p:nvSpPr>
              <p:spPr>
                <a:xfrm>
                  <a:off x="1731396" y="4316684"/>
                  <a:ext cx="138832" cy="201616"/>
                </a:xfrm>
                <a:custGeom>
                  <a:avLst/>
                  <a:gdLst>
                    <a:gd name="connsiteX0" fmla="*/ 38241 w 138832"/>
                    <a:gd name="connsiteY0" fmla="*/ 32278 h 201616"/>
                    <a:gd name="connsiteX1" fmla="*/ 38241 w 138832"/>
                    <a:gd name="connsiteY1" fmla="*/ 84259 h 201616"/>
                    <a:gd name="connsiteX2" fmla="*/ 132784 w 138832"/>
                    <a:gd name="connsiteY2" fmla="*/ 84259 h 201616"/>
                    <a:gd name="connsiteX3" fmla="*/ 132784 w 138832"/>
                    <a:gd name="connsiteY3" fmla="*/ 112432 h 201616"/>
                    <a:gd name="connsiteX4" fmla="*/ 38241 w 138832"/>
                    <a:gd name="connsiteY4" fmla="*/ 112432 h 201616"/>
                    <a:gd name="connsiteX5" fmla="*/ 38241 w 138832"/>
                    <a:gd name="connsiteY5" fmla="*/ 169425 h 201616"/>
                    <a:gd name="connsiteX6" fmla="*/ 138833 w 138832"/>
                    <a:gd name="connsiteY6" fmla="*/ 169425 h 201616"/>
                    <a:gd name="connsiteX7" fmla="*/ 138833 w 138832"/>
                    <a:gd name="connsiteY7" fmla="*/ 201617 h 201616"/>
                    <a:gd name="connsiteX8" fmla="*/ 0 w 138832"/>
                    <a:gd name="connsiteY8" fmla="*/ 201617 h 201616"/>
                    <a:gd name="connsiteX9" fmla="*/ 0 w 138832"/>
                    <a:gd name="connsiteY9" fmla="*/ 0 h 201616"/>
                    <a:gd name="connsiteX10" fmla="*/ 137882 w 138832"/>
                    <a:gd name="connsiteY10" fmla="*/ 0 h 201616"/>
                    <a:gd name="connsiteX11" fmla="*/ 137882 w 138832"/>
                    <a:gd name="connsiteY11" fmla="*/ 32234 h 201616"/>
                    <a:gd name="connsiteX12" fmla="*/ 38241 w 138832"/>
                    <a:gd name="connsiteY12" fmla="*/ 32234 h 201616"/>
                    <a:gd name="connsiteX13" fmla="*/ 38241 w 138832"/>
                    <a:gd name="connsiteY13" fmla="*/ 32278 h 20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8832" h="201616">
                      <a:moveTo>
                        <a:pt x="38241" y="32278"/>
                      </a:moveTo>
                      <a:lnTo>
                        <a:pt x="38241" y="84259"/>
                      </a:lnTo>
                      <a:lnTo>
                        <a:pt x="132784" y="84259"/>
                      </a:lnTo>
                      <a:lnTo>
                        <a:pt x="132784" y="112432"/>
                      </a:lnTo>
                      <a:lnTo>
                        <a:pt x="38241" y="112432"/>
                      </a:lnTo>
                      <a:lnTo>
                        <a:pt x="38241" y="169425"/>
                      </a:lnTo>
                      <a:lnTo>
                        <a:pt x="138833" y="169425"/>
                      </a:lnTo>
                      <a:lnTo>
                        <a:pt x="138833" y="201617"/>
                      </a:lnTo>
                      <a:lnTo>
                        <a:pt x="0" y="201617"/>
                      </a:lnTo>
                      <a:lnTo>
                        <a:pt x="0" y="0"/>
                      </a:lnTo>
                      <a:lnTo>
                        <a:pt x="137882" y="0"/>
                      </a:lnTo>
                      <a:lnTo>
                        <a:pt x="137882" y="32234"/>
                      </a:lnTo>
                      <a:lnTo>
                        <a:pt x="38241" y="32234"/>
                      </a:lnTo>
                      <a:lnTo>
                        <a:pt x="38241" y="322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6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998" dirty="0"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F9275A-DDCF-4FAD-B7B4-636BEE9303DC}"/>
              </a:ext>
            </a:extLst>
          </p:cNvPr>
          <p:cNvGrpSpPr/>
          <p:nvPr/>
        </p:nvGrpSpPr>
        <p:grpSpPr>
          <a:xfrm>
            <a:off x="6405113" y="1600151"/>
            <a:ext cx="1799062" cy="2054581"/>
            <a:chOff x="5801371" y="1599198"/>
            <a:chExt cx="1800000" cy="2055651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5824752" y="1988683"/>
              <a:ext cx="1773854" cy="1167063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SVM</a:t>
              </a:r>
            </a:p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Random Forest</a:t>
              </a:r>
            </a:p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Decision Trees</a:t>
              </a:r>
            </a:p>
            <a:p>
              <a:pPr>
                <a:lnSpc>
                  <a:spcPct val="8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r>
                <a:rPr lang="en-US" sz="1600" dirty="0">
                  <a:solidFill>
                    <a:srgbClr val="4D4D4F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...</a:t>
              </a:r>
            </a:p>
          </p:txBody>
        </p:sp>
        <p:sp>
          <p:nvSpPr>
            <p:cNvPr id="46" name="Rounded Rectangle 32">
              <a:extLst>
                <a:ext uri="{FF2B5EF4-FFF2-40B4-BE49-F238E27FC236}">
                  <a16:creationId xmlns:a16="http://schemas.microsoft.com/office/drawing/2014/main" id="{94EBF43B-B350-4775-B453-11F13417A93B}"/>
                </a:ext>
              </a:extLst>
            </p:cNvPr>
            <p:cNvSpPr/>
            <p:nvPr/>
          </p:nvSpPr>
          <p:spPr bwMode="auto">
            <a:xfrm>
              <a:off x="5801371" y="1674849"/>
              <a:ext cx="1800000" cy="1980000"/>
            </a:xfrm>
            <a:prstGeom prst="round2DiagRect">
              <a:avLst/>
            </a:prstGeom>
            <a:noFill/>
            <a:ln w="1905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endParaRPr lang="en-US" sz="2398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29E073-7588-4FB3-AC3E-39D934D63F84}"/>
                </a:ext>
              </a:extLst>
            </p:cNvPr>
            <p:cNvSpPr txBox="1"/>
            <p:nvPr/>
          </p:nvSpPr>
          <p:spPr bwMode="auto">
            <a:xfrm>
              <a:off x="5872694" y="1599198"/>
              <a:ext cx="1668489" cy="5850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45696" rIns="0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buClr>
                  <a:srgbClr val="FF0000"/>
                </a:buClr>
              </a:pPr>
              <a:r>
                <a:rPr lang="en-US" sz="1600" b="1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Classifier Algorithm</a:t>
              </a:r>
              <a:endParaRPr lang="en-US" sz="1798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543C8B3-B632-4714-A431-AC6CFF5FAF6C}"/>
              </a:ext>
            </a:extLst>
          </p:cNvPr>
          <p:cNvSpPr/>
          <p:nvPr/>
        </p:nvSpPr>
        <p:spPr>
          <a:xfrm>
            <a:off x="3885617" y="2551765"/>
            <a:ext cx="144410" cy="226967"/>
          </a:xfrm>
          <a:custGeom>
            <a:avLst/>
            <a:gdLst>
              <a:gd name="connsiteX0" fmla="*/ 237489 w 253371"/>
              <a:gd name="connsiteY0" fmla="*/ 160709 h 398216"/>
              <a:gd name="connsiteX1" fmla="*/ 92690 w 253371"/>
              <a:gd name="connsiteY1" fmla="*/ 15910 h 398216"/>
              <a:gd name="connsiteX2" fmla="*/ 15910 w 253371"/>
              <a:gd name="connsiteY2" fmla="*/ 15910 h 398216"/>
              <a:gd name="connsiteX3" fmla="*/ 15910 w 253371"/>
              <a:gd name="connsiteY3" fmla="*/ 92690 h 398216"/>
              <a:gd name="connsiteX4" fmla="*/ 122301 w 253371"/>
              <a:gd name="connsiteY4" fmla="*/ 199117 h 398216"/>
              <a:gd name="connsiteX5" fmla="*/ 15910 w 253371"/>
              <a:gd name="connsiteY5" fmla="*/ 305509 h 398216"/>
              <a:gd name="connsiteX6" fmla="*/ 15910 w 253371"/>
              <a:gd name="connsiteY6" fmla="*/ 382289 h 398216"/>
              <a:gd name="connsiteX7" fmla="*/ 54282 w 253371"/>
              <a:gd name="connsiteY7" fmla="*/ 398217 h 398216"/>
              <a:gd name="connsiteX8" fmla="*/ 92690 w 253371"/>
              <a:gd name="connsiteY8" fmla="*/ 382325 h 398216"/>
              <a:gd name="connsiteX9" fmla="*/ 237489 w 253371"/>
              <a:gd name="connsiteY9" fmla="*/ 237525 h 398216"/>
              <a:gd name="connsiteX10" fmla="*/ 237489 w 253371"/>
              <a:gd name="connsiteY10" fmla="*/ 160709 h 39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71" h="398216">
                <a:moveTo>
                  <a:pt x="237489" y="160709"/>
                </a:moveTo>
                <a:lnTo>
                  <a:pt x="92690" y="15910"/>
                </a:lnTo>
                <a:cubicBezTo>
                  <a:pt x="71477" y="-5303"/>
                  <a:pt x="37123" y="-5303"/>
                  <a:pt x="15910" y="15910"/>
                </a:cubicBezTo>
                <a:cubicBezTo>
                  <a:pt x="-5303" y="37087"/>
                  <a:pt x="-5303" y="71513"/>
                  <a:pt x="15910" y="92690"/>
                </a:cubicBezTo>
                <a:lnTo>
                  <a:pt x="122301" y="199117"/>
                </a:lnTo>
                <a:lnTo>
                  <a:pt x="15910" y="305509"/>
                </a:lnTo>
                <a:cubicBezTo>
                  <a:pt x="-5303" y="326722"/>
                  <a:pt x="-5303" y="361075"/>
                  <a:pt x="15910" y="382289"/>
                </a:cubicBezTo>
                <a:cubicBezTo>
                  <a:pt x="26480" y="392931"/>
                  <a:pt x="40381" y="398217"/>
                  <a:pt x="54282" y="398217"/>
                </a:cubicBezTo>
                <a:cubicBezTo>
                  <a:pt x="68182" y="398217"/>
                  <a:pt x="82083" y="392931"/>
                  <a:pt x="92690" y="382325"/>
                </a:cubicBezTo>
                <a:lnTo>
                  <a:pt x="237489" y="237525"/>
                </a:lnTo>
                <a:cubicBezTo>
                  <a:pt x="258666" y="216312"/>
                  <a:pt x="258666" y="181922"/>
                  <a:pt x="237489" y="160709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 w="26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998" dirty="0">
              <a:latin typeface="Arial" panose="020B0604020202020204" pitchFamily="34" charset="0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AC7585C-A9FC-422A-A1C7-CF035CDCF311}"/>
              </a:ext>
            </a:extLst>
          </p:cNvPr>
          <p:cNvSpPr/>
          <p:nvPr/>
        </p:nvSpPr>
        <p:spPr>
          <a:xfrm>
            <a:off x="6147143" y="2551765"/>
            <a:ext cx="144410" cy="226967"/>
          </a:xfrm>
          <a:custGeom>
            <a:avLst/>
            <a:gdLst>
              <a:gd name="connsiteX0" fmla="*/ 237489 w 253371"/>
              <a:gd name="connsiteY0" fmla="*/ 160709 h 398216"/>
              <a:gd name="connsiteX1" fmla="*/ 92690 w 253371"/>
              <a:gd name="connsiteY1" fmla="*/ 15910 h 398216"/>
              <a:gd name="connsiteX2" fmla="*/ 15910 w 253371"/>
              <a:gd name="connsiteY2" fmla="*/ 15910 h 398216"/>
              <a:gd name="connsiteX3" fmla="*/ 15910 w 253371"/>
              <a:gd name="connsiteY3" fmla="*/ 92690 h 398216"/>
              <a:gd name="connsiteX4" fmla="*/ 122301 w 253371"/>
              <a:gd name="connsiteY4" fmla="*/ 199117 h 398216"/>
              <a:gd name="connsiteX5" fmla="*/ 15910 w 253371"/>
              <a:gd name="connsiteY5" fmla="*/ 305509 h 398216"/>
              <a:gd name="connsiteX6" fmla="*/ 15910 w 253371"/>
              <a:gd name="connsiteY6" fmla="*/ 382289 h 398216"/>
              <a:gd name="connsiteX7" fmla="*/ 54282 w 253371"/>
              <a:gd name="connsiteY7" fmla="*/ 398217 h 398216"/>
              <a:gd name="connsiteX8" fmla="*/ 92690 w 253371"/>
              <a:gd name="connsiteY8" fmla="*/ 382325 h 398216"/>
              <a:gd name="connsiteX9" fmla="*/ 237489 w 253371"/>
              <a:gd name="connsiteY9" fmla="*/ 237525 h 398216"/>
              <a:gd name="connsiteX10" fmla="*/ 237489 w 253371"/>
              <a:gd name="connsiteY10" fmla="*/ 160709 h 39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71" h="398216">
                <a:moveTo>
                  <a:pt x="237489" y="160709"/>
                </a:moveTo>
                <a:lnTo>
                  <a:pt x="92690" y="15910"/>
                </a:lnTo>
                <a:cubicBezTo>
                  <a:pt x="71477" y="-5303"/>
                  <a:pt x="37123" y="-5303"/>
                  <a:pt x="15910" y="15910"/>
                </a:cubicBezTo>
                <a:cubicBezTo>
                  <a:pt x="-5303" y="37087"/>
                  <a:pt x="-5303" y="71513"/>
                  <a:pt x="15910" y="92690"/>
                </a:cubicBezTo>
                <a:lnTo>
                  <a:pt x="122301" y="199117"/>
                </a:lnTo>
                <a:lnTo>
                  <a:pt x="15910" y="305509"/>
                </a:lnTo>
                <a:cubicBezTo>
                  <a:pt x="-5303" y="326722"/>
                  <a:pt x="-5303" y="361075"/>
                  <a:pt x="15910" y="382289"/>
                </a:cubicBezTo>
                <a:cubicBezTo>
                  <a:pt x="26480" y="392931"/>
                  <a:pt x="40381" y="398217"/>
                  <a:pt x="54282" y="398217"/>
                </a:cubicBezTo>
                <a:cubicBezTo>
                  <a:pt x="68182" y="398217"/>
                  <a:pt x="82083" y="392931"/>
                  <a:pt x="92690" y="382325"/>
                </a:cubicBezTo>
                <a:lnTo>
                  <a:pt x="237489" y="237525"/>
                </a:lnTo>
                <a:cubicBezTo>
                  <a:pt x="258666" y="216312"/>
                  <a:pt x="258666" y="181922"/>
                  <a:pt x="237489" y="160709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 w="26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998" dirty="0">
              <a:latin typeface="Arial" panose="020B0604020202020204" pitchFamily="34" charset="0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232BA88-D68E-493A-81BC-69D2A3F1E90A}"/>
              </a:ext>
            </a:extLst>
          </p:cNvPr>
          <p:cNvSpPr/>
          <p:nvPr/>
        </p:nvSpPr>
        <p:spPr>
          <a:xfrm>
            <a:off x="8357898" y="2551765"/>
            <a:ext cx="144410" cy="226967"/>
          </a:xfrm>
          <a:custGeom>
            <a:avLst/>
            <a:gdLst>
              <a:gd name="connsiteX0" fmla="*/ 237489 w 253371"/>
              <a:gd name="connsiteY0" fmla="*/ 160709 h 398216"/>
              <a:gd name="connsiteX1" fmla="*/ 92690 w 253371"/>
              <a:gd name="connsiteY1" fmla="*/ 15910 h 398216"/>
              <a:gd name="connsiteX2" fmla="*/ 15910 w 253371"/>
              <a:gd name="connsiteY2" fmla="*/ 15910 h 398216"/>
              <a:gd name="connsiteX3" fmla="*/ 15910 w 253371"/>
              <a:gd name="connsiteY3" fmla="*/ 92690 h 398216"/>
              <a:gd name="connsiteX4" fmla="*/ 122301 w 253371"/>
              <a:gd name="connsiteY4" fmla="*/ 199117 h 398216"/>
              <a:gd name="connsiteX5" fmla="*/ 15910 w 253371"/>
              <a:gd name="connsiteY5" fmla="*/ 305509 h 398216"/>
              <a:gd name="connsiteX6" fmla="*/ 15910 w 253371"/>
              <a:gd name="connsiteY6" fmla="*/ 382289 h 398216"/>
              <a:gd name="connsiteX7" fmla="*/ 54282 w 253371"/>
              <a:gd name="connsiteY7" fmla="*/ 398217 h 398216"/>
              <a:gd name="connsiteX8" fmla="*/ 92690 w 253371"/>
              <a:gd name="connsiteY8" fmla="*/ 382325 h 398216"/>
              <a:gd name="connsiteX9" fmla="*/ 237489 w 253371"/>
              <a:gd name="connsiteY9" fmla="*/ 237525 h 398216"/>
              <a:gd name="connsiteX10" fmla="*/ 237489 w 253371"/>
              <a:gd name="connsiteY10" fmla="*/ 160709 h 39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71" h="398216">
                <a:moveTo>
                  <a:pt x="237489" y="160709"/>
                </a:moveTo>
                <a:lnTo>
                  <a:pt x="92690" y="15910"/>
                </a:lnTo>
                <a:cubicBezTo>
                  <a:pt x="71477" y="-5303"/>
                  <a:pt x="37123" y="-5303"/>
                  <a:pt x="15910" y="15910"/>
                </a:cubicBezTo>
                <a:cubicBezTo>
                  <a:pt x="-5303" y="37087"/>
                  <a:pt x="-5303" y="71513"/>
                  <a:pt x="15910" y="92690"/>
                </a:cubicBezTo>
                <a:lnTo>
                  <a:pt x="122301" y="199117"/>
                </a:lnTo>
                <a:lnTo>
                  <a:pt x="15910" y="305509"/>
                </a:lnTo>
                <a:cubicBezTo>
                  <a:pt x="-5303" y="326722"/>
                  <a:pt x="-5303" y="361075"/>
                  <a:pt x="15910" y="382289"/>
                </a:cubicBezTo>
                <a:cubicBezTo>
                  <a:pt x="26480" y="392931"/>
                  <a:pt x="40381" y="398217"/>
                  <a:pt x="54282" y="398217"/>
                </a:cubicBezTo>
                <a:cubicBezTo>
                  <a:pt x="68182" y="398217"/>
                  <a:pt x="82083" y="392931"/>
                  <a:pt x="92690" y="382325"/>
                </a:cubicBezTo>
                <a:lnTo>
                  <a:pt x="237489" y="237525"/>
                </a:lnTo>
                <a:cubicBezTo>
                  <a:pt x="258666" y="216312"/>
                  <a:pt x="258666" y="181922"/>
                  <a:pt x="237489" y="160709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 w="26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998" dirty="0">
              <a:latin typeface="Arial" panose="020B0604020202020204" pitchFamily="34" charset="0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F02DCCB-F1BC-4F41-84A7-DED9A916B59C}"/>
              </a:ext>
            </a:extLst>
          </p:cNvPr>
          <p:cNvSpPr/>
          <p:nvPr/>
        </p:nvSpPr>
        <p:spPr>
          <a:xfrm>
            <a:off x="9134209" y="2219866"/>
            <a:ext cx="619418" cy="547291"/>
          </a:xfrm>
          <a:custGeom>
            <a:avLst/>
            <a:gdLst>
              <a:gd name="connsiteX0" fmla="*/ 921255 w 929485"/>
              <a:gd name="connsiteY0" fmla="*/ 729915 h 821255"/>
              <a:gd name="connsiteX1" fmla="*/ 517454 w 929485"/>
              <a:gd name="connsiteY1" fmla="*/ 30399 h 821255"/>
              <a:gd name="connsiteX2" fmla="*/ 412032 w 929485"/>
              <a:gd name="connsiteY2" fmla="*/ 30399 h 821255"/>
              <a:gd name="connsiteX3" fmla="*/ 8231 w 929485"/>
              <a:gd name="connsiteY3" fmla="*/ 729915 h 821255"/>
              <a:gd name="connsiteX4" fmla="*/ 60942 w 929485"/>
              <a:gd name="connsiteY4" fmla="*/ 821255 h 821255"/>
              <a:gd name="connsiteX5" fmla="*/ 868544 w 929485"/>
              <a:gd name="connsiteY5" fmla="*/ 821255 h 821255"/>
              <a:gd name="connsiteX6" fmla="*/ 921255 w 929485"/>
              <a:gd name="connsiteY6" fmla="*/ 729915 h 821255"/>
              <a:gd name="connsiteX7" fmla="*/ 465314 w 929485"/>
              <a:gd name="connsiteY7" fmla="*/ 245811 h 821255"/>
              <a:gd name="connsiteX8" fmla="*/ 511365 w 929485"/>
              <a:gd name="connsiteY8" fmla="*/ 293193 h 821255"/>
              <a:gd name="connsiteX9" fmla="*/ 503753 w 929485"/>
              <a:gd name="connsiteY9" fmla="*/ 558842 h 821255"/>
              <a:gd name="connsiteX10" fmla="*/ 465123 w 929485"/>
              <a:gd name="connsiteY10" fmla="*/ 596330 h 821255"/>
              <a:gd name="connsiteX11" fmla="*/ 426494 w 929485"/>
              <a:gd name="connsiteY11" fmla="*/ 558842 h 821255"/>
              <a:gd name="connsiteX12" fmla="*/ 419073 w 929485"/>
              <a:gd name="connsiteY12" fmla="*/ 293193 h 821255"/>
              <a:gd name="connsiteX13" fmla="*/ 465314 w 929485"/>
              <a:gd name="connsiteY13" fmla="*/ 245811 h 821255"/>
              <a:gd name="connsiteX14" fmla="*/ 464743 w 929485"/>
              <a:gd name="connsiteY14" fmla="*/ 726299 h 821255"/>
              <a:gd name="connsiteX15" fmla="*/ 416789 w 929485"/>
              <a:gd name="connsiteY15" fmla="*/ 678346 h 821255"/>
              <a:gd name="connsiteX16" fmla="*/ 464743 w 929485"/>
              <a:gd name="connsiteY16" fmla="*/ 630392 h 821255"/>
              <a:gd name="connsiteX17" fmla="*/ 512697 w 929485"/>
              <a:gd name="connsiteY17" fmla="*/ 678346 h 821255"/>
              <a:gd name="connsiteX18" fmla="*/ 464743 w 929485"/>
              <a:gd name="connsiteY18" fmla="*/ 726299 h 82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29485" h="821255">
                <a:moveTo>
                  <a:pt x="921255" y="729915"/>
                </a:moveTo>
                <a:lnTo>
                  <a:pt x="517454" y="30399"/>
                </a:lnTo>
                <a:cubicBezTo>
                  <a:pt x="494048" y="-10133"/>
                  <a:pt x="435438" y="-10133"/>
                  <a:pt x="412032" y="30399"/>
                </a:cubicBezTo>
                <a:lnTo>
                  <a:pt x="8231" y="729915"/>
                </a:lnTo>
                <a:cubicBezTo>
                  <a:pt x="-15175" y="770447"/>
                  <a:pt x="14130" y="821255"/>
                  <a:pt x="60942" y="821255"/>
                </a:cubicBezTo>
                <a:lnTo>
                  <a:pt x="868544" y="821255"/>
                </a:lnTo>
                <a:cubicBezTo>
                  <a:pt x="915356" y="821255"/>
                  <a:pt x="944661" y="770447"/>
                  <a:pt x="921255" y="729915"/>
                </a:cubicBezTo>
                <a:close/>
                <a:moveTo>
                  <a:pt x="465314" y="245811"/>
                </a:moveTo>
                <a:cubicBezTo>
                  <a:pt x="491193" y="245811"/>
                  <a:pt x="512126" y="267314"/>
                  <a:pt x="511365" y="293193"/>
                </a:cubicBezTo>
                <a:lnTo>
                  <a:pt x="503753" y="558842"/>
                </a:lnTo>
                <a:cubicBezTo>
                  <a:pt x="503182" y="579774"/>
                  <a:pt x="486056" y="596330"/>
                  <a:pt x="465123" y="596330"/>
                </a:cubicBezTo>
                <a:cubicBezTo>
                  <a:pt x="444191" y="596330"/>
                  <a:pt x="427065" y="579584"/>
                  <a:pt x="426494" y="558842"/>
                </a:cubicBezTo>
                <a:lnTo>
                  <a:pt x="419073" y="293193"/>
                </a:lnTo>
                <a:cubicBezTo>
                  <a:pt x="418502" y="267314"/>
                  <a:pt x="439244" y="245811"/>
                  <a:pt x="465314" y="245811"/>
                </a:cubicBezTo>
                <a:close/>
                <a:moveTo>
                  <a:pt x="464743" y="726299"/>
                </a:moveTo>
                <a:cubicBezTo>
                  <a:pt x="438292" y="726299"/>
                  <a:pt x="416789" y="704796"/>
                  <a:pt x="416789" y="678346"/>
                </a:cubicBezTo>
                <a:cubicBezTo>
                  <a:pt x="416789" y="651895"/>
                  <a:pt x="438292" y="630392"/>
                  <a:pt x="464743" y="630392"/>
                </a:cubicBezTo>
                <a:cubicBezTo>
                  <a:pt x="491193" y="630392"/>
                  <a:pt x="512697" y="651895"/>
                  <a:pt x="512697" y="678346"/>
                </a:cubicBezTo>
                <a:cubicBezTo>
                  <a:pt x="512697" y="704796"/>
                  <a:pt x="491193" y="726299"/>
                  <a:pt x="464743" y="726299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</a:schemeClr>
          </a:solidFill>
          <a:ln w="12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998" dirty="0">
              <a:latin typeface="Arial" panose="020B0604020202020204" pitchFamily="34" charset="0"/>
            </a:endParaRPr>
          </a:p>
        </p:txBody>
      </p:sp>
      <p:sp>
        <p:nvSpPr>
          <p:cNvPr id="76" name="TextBox 14">
            <a:extLst>
              <a:ext uri="{FF2B5EF4-FFF2-40B4-BE49-F238E27FC236}">
                <a16:creationId xmlns:a16="http://schemas.microsoft.com/office/drawing/2014/main" id="{6C38458D-7DEA-4D0E-95C8-1FF544395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447" y="4612722"/>
            <a:ext cx="1282274" cy="64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72183E"/>
              </a:buClr>
            </a:pPr>
            <a:r>
              <a:rPr lang="en-US" altLang="en-US" sz="1798" b="1" dirty="0">
                <a:gradFill>
                  <a:gsLst>
                    <a:gs pos="85000">
                      <a:schemeClr val="accent1"/>
                    </a:gs>
                    <a:gs pos="34000">
                      <a:schemeClr val="tx2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rial" pitchFamily="34" charset="0"/>
              </a:rPr>
              <a:t>Deep Learning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4127BB8-89C2-4DC8-999C-3F0379781CA9}"/>
              </a:ext>
            </a:extLst>
          </p:cNvPr>
          <p:cNvGrpSpPr/>
          <p:nvPr/>
        </p:nvGrpSpPr>
        <p:grpSpPr>
          <a:xfrm>
            <a:off x="4193039" y="3873758"/>
            <a:ext cx="4008373" cy="1978969"/>
            <a:chOff x="3898589" y="1674849"/>
            <a:chExt cx="4010461" cy="198000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E81C38C-C50E-4B28-8A90-8A82BA0E52EF}"/>
                </a:ext>
              </a:extLst>
            </p:cNvPr>
            <p:cNvSpPr txBox="1"/>
            <p:nvPr/>
          </p:nvSpPr>
          <p:spPr bwMode="auto">
            <a:xfrm>
              <a:off x="5090036" y="1697942"/>
              <a:ext cx="1668489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45696" rIns="0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buClr>
                  <a:srgbClr val="FF0000"/>
                </a:buClr>
              </a:pPr>
              <a:r>
                <a:rPr lang="en-US" sz="1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Natural network</a:t>
              </a:r>
              <a:endParaRPr lang="en-US" sz="1798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40">
              <a:extLst>
                <a:ext uri="{FF2B5EF4-FFF2-40B4-BE49-F238E27FC236}">
                  <a16:creationId xmlns:a16="http://schemas.microsoft.com/office/drawing/2014/main" id="{F1091C94-7EA4-4863-8756-7D32497367BB}"/>
                </a:ext>
              </a:extLst>
            </p:cNvPr>
            <p:cNvSpPr/>
            <p:nvPr/>
          </p:nvSpPr>
          <p:spPr bwMode="auto">
            <a:xfrm>
              <a:off x="4052061" y="2015712"/>
              <a:ext cx="1625572" cy="1459442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endParaRPr lang="en-US" sz="2398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Rounded Rectangle 32">
              <a:extLst>
                <a:ext uri="{FF2B5EF4-FFF2-40B4-BE49-F238E27FC236}">
                  <a16:creationId xmlns:a16="http://schemas.microsoft.com/office/drawing/2014/main" id="{82736CCF-D7F2-4DD5-8917-8506F16E2AD7}"/>
                </a:ext>
              </a:extLst>
            </p:cNvPr>
            <p:cNvSpPr/>
            <p:nvPr/>
          </p:nvSpPr>
          <p:spPr bwMode="auto">
            <a:xfrm>
              <a:off x="3898589" y="1674849"/>
              <a:ext cx="4010461" cy="1980000"/>
            </a:xfrm>
            <a:prstGeom prst="round2DiagRect">
              <a:avLst/>
            </a:prstGeom>
            <a:noFill/>
            <a:ln w="19050" algn="ctr">
              <a:gradFill>
                <a:gsLst>
                  <a:gs pos="49000">
                    <a:schemeClr val="tx2"/>
                  </a:gs>
                  <a:gs pos="91500">
                    <a:schemeClr val="accent2"/>
                  </a:gs>
                  <a:gs pos="100000">
                    <a:schemeClr val="accent1"/>
                  </a:gs>
                </a:gsLst>
                <a:lin ang="5400000" scaled="1"/>
              </a:gra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endParaRPr lang="en-US" sz="2398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ECF6ACE-B35A-4D2C-B867-16F2FB469499}"/>
              </a:ext>
            </a:extLst>
          </p:cNvPr>
          <p:cNvGrpSpPr/>
          <p:nvPr/>
        </p:nvGrpSpPr>
        <p:grpSpPr>
          <a:xfrm>
            <a:off x="8728300" y="3930728"/>
            <a:ext cx="1581905" cy="1632403"/>
            <a:chOff x="7815323" y="1731847"/>
            <a:chExt cx="1582729" cy="1633253"/>
          </a:xfrm>
        </p:grpSpPr>
        <p:sp>
          <p:nvSpPr>
            <p:cNvPr id="104" name="Rounded Rectangle 29">
              <a:extLst>
                <a:ext uri="{FF2B5EF4-FFF2-40B4-BE49-F238E27FC236}">
                  <a16:creationId xmlns:a16="http://schemas.microsoft.com/office/drawing/2014/main" id="{D288A5FB-E9C0-4810-9F9C-55CEBD2E9002}"/>
                </a:ext>
              </a:extLst>
            </p:cNvPr>
            <p:cNvSpPr/>
            <p:nvPr/>
          </p:nvSpPr>
          <p:spPr bwMode="auto">
            <a:xfrm>
              <a:off x="8593069" y="1802096"/>
              <a:ext cx="701843" cy="1563004"/>
            </a:xfrm>
            <a:prstGeom prst="roundRect">
              <a:avLst>
                <a:gd name="adj" fmla="val 6831"/>
              </a:avLst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endParaRPr lang="en-US" sz="2398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B8A0A4E-B313-4DC2-9F1B-6B487D0D7497}"/>
                </a:ext>
              </a:extLst>
            </p:cNvPr>
            <p:cNvSpPr txBox="1"/>
            <p:nvPr/>
          </p:nvSpPr>
          <p:spPr bwMode="auto">
            <a:xfrm>
              <a:off x="7815323" y="1731847"/>
              <a:ext cx="1582729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0"/>
                </a:spcBef>
                <a:buClr>
                  <a:srgbClr val="FF0000"/>
                </a:buClr>
              </a:pPr>
              <a:r>
                <a:rPr lang="en-US" sz="16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Malicious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FDC1DBE-536F-4CA7-871A-B0043C5C625D}"/>
              </a:ext>
            </a:extLst>
          </p:cNvPr>
          <p:cNvGrpSpPr/>
          <p:nvPr/>
        </p:nvGrpSpPr>
        <p:grpSpPr>
          <a:xfrm>
            <a:off x="1980963" y="3856791"/>
            <a:ext cx="8424208" cy="1995939"/>
            <a:chOff x="1978819" y="1657870"/>
            <a:chExt cx="8428597" cy="1996979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5B3C742-DF0D-42FC-9325-F71B90318ADA}"/>
                </a:ext>
              </a:extLst>
            </p:cNvPr>
            <p:cNvSpPr txBox="1"/>
            <p:nvPr/>
          </p:nvSpPr>
          <p:spPr bwMode="auto">
            <a:xfrm>
              <a:off x="8640018" y="3000659"/>
              <a:ext cx="1668352" cy="523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0"/>
                </a:spcBef>
                <a:buClr>
                  <a:srgbClr val="FF0000"/>
                </a:buClr>
              </a:pPr>
              <a:r>
                <a:rPr lang="en-US" sz="1400" dirty="0">
                  <a:solidFill>
                    <a:srgbClr val="4D4D4F"/>
                  </a:solidFill>
                  <a:latin typeface="Arial "/>
                  <a:cs typeface="Arial" panose="020B0604020202020204" pitchFamily="34" charset="0"/>
                </a:rPr>
                <a:t>Zero day ransomware (exe)</a:t>
              </a:r>
            </a:p>
          </p:txBody>
        </p:sp>
        <p:sp>
          <p:nvSpPr>
            <p:cNvPr id="109" name="Rounded Rectangle 32">
              <a:extLst>
                <a:ext uri="{FF2B5EF4-FFF2-40B4-BE49-F238E27FC236}">
                  <a16:creationId xmlns:a16="http://schemas.microsoft.com/office/drawing/2014/main" id="{674D1BCC-943B-4F8E-A936-F28C2544F9E4}"/>
                </a:ext>
              </a:extLst>
            </p:cNvPr>
            <p:cNvSpPr/>
            <p:nvPr/>
          </p:nvSpPr>
          <p:spPr bwMode="auto">
            <a:xfrm>
              <a:off x="1978819" y="1674849"/>
              <a:ext cx="1800000" cy="1980000"/>
            </a:xfrm>
            <a:prstGeom prst="round2DiagRect">
              <a:avLst/>
            </a:prstGeom>
            <a:noFill/>
            <a:ln w="19050" algn="ctr">
              <a:gradFill>
                <a:gsLst>
                  <a:gs pos="85000">
                    <a:schemeClr val="accent1"/>
                  </a:gs>
                  <a:gs pos="34000">
                    <a:schemeClr val="tx2"/>
                  </a:gs>
                  <a:gs pos="100000">
                    <a:schemeClr val="accent4"/>
                  </a:gs>
                </a:gsLst>
                <a:lin ang="5400000" scaled="1"/>
              </a:gra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endParaRPr lang="en-US" sz="2398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CEEBB10-CD2C-4E02-90F2-41528CDA6B5F}"/>
                </a:ext>
              </a:extLst>
            </p:cNvPr>
            <p:cNvGrpSpPr/>
            <p:nvPr/>
          </p:nvGrpSpPr>
          <p:grpSpPr>
            <a:xfrm>
              <a:off x="2566512" y="2083358"/>
              <a:ext cx="624614" cy="683455"/>
              <a:chOff x="1049546" y="3449638"/>
              <a:chExt cx="1263669" cy="1382712"/>
            </a:xfrm>
          </p:grpSpPr>
          <p:sp>
            <p:nvSpPr>
              <p:cNvPr id="111" name="Graphic 4">
                <a:extLst>
                  <a:ext uri="{FF2B5EF4-FFF2-40B4-BE49-F238E27FC236}">
                    <a16:creationId xmlns:a16="http://schemas.microsoft.com/office/drawing/2014/main" id="{60FB20EC-1A8A-4AD2-8C52-B687F7F7F75D}"/>
                  </a:ext>
                </a:extLst>
              </p:cNvPr>
              <p:cNvSpPr/>
              <p:nvPr/>
            </p:nvSpPr>
            <p:spPr>
              <a:xfrm>
                <a:off x="1150009" y="3449638"/>
                <a:ext cx="1044163" cy="1382712"/>
              </a:xfrm>
              <a:custGeom>
                <a:avLst/>
                <a:gdLst>
                  <a:gd name="connsiteX0" fmla="*/ 755134 w 1044163"/>
                  <a:gd name="connsiteY0" fmla="*/ 0 h 1382712"/>
                  <a:gd name="connsiteX1" fmla="*/ 1044164 w 1044163"/>
                  <a:gd name="connsiteY1" fmla="*/ 289030 h 1382712"/>
                  <a:gd name="connsiteX2" fmla="*/ 1044164 w 1044163"/>
                  <a:gd name="connsiteY2" fmla="*/ 1382712 h 1382712"/>
                  <a:gd name="connsiteX3" fmla="*/ 0 w 1044163"/>
                  <a:gd name="connsiteY3" fmla="*/ 1382712 h 1382712"/>
                  <a:gd name="connsiteX4" fmla="*/ 0 w 1044163"/>
                  <a:gd name="connsiteY4" fmla="*/ 0 h 1382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163" h="1382712">
                    <a:moveTo>
                      <a:pt x="755134" y="0"/>
                    </a:moveTo>
                    <a:lnTo>
                      <a:pt x="1044164" y="289030"/>
                    </a:lnTo>
                    <a:lnTo>
                      <a:pt x="1044164" y="1382712"/>
                    </a:lnTo>
                    <a:lnTo>
                      <a:pt x="0" y="13827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 w="2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998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Graphic 4">
                <a:extLst>
                  <a:ext uri="{FF2B5EF4-FFF2-40B4-BE49-F238E27FC236}">
                    <a16:creationId xmlns:a16="http://schemas.microsoft.com/office/drawing/2014/main" id="{08B1C69E-59CF-4D85-9735-825E4B7CF3B0}"/>
                  </a:ext>
                </a:extLst>
              </p:cNvPr>
              <p:cNvSpPr/>
              <p:nvPr/>
            </p:nvSpPr>
            <p:spPr>
              <a:xfrm>
                <a:off x="1905099" y="3449638"/>
                <a:ext cx="289073" cy="289030"/>
              </a:xfrm>
              <a:custGeom>
                <a:avLst/>
                <a:gdLst>
                  <a:gd name="connsiteX0" fmla="*/ 289073 w 289073"/>
                  <a:gd name="connsiteY0" fmla="*/ 289030 h 289030"/>
                  <a:gd name="connsiteX1" fmla="*/ 0 w 289073"/>
                  <a:gd name="connsiteY1" fmla="*/ 289030 h 289030"/>
                  <a:gd name="connsiteX2" fmla="*/ 0 w 289073"/>
                  <a:gd name="connsiteY2" fmla="*/ 0 h 289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9073" h="289030">
                    <a:moveTo>
                      <a:pt x="289073" y="289030"/>
                    </a:moveTo>
                    <a:lnTo>
                      <a:pt x="0" y="2890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2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998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Graphic 4">
                <a:extLst>
                  <a:ext uri="{FF2B5EF4-FFF2-40B4-BE49-F238E27FC236}">
                    <a16:creationId xmlns:a16="http://schemas.microsoft.com/office/drawing/2014/main" id="{4352F51B-2884-455F-91FB-C2FE6D529E62}"/>
                  </a:ext>
                </a:extLst>
              </p:cNvPr>
              <p:cNvSpPr/>
              <p:nvPr/>
            </p:nvSpPr>
            <p:spPr>
              <a:xfrm>
                <a:off x="1049546" y="4240981"/>
                <a:ext cx="1263669" cy="350733"/>
              </a:xfrm>
              <a:custGeom>
                <a:avLst/>
                <a:gdLst>
                  <a:gd name="connsiteX0" fmla="*/ 1041053 w 1263669"/>
                  <a:gd name="connsiteY0" fmla="*/ 350734 h 350733"/>
                  <a:gd name="connsiteX1" fmla="*/ 0 w 1263669"/>
                  <a:gd name="connsiteY1" fmla="*/ 350734 h 350733"/>
                  <a:gd name="connsiteX2" fmla="*/ 0 w 1263669"/>
                  <a:gd name="connsiteY2" fmla="*/ 0 h 350733"/>
                  <a:gd name="connsiteX3" fmla="*/ 1263669 w 1263669"/>
                  <a:gd name="connsiteY3" fmla="*/ 0 h 35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3669" h="350733">
                    <a:moveTo>
                      <a:pt x="1041053" y="350734"/>
                    </a:moveTo>
                    <a:lnTo>
                      <a:pt x="0" y="350734"/>
                    </a:lnTo>
                    <a:lnTo>
                      <a:pt x="0" y="0"/>
                    </a:lnTo>
                    <a:lnTo>
                      <a:pt x="1263669" y="0"/>
                    </a:lnTo>
                    <a:close/>
                  </a:path>
                </a:pathLst>
              </a:custGeom>
              <a:gradFill>
                <a:gsLst>
                  <a:gs pos="74088">
                    <a:schemeClr val="bg2"/>
                  </a:gs>
                  <a:gs pos="100000">
                    <a:schemeClr val="accent2"/>
                  </a:gs>
                  <a:gs pos="21000">
                    <a:schemeClr val="tx2"/>
                  </a:gs>
                </a:gsLst>
                <a:path path="circle">
                  <a:fillToRect t="100000" r="100000"/>
                </a:path>
              </a:gradFill>
              <a:ln w="2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998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14" name="Graphic 4">
                <a:extLst>
                  <a:ext uri="{FF2B5EF4-FFF2-40B4-BE49-F238E27FC236}">
                    <a16:creationId xmlns:a16="http://schemas.microsoft.com/office/drawing/2014/main" id="{D6E529F8-2C3C-43DC-9F20-E811108FD00E}"/>
                  </a:ext>
                </a:extLst>
              </p:cNvPr>
              <p:cNvSpPr/>
              <p:nvPr/>
            </p:nvSpPr>
            <p:spPr>
              <a:xfrm>
                <a:off x="1049546" y="4591714"/>
                <a:ext cx="100462" cy="100462"/>
              </a:xfrm>
              <a:custGeom>
                <a:avLst/>
                <a:gdLst>
                  <a:gd name="connsiteX0" fmla="*/ 100463 w 100462"/>
                  <a:gd name="connsiteY0" fmla="*/ 100463 h 100462"/>
                  <a:gd name="connsiteX1" fmla="*/ 100463 w 100462"/>
                  <a:gd name="connsiteY1" fmla="*/ 0 h 100462"/>
                  <a:gd name="connsiteX2" fmla="*/ 0 w 100462"/>
                  <a:gd name="connsiteY2" fmla="*/ 0 h 10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462" h="100462">
                    <a:moveTo>
                      <a:pt x="100463" y="100463"/>
                    </a:moveTo>
                    <a:lnTo>
                      <a:pt x="10046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26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998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115" name="Graphic 4">
                <a:extLst>
                  <a:ext uri="{FF2B5EF4-FFF2-40B4-BE49-F238E27FC236}">
                    <a16:creationId xmlns:a16="http://schemas.microsoft.com/office/drawing/2014/main" id="{0B2E3020-A168-4902-86A5-A4D0636938B1}"/>
                  </a:ext>
                </a:extLst>
              </p:cNvPr>
              <p:cNvGrpSpPr/>
              <p:nvPr/>
            </p:nvGrpSpPr>
            <p:grpSpPr>
              <a:xfrm>
                <a:off x="1377551" y="4316684"/>
                <a:ext cx="492677" cy="201616"/>
                <a:chOff x="1377551" y="4316684"/>
                <a:chExt cx="492677" cy="201616"/>
              </a:xfrm>
              <a:solidFill>
                <a:srgbClr val="FFFFFF"/>
              </a:solidFill>
            </p:grpSpPr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E0C9575E-BF5F-4568-B638-B71DE379EE80}"/>
                    </a:ext>
                  </a:extLst>
                </p:cNvPr>
                <p:cNvSpPr/>
                <p:nvPr/>
              </p:nvSpPr>
              <p:spPr>
                <a:xfrm>
                  <a:off x="1377551" y="4316684"/>
                  <a:ext cx="138832" cy="201616"/>
                </a:xfrm>
                <a:custGeom>
                  <a:avLst/>
                  <a:gdLst>
                    <a:gd name="connsiteX0" fmla="*/ 38241 w 138832"/>
                    <a:gd name="connsiteY0" fmla="*/ 32278 h 201616"/>
                    <a:gd name="connsiteX1" fmla="*/ 38241 w 138832"/>
                    <a:gd name="connsiteY1" fmla="*/ 84259 h 201616"/>
                    <a:gd name="connsiteX2" fmla="*/ 132784 w 138832"/>
                    <a:gd name="connsiteY2" fmla="*/ 84259 h 201616"/>
                    <a:gd name="connsiteX3" fmla="*/ 132784 w 138832"/>
                    <a:gd name="connsiteY3" fmla="*/ 112432 h 201616"/>
                    <a:gd name="connsiteX4" fmla="*/ 38241 w 138832"/>
                    <a:gd name="connsiteY4" fmla="*/ 112432 h 201616"/>
                    <a:gd name="connsiteX5" fmla="*/ 38241 w 138832"/>
                    <a:gd name="connsiteY5" fmla="*/ 169425 h 201616"/>
                    <a:gd name="connsiteX6" fmla="*/ 138833 w 138832"/>
                    <a:gd name="connsiteY6" fmla="*/ 169425 h 201616"/>
                    <a:gd name="connsiteX7" fmla="*/ 138833 w 138832"/>
                    <a:gd name="connsiteY7" fmla="*/ 201617 h 201616"/>
                    <a:gd name="connsiteX8" fmla="*/ 0 w 138832"/>
                    <a:gd name="connsiteY8" fmla="*/ 201617 h 201616"/>
                    <a:gd name="connsiteX9" fmla="*/ 0 w 138832"/>
                    <a:gd name="connsiteY9" fmla="*/ 0 h 201616"/>
                    <a:gd name="connsiteX10" fmla="*/ 137926 w 138832"/>
                    <a:gd name="connsiteY10" fmla="*/ 0 h 201616"/>
                    <a:gd name="connsiteX11" fmla="*/ 137926 w 138832"/>
                    <a:gd name="connsiteY11" fmla="*/ 32234 h 201616"/>
                    <a:gd name="connsiteX12" fmla="*/ 38241 w 138832"/>
                    <a:gd name="connsiteY12" fmla="*/ 32234 h 201616"/>
                    <a:gd name="connsiteX13" fmla="*/ 38241 w 138832"/>
                    <a:gd name="connsiteY13" fmla="*/ 32278 h 20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8832" h="201616">
                      <a:moveTo>
                        <a:pt x="38241" y="32278"/>
                      </a:moveTo>
                      <a:lnTo>
                        <a:pt x="38241" y="84259"/>
                      </a:lnTo>
                      <a:lnTo>
                        <a:pt x="132784" y="84259"/>
                      </a:lnTo>
                      <a:lnTo>
                        <a:pt x="132784" y="112432"/>
                      </a:lnTo>
                      <a:lnTo>
                        <a:pt x="38241" y="112432"/>
                      </a:lnTo>
                      <a:lnTo>
                        <a:pt x="38241" y="169425"/>
                      </a:lnTo>
                      <a:lnTo>
                        <a:pt x="138833" y="169425"/>
                      </a:lnTo>
                      <a:lnTo>
                        <a:pt x="138833" y="201617"/>
                      </a:lnTo>
                      <a:lnTo>
                        <a:pt x="0" y="201617"/>
                      </a:lnTo>
                      <a:lnTo>
                        <a:pt x="0" y="0"/>
                      </a:lnTo>
                      <a:lnTo>
                        <a:pt x="137926" y="0"/>
                      </a:lnTo>
                      <a:lnTo>
                        <a:pt x="137926" y="32234"/>
                      </a:lnTo>
                      <a:lnTo>
                        <a:pt x="38241" y="32234"/>
                      </a:lnTo>
                      <a:lnTo>
                        <a:pt x="38241" y="322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6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998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04AA543D-29CC-42CD-AA89-52FF7E0EDEAE}"/>
                    </a:ext>
                  </a:extLst>
                </p:cNvPr>
                <p:cNvSpPr/>
                <p:nvPr/>
              </p:nvSpPr>
              <p:spPr>
                <a:xfrm>
                  <a:off x="1526279" y="4316684"/>
                  <a:ext cx="192456" cy="201616"/>
                </a:xfrm>
                <a:custGeom>
                  <a:avLst/>
                  <a:gdLst>
                    <a:gd name="connsiteX0" fmla="*/ 188438 w 192456"/>
                    <a:gd name="connsiteY0" fmla="*/ 0 h 201616"/>
                    <a:gd name="connsiteX1" fmla="*/ 127901 w 192456"/>
                    <a:gd name="connsiteY1" fmla="*/ 97654 h 201616"/>
                    <a:gd name="connsiteX2" fmla="*/ 192456 w 192456"/>
                    <a:gd name="connsiteY2" fmla="*/ 201617 h 201616"/>
                    <a:gd name="connsiteX3" fmla="*/ 147561 w 192456"/>
                    <a:gd name="connsiteY3" fmla="*/ 201617 h 201616"/>
                    <a:gd name="connsiteX4" fmla="*/ 118611 w 192456"/>
                    <a:gd name="connsiteY4" fmla="*/ 153179 h 201616"/>
                    <a:gd name="connsiteX5" fmla="*/ 105907 w 192456"/>
                    <a:gd name="connsiteY5" fmla="*/ 130450 h 201616"/>
                    <a:gd name="connsiteX6" fmla="*/ 101759 w 192456"/>
                    <a:gd name="connsiteY6" fmla="*/ 122456 h 201616"/>
                    <a:gd name="connsiteX7" fmla="*/ 97438 w 192456"/>
                    <a:gd name="connsiteY7" fmla="*/ 114592 h 201616"/>
                    <a:gd name="connsiteX8" fmla="*/ 96876 w 192456"/>
                    <a:gd name="connsiteY8" fmla="*/ 114592 h 201616"/>
                    <a:gd name="connsiteX9" fmla="*/ 92599 w 192456"/>
                    <a:gd name="connsiteY9" fmla="*/ 122629 h 201616"/>
                    <a:gd name="connsiteX10" fmla="*/ 75185 w 192456"/>
                    <a:gd name="connsiteY10" fmla="*/ 153179 h 201616"/>
                    <a:gd name="connsiteX11" fmla="*/ 46062 w 192456"/>
                    <a:gd name="connsiteY11" fmla="*/ 201617 h 201616"/>
                    <a:gd name="connsiteX12" fmla="*/ 0 w 192456"/>
                    <a:gd name="connsiteY12" fmla="*/ 201617 h 201616"/>
                    <a:gd name="connsiteX13" fmla="*/ 66154 w 192456"/>
                    <a:gd name="connsiteY13" fmla="*/ 97654 h 201616"/>
                    <a:gd name="connsiteX14" fmla="*/ 4710 w 192456"/>
                    <a:gd name="connsiteY14" fmla="*/ 0 h 201616"/>
                    <a:gd name="connsiteX15" fmla="*/ 50383 w 192456"/>
                    <a:gd name="connsiteY15" fmla="*/ 0 h 201616"/>
                    <a:gd name="connsiteX16" fmla="*/ 77259 w 192456"/>
                    <a:gd name="connsiteY16" fmla="*/ 44895 h 201616"/>
                    <a:gd name="connsiteX17" fmla="*/ 89185 w 192456"/>
                    <a:gd name="connsiteY17" fmla="*/ 65895 h 201616"/>
                    <a:gd name="connsiteX18" fmla="*/ 92901 w 192456"/>
                    <a:gd name="connsiteY18" fmla="*/ 72981 h 201616"/>
                    <a:gd name="connsiteX19" fmla="*/ 96574 w 192456"/>
                    <a:gd name="connsiteY19" fmla="*/ 80068 h 201616"/>
                    <a:gd name="connsiteX20" fmla="*/ 97179 w 192456"/>
                    <a:gd name="connsiteY20" fmla="*/ 80068 h 201616"/>
                    <a:gd name="connsiteX21" fmla="*/ 100895 w 192456"/>
                    <a:gd name="connsiteY21" fmla="*/ 72981 h 201616"/>
                    <a:gd name="connsiteX22" fmla="*/ 104568 w 192456"/>
                    <a:gd name="connsiteY22" fmla="*/ 66024 h 201616"/>
                    <a:gd name="connsiteX23" fmla="*/ 116364 w 192456"/>
                    <a:gd name="connsiteY23" fmla="*/ 45068 h 201616"/>
                    <a:gd name="connsiteX24" fmla="*/ 143240 w 192456"/>
                    <a:gd name="connsiteY24" fmla="*/ 0 h 201616"/>
                    <a:gd name="connsiteX25" fmla="*/ 188438 w 192456"/>
                    <a:gd name="connsiteY25" fmla="*/ 0 h 201616"/>
                    <a:gd name="connsiteX26" fmla="*/ 188438 w 192456"/>
                    <a:gd name="connsiteY26" fmla="*/ 0 h 20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92456" h="201616">
                      <a:moveTo>
                        <a:pt x="188438" y="0"/>
                      </a:moveTo>
                      <a:lnTo>
                        <a:pt x="127901" y="97654"/>
                      </a:lnTo>
                      <a:lnTo>
                        <a:pt x="192456" y="201617"/>
                      </a:lnTo>
                      <a:lnTo>
                        <a:pt x="147561" y="201617"/>
                      </a:lnTo>
                      <a:lnTo>
                        <a:pt x="118611" y="153179"/>
                      </a:lnTo>
                      <a:cubicBezTo>
                        <a:pt x="114160" y="145703"/>
                        <a:pt x="109926" y="138098"/>
                        <a:pt x="105907" y="130450"/>
                      </a:cubicBezTo>
                      <a:lnTo>
                        <a:pt x="101759" y="122456"/>
                      </a:lnTo>
                      <a:lnTo>
                        <a:pt x="97438" y="114592"/>
                      </a:lnTo>
                      <a:lnTo>
                        <a:pt x="96876" y="114592"/>
                      </a:lnTo>
                      <a:lnTo>
                        <a:pt x="92599" y="122629"/>
                      </a:lnTo>
                      <a:cubicBezTo>
                        <a:pt x="87457" y="132265"/>
                        <a:pt x="81666" y="142463"/>
                        <a:pt x="75185" y="153179"/>
                      </a:cubicBezTo>
                      <a:lnTo>
                        <a:pt x="46062" y="201617"/>
                      </a:lnTo>
                      <a:lnTo>
                        <a:pt x="0" y="201617"/>
                      </a:lnTo>
                      <a:lnTo>
                        <a:pt x="66154" y="97654"/>
                      </a:lnTo>
                      <a:lnTo>
                        <a:pt x="4710" y="0"/>
                      </a:lnTo>
                      <a:lnTo>
                        <a:pt x="50383" y="0"/>
                      </a:lnTo>
                      <a:lnTo>
                        <a:pt x="77259" y="44895"/>
                      </a:lnTo>
                      <a:cubicBezTo>
                        <a:pt x="81494" y="51981"/>
                        <a:pt x="85469" y="58981"/>
                        <a:pt x="89185" y="65895"/>
                      </a:cubicBezTo>
                      <a:lnTo>
                        <a:pt x="92901" y="72981"/>
                      </a:lnTo>
                      <a:lnTo>
                        <a:pt x="96574" y="80068"/>
                      </a:lnTo>
                      <a:lnTo>
                        <a:pt x="97179" y="80068"/>
                      </a:lnTo>
                      <a:cubicBezTo>
                        <a:pt x="98864" y="76913"/>
                        <a:pt x="100074" y="74537"/>
                        <a:pt x="100895" y="72981"/>
                      </a:cubicBezTo>
                      <a:lnTo>
                        <a:pt x="104568" y="66024"/>
                      </a:lnTo>
                      <a:cubicBezTo>
                        <a:pt x="107722" y="59889"/>
                        <a:pt x="111654" y="52932"/>
                        <a:pt x="116364" y="45068"/>
                      </a:cubicBezTo>
                      <a:lnTo>
                        <a:pt x="143240" y="0"/>
                      </a:lnTo>
                      <a:lnTo>
                        <a:pt x="188438" y="0"/>
                      </a:lnTo>
                      <a:lnTo>
                        <a:pt x="188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6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998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05EBD47-2E5C-4463-B16C-8906CEAC499F}"/>
                    </a:ext>
                  </a:extLst>
                </p:cNvPr>
                <p:cNvSpPr/>
                <p:nvPr/>
              </p:nvSpPr>
              <p:spPr>
                <a:xfrm>
                  <a:off x="1731396" y="4316684"/>
                  <a:ext cx="138832" cy="201616"/>
                </a:xfrm>
                <a:custGeom>
                  <a:avLst/>
                  <a:gdLst>
                    <a:gd name="connsiteX0" fmla="*/ 38241 w 138832"/>
                    <a:gd name="connsiteY0" fmla="*/ 32278 h 201616"/>
                    <a:gd name="connsiteX1" fmla="*/ 38241 w 138832"/>
                    <a:gd name="connsiteY1" fmla="*/ 84259 h 201616"/>
                    <a:gd name="connsiteX2" fmla="*/ 132784 w 138832"/>
                    <a:gd name="connsiteY2" fmla="*/ 84259 h 201616"/>
                    <a:gd name="connsiteX3" fmla="*/ 132784 w 138832"/>
                    <a:gd name="connsiteY3" fmla="*/ 112432 h 201616"/>
                    <a:gd name="connsiteX4" fmla="*/ 38241 w 138832"/>
                    <a:gd name="connsiteY4" fmla="*/ 112432 h 201616"/>
                    <a:gd name="connsiteX5" fmla="*/ 38241 w 138832"/>
                    <a:gd name="connsiteY5" fmla="*/ 169425 h 201616"/>
                    <a:gd name="connsiteX6" fmla="*/ 138833 w 138832"/>
                    <a:gd name="connsiteY6" fmla="*/ 169425 h 201616"/>
                    <a:gd name="connsiteX7" fmla="*/ 138833 w 138832"/>
                    <a:gd name="connsiteY7" fmla="*/ 201617 h 201616"/>
                    <a:gd name="connsiteX8" fmla="*/ 0 w 138832"/>
                    <a:gd name="connsiteY8" fmla="*/ 201617 h 201616"/>
                    <a:gd name="connsiteX9" fmla="*/ 0 w 138832"/>
                    <a:gd name="connsiteY9" fmla="*/ 0 h 201616"/>
                    <a:gd name="connsiteX10" fmla="*/ 137882 w 138832"/>
                    <a:gd name="connsiteY10" fmla="*/ 0 h 201616"/>
                    <a:gd name="connsiteX11" fmla="*/ 137882 w 138832"/>
                    <a:gd name="connsiteY11" fmla="*/ 32234 h 201616"/>
                    <a:gd name="connsiteX12" fmla="*/ 38241 w 138832"/>
                    <a:gd name="connsiteY12" fmla="*/ 32234 h 201616"/>
                    <a:gd name="connsiteX13" fmla="*/ 38241 w 138832"/>
                    <a:gd name="connsiteY13" fmla="*/ 32278 h 201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8832" h="201616">
                      <a:moveTo>
                        <a:pt x="38241" y="32278"/>
                      </a:moveTo>
                      <a:lnTo>
                        <a:pt x="38241" y="84259"/>
                      </a:lnTo>
                      <a:lnTo>
                        <a:pt x="132784" y="84259"/>
                      </a:lnTo>
                      <a:lnTo>
                        <a:pt x="132784" y="112432"/>
                      </a:lnTo>
                      <a:lnTo>
                        <a:pt x="38241" y="112432"/>
                      </a:lnTo>
                      <a:lnTo>
                        <a:pt x="38241" y="169425"/>
                      </a:lnTo>
                      <a:lnTo>
                        <a:pt x="138833" y="169425"/>
                      </a:lnTo>
                      <a:lnTo>
                        <a:pt x="138833" y="201617"/>
                      </a:lnTo>
                      <a:lnTo>
                        <a:pt x="0" y="201617"/>
                      </a:lnTo>
                      <a:lnTo>
                        <a:pt x="0" y="0"/>
                      </a:lnTo>
                      <a:lnTo>
                        <a:pt x="137882" y="0"/>
                      </a:lnTo>
                      <a:lnTo>
                        <a:pt x="137882" y="32234"/>
                      </a:lnTo>
                      <a:lnTo>
                        <a:pt x="38241" y="32234"/>
                      </a:lnTo>
                      <a:lnTo>
                        <a:pt x="38241" y="322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6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998" dirty="0"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0" name="Rounded Rectangle 32">
              <a:extLst>
                <a:ext uri="{FF2B5EF4-FFF2-40B4-BE49-F238E27FC236}">
                  <a16:creationId xmlns:a16="http://schemas.microsoft.com/office/drawing/2014/main" id="{DBF86E75-DE26-4112-9A69-ED648A6B5BBC}"/>
                </a:ext>
              </a:extLst>
            </p:cNvPr>
            <p:cNvSpPr/>
            <p:nvPr/>
          </p:nvSpPr>
          <p:spPr bwMode="auto">
            <a:xfrm>
              <a:off x="8607416" y="1657870"/>
              <a:ext cx="1800000" cy="1980000"/>
            </a:xfrm>
            <a:prstGeom prst="round2DiagRect">
              <a:avLst/>
            </a:prstGeom>
            <a:noFill/>
            <a:ln w="19050" algn="ctr">
              <a:gradFill>
                <a:gsLst>
                  <a:gs pos="85000">
                    <a:schemeClr val="accent1"/>
                  </a:gs>
                  <a:gs pos="34000">
                    <a:schemeClr val="tx2"/>
                  </a:gs>
                  <a:gs pos="100000">
                    <a:schemeClr val="accent4"/>
                  </a:gs>
                </a:gsLst>
                <a:lin ang="5400000" scaled="1"/>
              </a:gra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0000"/>
                </a:buClr>
                <a:buSzPct val="115000"/>
              </a:pPr>
              <a:endParaRPr lang="en-US" sz="2398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2B03015-5ECE-4234-B384-8D19FC3C0FD9}"/>
              </a:ext>
            </a:extLst>
          </p:cNvPr>
          <p:cNvSpPr/>
          <p:nvPr/>
        </p:nvSpPr>
        <p:spPr>
          <a:xfrm>
            <a:off x="3885617" y="4749761"/>
            <a:ext cx="144410" cy="226967"/>
          </a:xfrm>
          <a:custGeom>
            <a:avLst/>
            <a:gdLst>
              <a:gd name="connsiteX0" fmla="*/ 237489 w 253371"/>
              <a:gd name="connsiteY0" fmla="*/ 160709 h 398216"/>
              <a:gd name="connsiteX1" fmla="*/ 92690 w 253371"/>
              <a:gd name="connsiteY1" fmla="*/ 15910 h 398216"/>
              <a:gd name="connsiteX2" fmla="*/ 15910 w 253371"/>
              <a:gd name="connsiteY2" fmla="*/ 15910 h 398216"/>
              <a:gd name="connsiteX3" fmla="*/ 15910 w 253371"/>
              <a:gd name="connsiteY3" fmla="*/ 92690 h 398216"/>
              <a:gd name="connsiteX4" fmla="*/ 122301 w 253371"/>
              <a:gd name="connsiteY4" fmla="*/ 199117 h 398216"/>
              <a:gd name="connsiteX5" fmla="*/ 15910 w 253371"/>
              <a:gd name="connsiteY5" fmla="*/ 305509 h 398216"/>
              <a:gd name="connsiteX6" fmla="*/ 15910 w 253371"/>
              <a:gd name="connsiteY6" fmla="*/ 382289 h 398216"/>
              <a:gd name="connsiteX7" fmla="*/ 54282 w 253371"/>
              <a:gd name="connsiteY7" fmla="*/ 398217 h 398216"/>
              <a:gd name="connsiteX8" fmla="*/ 92690 w 253371"/>
              <a:gd name="connsiteY8" fmla="*/ 382325 h 398216"/>
              <a:gd name="connsiteX9" fmla="*/ 237489 w 253371"/>
              <a:gd name="connsiteY9" fmla="*/ 237525 h 398216"/>
              <a:gd name="connsiteX10" fmla="*/ 237489 w 253371"/>
              <a:gd name="connsiteY10" fmla="*/ 160709 h 39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71" h="398216">
                <a:moveTo>
                  <a:pt x="237489" y="160709"/>
                </a:moveTo>
                <a:lnTo>
                  <a:pt x="92690" y="15910"/>
                </a:lnTo>
                <a:cubicBezTo>
                  <a:pt x="71477" y="-5303"/>
                  <a:pt x="37123" y="-5303"/>
                  <a:pt x="15910" y="15910"/>
                </a:cubicBezTo>
                <a:cubicBezTo>
                  <a:pt x="-5303" y="37087"/>
                  <a:pt x="-5303" y="71513"/>
                  <a:pt x="15910" y="92690"/>
                </a:cubicBezTo>
                <a:lnTo>
                  <a:pt x="122301" y="199117"/>
                </a:lnTo>
                <a:lnTo>
                  <a:pt x="15910" y="305509"/>
                </a:lnTo>
                <a:cubicBezTo>
                  <a:pt x="-5303" y="326722"/>
                  <a:pt x="-5303" y="361075"/>
                  <a:pt x="15910" y="382289"/>
                </a:cubicBezTo>
                <a:cubicBezTo>
                  <a:pt x="26480" y="392931"/>
                  <a:pt x="40381" y="398217"/>
                  <a:pt x="54282" y="398217"/>
                </a:cubicBezTo>
                <a:cubicBezTo>
                  <a:pt x="68182" y="398217"/>
                  <a:pt x="82083" y="392931"/>
                  <a:pt x="92690" y="382325"/>
                </a:cubicBezTo>
                <a:lnTo>
                  <a:pt x="237489" y="237525"/>
                </a:lnTo>
                <a:cubicBezTo>
                  <a:pt x="258666" y="216312"/>
                  <a:pt x="258666" y="181922"/>
                  <a:pt x="237489" y="160709"/>
                </a:cubicBezTo>
                <a:close/>
              </a:path>
            </a:pathLst>
          </a:custGeom>
          <a:gradFill>
            <a:gsLst>
              <a:gs pos="74088">
                <a:schemeClr val="bg2"/>
              </a:gs>
              <a:gs pos="100000">
                <a:schemeClr val="accent2"/>
              </a:gs>
              <a:gs pos="21000">
                <a:schemeClr val="tx2"/>
              </a:gs>
            </a:gsLst>
            <a:path path="circle">
              <a:fillToRect t="100000" r="100000"/>
            </a:path>
          </a:gradFill>
          <a:ln w="26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998" dirty="0">
              <a:latin typeface="Arial" panose="020B0604020202020204" pitchFamily="34" charset="0"/>
            </a:endParaRP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F653A7E-68A9-4DDE-AABE-E6BF75C6CCAC}"/>
              </a:ext>
            </a:extLst>
          </p:cNvPr>
          <p:cNvSpPr/>
          <p:nvPr/>
        </p:nvSpPr>
        <p:spPr>
          <a:xfrm>
            <a:off x="8357898" y="4749761"/>
            <a:ext cx="144410" cy="226967"/>
          </a:xfrm>
          <a:custGeom>
            <a:avLst/>
            <a:gdLst>
              <a:gd name="connsiteX0" fmla="*/ 237489 w 253371"/>
              <a:gd name="connsiteY0" fmla="*/ 160709 h 398216"/>
              <a:gd name="connsiteX1" fmla="*/ 92690 w 253371"/>
              <a:gd name="connsiteY1" fmla="*/ 15910 h 398216"/>
              <a:gd name="connsiteX2" fmla="*/ 15910 w 253371"/>
              <a:gd name="connsiteY2" fmla="*/ 15910 h 398216"/>
              <a:gd name="connsiteX3" fmla="*/ 15910 w 253371"/>
              <a:gd name="connsiteY3" fmla="*/ 92690 h 398216"/>
              <a:gd name="connsiteX4" fmla="*/ 122301 w 253371"/>
              <a:gd name="connsiteY4" fmla="*/ 199117 h 398216"/>
              <a:gd name="connsiteX5" fmla="*/ 15910 w 253371"/>
              <a:gd name="connsiteY5" fmla="*/ 305509 h 398216"/>
              <a:gd name="connsiteX6" fmla="*/ 15910 w 253371"/>
              <a:gd name="connsiteY6" fmla="*/ 382289 h 398216"/>
              <a:gd name="connsiteX7" fmla="*/ 54282 w 253371"/>
              <a:gd name="connsiteY7" fmla="*/ 398217 h 398216"/>
              <a:gd name="connsiteX8" fmla="*/ 92690 w 253371"/>
              <a:gd name="connsiteY8" fmla="*/ 382325 h 398216"/>
              <a:gd name="connsiteX9" fmla="*/ 237489 w 253371"/>
              <a:gd name="connsiteY9" fmla="*/ 237525 h 398216"/>
              <a:gd name="connsiteX10" fmla="*/ 237489 w 253371"/>
              <a:gd name="connsiteY10" fmla="*/ 160709 h 39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3371" h="398216">
                <a:moveTo>
                  <a:pt x="237489" y="160709"/>
                </a:moveTo>
                <a:lnTo>
                  <a:pt x="92690" y="15910"/>
                </a:lnTo>
                <a:cubicBezTo>
                  <a:pt x="71477" y="-5303"/>
                  <a:pt x="37123" y="-5303"/>
                  <a:pt x="15910" y="15910"/>
                </a:cubicBezTo>
                <a:cubicBezTo>
                  <a:pt x="-5303" y="37087"/>
                  <a:pt x="-5303" y="71513"/>
                  <a:pt x="15910" y="92690"/>
                </a:cubicBezTo>
                <a:lnTo>
                  <a:pt x="122301" y="199117"/>
                </a:lnTo>
                <a:lnTo>
                  <a:pt x="15910" y="305509"/>
                </a:lnTo>
                <a:cubicBezTo>
                  <a:pt x="-5303" y="326722"/>
                  <a:pt x="-5303" y="361075"/>
                  <a:pt x="15910" y="382289"/>
                </a:cubicBezTo>
                <a:cubicBezTo>
                  <a:pt x="26480" y="392931"/>
                  <a:pt x="40381" y="398217"/>
                  <a:pt x="54282" y="398217"/>
                </a:cubicBezTo>
                <a:cubicBezTo>
                  <a:pt x="68182" y="398217"/>
                  <a:pt x="82083" y="392931"/>
                  <a:pt x="92690" y="382325"/>
                </a:cubicBezTo>
                <a:lnTo>
                  <a:pt x="237489" y="237525"/>
                </a:lnTo>
                <a:cubicBezTo>
                  <a:pt x="258666" y="216312"/>
                  <a:pt x="258666" y="181922"/>
                  <a:pt x="237489" y="160709"/>
                </a:cubicBezTo>
                <a:close/>
              </a:path>
            </a:pathLst>
          </a:custGeom>
          <a:gradFill>
            <a:gsLst>
              <a:gs pos="74088">
                <a:schemeClr val="bg2"/>
              </a:gs>
              <a:gs pos="100000">
                <a:schemeClr val="accent2"/>
              </a:gs>
              <a:gs pos="21000">
                <a:schemeClr val="tx2"/>
              </a:gs>
            </a:gsLst>
            <a:path path="circle">
              <a:fillToRect t="100000" r="100000"/>
            </a:path>
          </a:gradFill>
          <a:ln w="26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998" dirty="0">
              <a:latin typeface="Arial" panose="020B0604020202020204" pitchFamily="34" charset="0"/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B428340B-EF55-4D89-B535-1783FACEC7A6}"/>
              </a:ext>
            </a:extLst>
          </p:cNvPr>
          <p:cNvSpPr/>
          <p:nvPr/>
        </p:nvSpPr>
        <p:spPr>
          <a:xfrm>
            <a:off x="9134209" y="4597443"/>
            <a:ext cx="619418" cy="547291"/>
          </a:xfrm>
          <a:custGeom>
            <a:avLst/>
            <a:gdLst>
              <a:gd name="connsiteX0" fmla="*/ 921255 w 929485"/>
              <a:gd name="connsiteY0" fmla="*/ 729915 h 821255"/>
              <a:gd name="connsiteX1" fmla="*/ 517454 w 929485"/>
              <a:gd name="connsiteY1" fmla="*/ 30399 h 821255"/>
              <a:gd name="connsiteX2" fmla="*/ 412032 w 929485"/>
              <a:gd name="connsiteY2" fmla="*/ 30399 h 821255"/>
              <a:gd name="connsiteX3" fmla="*/ 8231 w 929485"/>
              <a:gd name="connsiteY3" fmla="*/ 729915 h 821255"/>
              <a:gd name="connsiteX4" fmla="*/ 60942 w 929485"/>
              <a:gd name="connsiteY4" fmla="*/ 821255 h 821255"/>
              <a:gd name="connsiteX5" fmla="*/ 868544 w 929485"/>
              <a:gd name="connsiteY5" fmla="*/ 821255 h 821255"/>
              <a:gd name="connsiteX6" fmla="*/ 921255 w 929485"/>
              <a:gd name="connsiteY6" fmla="*/ 729915 h 821255"/>
              <a:gd name="connsiteX7" fmla="*/ 465314 w 929485"/>
              <a:gd name="connsiteY7" fmla="*/ 245811 h 821255"/>
              <a:gd name="connsiteX8" fmla="*/ 511365 w 929485"/>
              <a:gd name="connsiteY8" fmla="*/ 293193 h 821255"/>
              <a:gd name="connsiteX9" fmla="*/ 503753 w 929485"/>
              <a:gd name="connsiteY9" fmla="*/ 558842 h 821255"/>
              <a:gd name="connsiteX10" fmla="*/ 465123 w 929485"/>
              <a:gd name="connsiteY10" fmla="*/ 596330 h 821255"/>
              <a:gd name="connsiteX11" fmla="*/ 426494 w 929485"/>
              <a:gd name="connsiteY11" fmla="*/ 558842 h 821255"/>
              <a:gd name="connsiteX12" fmla="*/ 419073 w 929485"/>
              <a:gd name="connsiteY12" fmla="*/ 293193 h 821255"/>
              <a:gd name="connsiteX13" fmla="*/ 465314 w 929485"/>
              <a:gd name="connsiteY13" fmla="*/ 245811 h 821255"/>
              <a:gd name="connsiteX14" fmla="*/ 464743 w 929485"/>
              <a:gd name="connsiteY14" fmla="*/ 726299 h 821255"/>
              <a:gd name="connsiteX15" fmla="*/ 416789 w 929485"/>
              <a:gd name="connsiteY15" fmla="*/ 678346 h 821255"/>
              <a:gd name="connsiteX16" fmla="*/ 464743 w 929485"/>
              <a:gd name="connsiteY16" fmla="*/ 630392 h 821255"/>
              <a:gd name="connsiteX17" fmla="*/ 512697 w 929485"/>
              <a:gd name="connsiteY17" fmla="*/ 678346 h 821255"/>
              <a:gd name="connsiteX18" fmla="*/ 464743 w 929485"/>
              <a:gd name="connsiteY18" fmla="*/ 726299 h 82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29485" h="821255">
                <a:moveTo>
                  <a:pt x="921255" y="729915"/>
                </a:moveTo>
                <a:lnTo>
                  <a:pt x="517454" y="30399"/>
                </a:lnTo>
                <a:cubicBezTo>
                  <a:pt x="494048" y="-10133"/>
                  <a:pt x="435438" y="-10133"/>
                  <a:pt x="412032" y="30399"/>
                </a:cubicBezTo>
                <a:lnTo>
                  <a:pt x="8231" y="729915"/>
                </a:lnTo>
                <a:cubicBezTo>
                  <a:pt x="-15175" y="770447"/>
                  <a:pt x="14130" y="821255"/>
                  <a:pt x="60942" y="821255"/>
                </a:cubicBezTo>
                <a:lnTo>
                  <a:pt x="868544" y="821255"/>
                </a:lnTo>
                <a:cubicBezTo>
                  <a:pt x="915356" y="821255"/>
                  <a:pt x="944661" y="770447"/>
                  <a:pt x="921255" y="729915"/>
                </a:cubicBezTo>
                <a:close/>
                <a:moveTo>
                  <a:pt x="465314" y="245811"/>
                </a:moveTo>
                <a:cubicBezTo>
                  <a:pt x="491193" y="245811"/>
                  <a:pt x="512126" y="267314"/>
                  <a:pt x="511365" y="293193"/>
                </a:cubicBezTo>
                <a:lnTo>
                  <a:pt x="503753" y="558842"/>
                </a:lnTo>
                <a:cubicBezTo>
                  <a:pt x="503182" y="579774"/>
                  <a:pt x="486056" y="596330"/>
                  <a:pt x="465123" y="596330"/>
                </a:cubicBezTo>
                <a:cubicBezTo>
                  <a:pt x="444191" y="596330"/>
                  <a:pt x="427065" y="579584"/>
                  <a:pt x="426494" y="558842"/>
                </a:cubicBezTo>
                <a:lnTo>
                  <a:pt x="419073" y="293193"/>
                </a:lnTo>
                <a:cubicBezTo>
                  <a:pt x="418502" y="267314"/>
                  <a:pt x="439244" y="245811"/>
                  <a:pt x="465314" y="245811"/>
                </a:cubicBezTo>
                <a:close/>
                <a:moveTo>
                  <a:pt x="464743" y="726299"/>
                </a:moveTo>
                <a:cubicBezTo>
                  <a:pt x="438292" y="726299"/>
                  <a:pt x="416789" y="704796"/>
                  <a:pt x="416789" y="678346"/>
                </a:cubicBezTo>
                <a:cubicBezTo>
                  <a:pt x="416789" y="651895"/>
                  <a:pt x="438292" y="630392"/>
                  <a:pt x="464743" y="630392"/>
                </a:cubicBezTo>
                <a:cubicBezTo>
                  <a:pt x="491193" y="630392"/>
                  <a:pt x="512697" y="651895"/>
                  <a:pt x="512697" y="678346"/>
                </a:cubicBezTo>
                <a:cubicBezTo>
                  <a:pt x="512697" y="704796"/>
                  <a:pt x="491193" y="726299"/>
                  <a:pt x="464743" y="726299"/>
                </a:cubicBezTo>
                <a:close/>
              </a:path>
            </a:pathLst>
          </a:custGeom>
          <a:gradFill>
            <a:gsLst>
              <a:gs pos="12000">
                <a:schemeClr val="tx2"/>
              </a:gs>
              <a:gs pos="0">
                <a:schemeClr val="bg2">
                  <a:lumMod val="50000"/>
                </a:schemeClr>
              </a:gs>
              <a:gs pos="62000">
                <a:schemeClr val="bg2"/>
              </a:gs>
              <a:gs pos="100000">
                <a:schemeClr val="accent2"/>
              </a:gs>
            </a:gsLst>
            <a:path path="circle">
              <a:fillToRect r="100000" b="100000"/>
            </a:path>
          </a:gradFill>
          <a:ln w="12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998" dirty="0">
              <a:latin typeface="Arial" panose="020B0604020202020204" pitchFamily="34" charset="0"/>
            </a:endParaRPr>
          </a:p>
        </p:txBody>
      </p:sp>
      <p:sp>
        <p:nvSpPr>
          <p:cNvPr id="97" name="Rectangle: Diagonal Corners Rounded 96">
            <a:extLst>
              <a:ext uri="{FF2B5EF4-FFF2-40B4-BE49-F238E27FC236}">
                <a16:creationId xmlns:a16="http://schemas.microsoft.com/office/drawing/2014/main" id="{C5C13DDF-9162-44F9-B35F-0D8BDC93BE97}"/>
              </a:ext>
            </a:extLst>
          </p:cNvPr>
          <p:cNvSpPr/>
          <p:nvPr/>
        </p:nvSpPr>
        <p:spPr bwMode="auto">
          <a:xfrm>
            <a:off x="2156662" y="5679607"/>
            <a:ext cx="1893300" cy="71626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1798" dirty="0">
                <a:solidFill>
                  <a:schemeClr val="bg1"/>
                </a:solidFill>
                <a:latin typeface="Arial" panose="020B0604020202020204" pitchFamily="34" charset="0"/>
              </a:rPr>
              <a:t>All files' bytes are processed </a:t>
            </a:r>
          </a:p>
        </p:txBody>
      </p:sp>
      <p:pic>
        <p:nvPicPr>
          <p:cNvPr id="127" name="Picture 2" descr="Machine vs deep learning">
            <a:extLst>
              <a:ext uri="{FF2B5EF4-FFF2-40B4-BE49-F238E27FC236}">
                <a16:creationId xmlns:a16="http://schemas.microsoft.com/office/drawing/2014/main" id="{A1426BAB-AB0B-4964-8512-D658BEC5D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7412" y="4227382"/>
            <a:ext cx="3690921" cy="14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243794B-5269-4BBE-BA96-FB8BA1AC1822}"/>
              </a:ext>
            </a:extLst>
          </p:cNvPr>
          <p:cNvGrpSpPr/>
          <p:nvPr/>
        </p:nvGrpSpPr>
        <p:grpSpPr>
          <a:xfrm flipH="1">
            <a:off x="10201272" y="3527264"/>
            <a:ext cx="1673392" cy="1723818"/>
            <a:chOff x="5430897" y="1296455"/>
            <a:chExt cx="1674264" cy="1724716"/>
          </a:xfrm>
        </p:grpSpPr>
        <p:sp>
          <p:nvSpPr>
            <p:cNvPr id="129" name="Graphic 14">
              <a:extLst>
                <a:ext uri="{FF2B5EF4-FFF2-40B4-BE49-F238E27FC236}">
                  <a16:creationId xmlns:a16="http://schemas.microsoft.com/office/drawing/2014/main" id="{DC36A924-FD22-46BC-A534-1AC287374F90}"/>
                </a:ext>
              </a:extLst>
            </p:cNvPr>
            <p:cNvSpPr/>
            <p:nvPr/>
          </p:nvSpPr>
          <p:spPr>
            <a:xfrm rot="5400000" flipH="1">
              <a:off x="5405671" y="1321681"/>
              <a:ext cx="1724716" cy="1674264"/>
            </a:xfrm>
            <a:custGeom>
              <a:avLst/>
              <a:gdLst>
                <a:gd name="connsiteX0" fmla="*/ -213 w 1782491"/>
                <a:gd name="connsiteY0" fmla="*/ 883896 h 1780785"/>
                <a:gd name="connsiteX1" fmla="*/ -213 w 1782491"/>
                <a:gd name="connsiteY1" fmla="*/ 883896 h 1780785"/>
                <a:gd name="connsiteX2" fmla="*/ -213 w 1782491"/>
                <a:gd name="connsiteY2" fmla="*/ 889476 h 1780785"/>
                <a:gd name="connsiteX3" fmla="*/ 891032 w 1782491"/>
                <a:gd name="connsiteY3" fmla="*/ 1780721 h 1780785"/>
                <a:gd name="connsiteX4" fmla="*/ 1782278 w 1782491"/>
                <a:gd name="connsiteY4" fmla="*/ 889476 h 1780785"/>
                <a:gd name="connsiteX5" fmla="*/ 1143836 w 1782491"/>
                <a:gd name="connsiteY5" fmla="*/ 34810 h 1780785"/>
                <a:gd name="connsiteX6" fmla="*/ 421385 w 1782491"/>
                <a:gd name="connsiteY6" fmla="*/ 112310 h 1780785"/>
                <a:gd name="connsiteX7" fmla="*/ 407 w 1782491"/>
                <a:gd name="connsiteY7" fmla="*/ -65 h 178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2491" h="1780785">
                  <a:moveTo>
                    <a:pt x="-213" y="883896"/>
                  </a:moveTo>
                  <a:lnTo>
                    <a:pt x="-213" y="883896"/>
                  </a:lnTo>
                  <a:cubicBezTo>
                    <a:pt x="-213" y="885756"/>
                    <a:pt x="-213" y="887616"/>
                    <a:pt x="-213" y="889476"/>
                  </a:cubicBezTo>
                  <a:cubicBezTo>
                    <a:pt x="-213" y="1381691"/>
                    <a:pt x="398817" y="1780721"/>
                    <a:pt x="891032" y="1780721"/>
                  </a:cubicBezTo>
                  <a:cubicBezTo>
                    <a:pt x="1383248" y="1780721"/>
                    <a:pt x="1782278" y="1381691"/>
                    <a:pt x="1782278" y="889476"/>
                  </a:cubicBezTo>
                  <a:cubicBezTo>
                    <a:pt x="1782278" y="485083"/>
                    <a:pt x="1510719" y="150749"/>
                    <a:pt x="1143836" y="34810"/>
                  </a:cubicBezTo>
                  <a:cubicBezTo>
                    <a:pt x="878322" y="-49045"/>
                    <a:pt x="744713" y="69995"/>
                    <a:pt x="421385" y="112310"/>
                  </a:cubicBezTo>
                  <a:cubicBezTo>
                    <a:pt x="254915" y="134164"/>
                    <a:pt x="103016" y="68910"/>
                    <a:pt x="407" y="-65"/>
                  </a:cubicBezTo>
                  <a:close/>
                </a:path>
              </a:pathLst>
            </a:custGeom>
            <a:gradFill>
              <a:gsLst>
                <a:gs pos="99000">
                  <a:schemeClr val="accent2"/>
                </a:gs>
                <a:gs pos="0">
                  <a:schemeClr val="bg2">
                    <a:lumMod val="50000"/>
                  </a:schemeClr>
                </a:gs>
                <a:gs pos="81000">
                  <a:schemeClr val="accent1"/>
                </a:gs>
                <a:gs pos="21000">
                  <a:schemeClr val="bg2">
                    <a:lumMod val="75000"/>
                  </a:schemeClr>
                </a:gs>
              </a:gsLst>
              <a:path path="circle">
                <a:fillToRect l="100000" b="100000"/>
              </a:path>
            </a:gradFill>
            <a:ln w="28575" algn="ctr">
              <a:noFill/>
              <a:miter lim="800000"/>
              <a:headEnd/>
              <a:tailEnd/>
            </a:ln>
            <a:effectLst>
              <a:outerShdw blurRad="76200" dist="508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ot="0" spcFirstLastPara="0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2183E"/>
                </a:buClr>
                <a:buSzPct val="115000"/>
              </a:pPr>
              <a:endParaRPr lang="en-US" sz="5996" kern="0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EF2EFAC-F61E-4BBF-8F4D-11C2357ACC5A}"/>
                </a:ext>
              </a:extLst>
            </p:cNvPr>
            <p:cNvSpPr txBox="1"/>
            <p:nvPr/>
          </p:nvSpPr>
          <p:spPr bwMode="auto">
            <a:xfrm>
              <a:off x="5539884" y="1902503"/>
              <a:ext cx="1341359" cy="5847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  <a:buClr>
                  <a:srgbClr val="FF0000"/>
                </a:buClr>
              </a:pPr>
              <a:r>
                <a:rPr lang="en-US" sz="3198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r>
                <a:rPr lang="en-US" sz="1798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7F84C5B-2BAA-4A7E-A464-2CF75E9269A1}"/>
                </a:ext>
              </a:extLst>
            </p:cNvPr>
            <p:cNvSpPr txBox="1"/>
            <p:nvPr/>
          </p:nvSpPr>
          <p:spPr bwMode="auto">
            <a:xfrm>
              <a:off x="5943192" y="1667593"/>
              <a:ext cx="944698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Blocks</a:t>
              </a:r>
              <a:r>
                <a:rPr lang="en-US" sz="12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628CAB1-1B50-4BDB-921E-E4DB8EDC9678}"/>
                </a:ext>
              </a:extLst>
            </p:cNvPr>
            <p:cNvSpPr txBox="1"/>
            <p:nvPr/>
          </p:nvSpPr>
          <p:spPr bwMode="auto">
            <a:xfrm>
              <a:off x="5430897" y="2349144"/>
              <a:ext cx="1444360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more attacks</a:t>
              </a:r>
              <a:endParaRPr lang="en-U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8682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B7B1DC-74C0-6E65-13AA-0CE79482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DNS Security Software Blade</a:t>
            </a:r>
            <a:br>
              <a:rPr lang="en-US" dirty="0"/>
            </a:br>
            <a:r>
              <a:rPr lang="en-US" sz="2799" dirty="0">
                <a:solidFill>
                  <a:schemeClr val="tx1"/>
                </a:solidFill>
              </a:rPr>
              <a:t>Blocks 5X more DNS-based attacks </a:t>
            </a:r>
            <a:br>
              <a:rPr lang="en-US" sz="2799" dirty="0">
                <a:solidFill>
                  <a:schemeClr val="tx1"/>
                </a:solidFill>
              </a:rPr>
            </a:br>
            <a:r>
              <a:rPr lang="en-US" sz="2799" dirty="0">
                <a:solidFill>
                  <a:schemeClr val="tx1"/>
                </a:solidFill>
              </a:rPr>
              <a:t>than signature-based technologies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04D7198-2F9F-DC17-A2DB-121624E4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IL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BA761656-1249-4F38-99F8-ACF2559DA4D2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299E6C-A00C-0E71-9AEE-906D116C41DA}"/>
              </a:ext>
            </a:extLst>
          </p:cNvPr>
          <p:cNvSpPr/>
          <p:nvPr/>
        </p:nvSpPr>
        <p:spPr bwMode="auto">
          <a:xfrm>
            <a:off x="5544888" y="4758709"/>
            <a:ext cx="694911" cy="694911"/>
          </a:xfrm>
          <a:prstGeom prst="ellipse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IL" sz="2398" dirty="0"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B7D970-B2BD-804A-C905-C792B6946069}"/>
              </a:ext>
            </a:extLst>
          </p:cNvPr>
          <p:cNvGrpSpPr/>
          <p:nvPr/>
        </p:nvGrpSpPr>
        <p:grpSpPr>
          <a:xfrm>
            <a:off x="475051" y="2011758"/>
            <a:ext cx="12002296" cy="3802887"/>
            <a:chOff x="232202" y="1553164"/>
            <a:chExt cx="12008549" cy="4556460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F6A8C66-8F9D-71D3-BA84-3F2C9AA9C502}"/>
                </a:ext>
              </a:extLst>
            </p:cNvPr>
            <p:cNvCxnSpPr/>
            <p:nvPr/>
          </p:nvCxnSpPr>
          <p:spPr bwMode="auto">
            <a:xfrm flipV="1">
              <a:off x="4265554" y="3143762"/>
              <a:ext cx="0" cy="1322043"/>
            </a:xfrm>
            <a:prstGeom prst="straightConnector1">
              <a:avLst/>
            </a:prstGeom>
            <a:solidFill>
              <a:schemeClr val="bg1"/>
            </a:solidFill>
            <a:ln w="41275" cap="flat" cmpd="sng" algn="ctr">
              <a:solidFill>
                <a:schemeClr val="bg2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3" name="TextBox 14">
              <a:extLst>
                <a:ext uri="{FF2B5EF4-FFF2-40B4-BE49-F238E27FC236}">
                  <a16:creationId xmlns:a16="http://schemas.microsoft.com/office/drawing/2014/main" id="{9A383D1C-F39F-4146-BDCB-082EB6845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23" y="5340571"/>
              <a:ext cx="1902079" cy="355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344" tIns="45672" rIns="91344" bIns="45672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defRPr sz="4000">
                  <a:solidFill>
                    <a:schemeClr val="tx1"/>
                  </a:solidFill>
                  <a:latin typeface="Helvetic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defRPr sz="4000">
                  <a:solidFill>
                    <a:schemeClr val="tx1"/>
                  </a:solidFill>
                  <a:latin typeface="Helvetic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defRPr sz="4000">
                  <a:solidFill>
                    <a:schemeClr val="tx1"/>
                  </a:solidFill>
                  <a:latin typeface="Helvetic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defRPr sz="4000">
                  <a:solidFill>
                    <a:schemeClr val="tx1"/>
                  </a:solidFill>
                  <a:latin typeface="Helvetic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65000"/>
                <a:buFont typeface="Wingdings" pitchFamily="2" charset="2"/>
                <a:defRPr sz="4000">
                  <a:solidFill>
                    <a:schemeClr val="tx1"/>
                  </a:solidFill>
                  <a:latin typeface="Helvetic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5000"/>
                <a:buFont typeface="Wingdings" pitchFamily="2" charset="2"/>
                <a:defRPr sz="4000">
                  <a:solidFill>
                    <a:schemeClr val="tx1"/>
                  </a:solidFill>
                  <a:latin typeface="Helvetic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5000"/>
                <a:buFont typeface="Wingdings" pitchFamily="2" charset="2"/>
                <a:defRPr sz="4000">
                  <a:solidFill>
                    <a:schemeClr val="tx1"/>
                  </a:solidFill>
                  <a:latin typeface="Helvetic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5000"/>
                <a:buFont typeface="Wingdings" pitchFamily="2" charset="2"/>
                <a:defRPr sz="4000">
                  <a:solidFill>
                    <a:schemeClr val="tx1"/>
                  </a:solidFill>
                  <a:latin typeface="Helvetic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65000"/>
                <a:buFont typeface="Wingdings" pitchFamily="2" charset="2"/>
                <a:defRPr sz="4000">
                  <a:solidFill>
                    <a:schemeClr val="tx1"/>
                  </a:solidFill>
                  <a:latin typeface="Helvetica" pitchFamily="34" charset="0"/>
                </a:defRPr>
              </a:lvl9pPr>
            </a:lstStyle>
            <a:p>
              <a:pPr algn="ctr" eaLnBrk="1" hangingPunct="1">
                <a:lnSpc>
                  <a:spcPct val="95000"/>
                </a:lnSpc>
                <a:spcBef>
                  <a:spcPts val="0"/>
                </a:spcBef>
                <a:buClr>
                  <a:srgbClr val="920053"/>
                </a:buClr>
                <a:buSzPct val="85000"/>
                <a:defRPr/>
              </a:pPr>
              <a:r>
                <a:rPr lang="en-US" sz="1400" b="1">
                  <a:latin typeface="Arial"/>
                  <a:cs typeface="Arial"/>
                </a:rPr>
                <a:t>Client Machine</a:t>
              </a:r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0A184BD-8123-475E-A30C-A8F85B8EA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02" y="3760582"/>
              <a:ext cx="2214274" cy="1608735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01CCA2-A1B9-5BC7-3414-C4938AE1FA6F}"/>
                </a:ext>
              </a:extLst>
            </p:cNvPr>
            <p:cNvGrpSpPr/>
            <p:nvPr/>
          </p:nvGrpSpPr>
          <p:grpSpPr>
            <a:xfrm>
              <a:off x="7944936" y="1906205"/>
              <a:ext cx="2239790" cy="1164275"/>
              <a:chOff x="7800214" y="2219470"/>
              <a:chExt cx="2239790" cy="1164275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C79B6C3-65D4-4C32-A61E-A9322409F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214" y="2219471"/>
                <a:ext cx="706129" cy="11642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CC822F6-2677-3495-6F71-FD49A443C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6700" y="2219470"/>
                <a:ext cx="706129" cy="11642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0CC71BD-B599-B916-72EC-8264D3EC4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5943" y="2219470"/>
                <a:ext cx="706129" cy="11642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D6FA80-1955-6B62-424E-24DFDB45A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0635" y="2219470"/>
                <a:ext cx="706129" cy="11642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A319B43-56AE-13A8-B28F-B71868251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3875" y="2219470"/>
                <a:ext cx="706129" cy="11642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A90F88-4602-4043-15D8-BB4BFF7B0A9B}"/>
                </a:ext>
              </a:extLst>
            </p:cNvPr>
            <p:cNvCxnSpPr/>
            <p:nvPr/>
          </p:nvCxnSpPr>
          <p:spPr bwMode="auto">
            <a:xfrm>
              <a:off x="2117593" y="4883633"/>
              <a:ext cx="2091036" cy="0"/>
            </a:xfrm>
            <a:prstGeom prst="straightConnector1">
              <a:avLst/>
            </a:prstGeom>
            <a:solidFill>
              <a:schemeClr val="bg1"/>
            </a:solidFill>
            <a:ln w="444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13DF11-D68E-806B-2240-0C6E0C7E9AB6}"/>
                </a:ext>
              </a:extLst>
            </p:cNvPr>
            <p:cNvSpPr txBox="1"/>
            <p:nvPr/>
          </p:nvSpPr>
          <p:spPr bwMode="auto">
            <a:xfrm>
              <a:off x="3378461" y="3485759"/>
              <a:ext cx="1774185" cy="497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320" tIns="45660" rIns="91320" bIns="4566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050" b="1" cap="all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DNS</a:t>
              </a:r>
            </a:p>
            <a:p>
              <a:pPr algn="ctr">
                <a:spcBef>
                  <a:spcPts val="0"/>
                </a:spcBef>
              </a:pPr>
              <a:r>
                <a:rPr lang="en-US" sz="1050" b="1" cap="all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Traffic analysis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AF9B06-CAAC-15E2-7CD5-E999E25EA641}"/>
                </a:ext>
              </a:extLst>
            </p:cNvPr>
            <p:cNvSpPr txBox="1"/>
            <p:nvPr/>
          </p:nvSpPr>
          <p:spPr bwMode="auto">
            <a:xfrm>
              <a:off x="7825199" y="3189668"/>
              <a:ext cx="4415552" cy="67814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68" tIns="45684" rIns="91368" bIns="45684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#1 Contact Command and Control Servers </a:t>
              </a:r>
            </a:p>
            <a:p>
              <a:r>
                <a:rPr lang="en-US" sz="14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Via Machine-generated domains (DGA)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AAF33F8-386C-50CF-8329-9BA424361FA7}"/>
                </a:ext>
              </a:extLst>
            </p:cNvPr>
            <p:cNvSpPr/>
            <p:nvPr/>
          </p:nvSpPr>
          <p:spPr>
            <a:xfrm>
              <a:off x="7978271" y="5469565"/>
              <a:ext cx="2358560" cy="640059"/>
            </a:xfrm>
            <a:prstGeom prst="rect">
              <a:avLst/>
            </a:prstGeom>
            <a:gradFill>
              <a:gsLst>
                <a:gs pos="25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</a:gradFill>
            <a:ln w="28575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normAutofit/>
            </a:bodyPr>
            <a:lstStyle/>
            <a:p>
              <a:r>
                <a:rPr lang="en-US" sz="400" dirty="0">
                  <a:solidFill>
                    <a:srgbClr val="FF0000"/>
                  </a:solidFill>
                  <a:latin typeface="Arial" panose="020B0604020202020204" pitchFamily="34" charset="0"/>
                </a:rPr>
                <a:t>6a57jk2ba1d9keg15cbg</a:t>
              </a:r>
              <a:r>
                <a:rPr lang="en-US" sz="400" dirty="0">
                  <a:latin typeface="Arial" panose="020B0604020202020204" pitchFamily="34" charset="0"/>
                </a:rPr>
                <a:t>.appsync-api.eu-west-1.avsvmcloud.com</a:t>
              </a:r>
            </a:p>
            <a:p>
              <a:r>
                <a:rPr lang="en-US" sz="400" dirty="0">
                  <a:solidFill>
                    <a:srgbClr val="FF0000"/>
                  </a:solidFill>
                  <a:latin typeface="Arial" panose="020B0604020202020204" pitchFamily="34" charset="0"/>
                </a:rPr>
                <a:t>7sbvaemscs0mc925tb99</a:t>
              </a:r>
              <a:r>
                <a:rPr lang="en-US" sz="400" dirty="0">
                  <a:latin typeface="Arial" panose="020B0604020202020204" pitchFamily="34" charset="0"/>
                </a:rPr>
                <a:t>.appsync-api.us-west-2.avsvmcloud.com</a:t>
              </a:r>
            </a:p>
            <a:p>
              <a:r>
                <a:rPr lang="en-US" sz="400" dirty="0">
                  <a:solidFill>
                    <a:srgbClr val="FF0000"/>
                  </a:solidFill>
                  <a:latin typeface="Arial" panose="020B0604020202020204" pitchFamily="34" charset="0"/>
                </a:rPr>
                <a:t>gq1h856599gqh538acqn</a:t>
              </a:r>
              <a:r>
                <a:rPr lang="en-US" sz="400" dirty="0">
                  <a:latin typeface="Arial" panose="020B0604020202020204" pitchFamily="34" charset="0"/>
                </a:rPr>
                <a:t>.appsync-api.us-west-2.avsvmcloud.com</a:t>
              </a:r>
            </a:p>
            <a:p>
              <a:r>
                <a:rPr lang="en-US" sz="400" dirty="0">
                  <a:solidFill>
                    <a:srgbClr val="FF0000"/>
                  </a:solidFill>
                  <a:latin typeface="Arial" panose="020B0604020202020204" pitchFamily="34" charset="0"/>
                </a:rPr>
                <a:t>ihvpgv9psvq02ffo77et</a:t>
              </a:r>
              <a:r>
                <a:rPr lang="en-US" sz="400" dirty="0">
                  <a:latin typeface="Arial" panose="020B0604020202020204" pitchFamily="34" charset="0"/>
                </a:rPr>
                <a:t>.appsync-api.us-east-2.avsvmcloud.com</a:t>
              </a:r>
            </a:p>
            <a:p>
              <a:r>
                <a:rPr lang="en-US" sz="400" dirty="0">
                  <a:solidFill>
                    <a:srgbClr val="FF0000"/>
                  </a:solidFill>
                  <a:latin typeface="Arial" panose="020B0604020202020204" pitchFamily="34" charset="0"/>
                </a:rPr>
                <a:t>k5kcubuassl3alrf7gm3</a:t>
              </a:r>
              <a:r>
                <a:rPr lang="en-US" sz="400" dirty="0">
                  <a:latin typeface="Arial" panose="020B0604020202020204" pitchFamily="34" charset="0"/>
                </a:rPr>
                <a:t>.appsync-api.eu-west-1.avsvmcloud.com</a:t>
              </a:r>
            </a:p>
            <a:p>
              <a:r>
                <a:rPr lang="en-US" sz="400" dirty="0">
                  <a:solidFill>
                    <a:srgbClr val="FF0000"/>
                  </a:solidFill>
                  <a:latin typeface="Arial" panose="020B0604020202020204" pitchFamily="34" charset="0"/>
                </a:rPr>
                <a:t>mhdosoksaccf9sni9icp</a:t>
              </a:r>
              <a:r>
                <a:rPr lang="en-US" sz="400" dirty="0">
                  <a:latin typeface="Arial" panose="020B0604020202020204" pitchFamily="34" charset="0"/>
                </a:rPr>
                <a:t>.appsync-api.eu-west-1.avsvmcloud.com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003F43-DF5B-3288-DF9D-7E35C253A30B}"/>
                </a:ext>
              </a:extLst>
            </p:cNvPr>
            <p:cNvSpPr txBox="1"/>
            <p:nvPr/>
          </p:nvSpPr>
          <p:spPr bwMode="auto">
            <a:xfrm>
              <a:off x="7825197" y="5083200"/>
              <a:ext cx="3446827" cy="3685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68" tIns="45684" rIns="91368" bIns="45684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14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#2 Data Leak (DNS Tunneling)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7A0AEFD-2154-BB40-025B-F2FAA0969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463" y="1985326"/>
              <a:ext cx="1031221" cy="1178051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5140C4A-BED1-6C6B-0FA7-03085DFD5A6C}"/>
                </a:ext>
              </a:extLst>
            </p:cNvPr>
            <p:cNvGrpSpPr/>
            <p:nvPr/>
          </p:nvGrpSpPr>
          <p:grpSpPr>
            <a:xfrm>
              <a:off x="3184224" y="1553164"/>
              <a:ext cx="2162659" cy="667690"/>
              <a:chOff x="2926157" y="1645409"/>
              <a:chExt cx="2162659" cy="667690"/>
            </a:xfrm>
          </p:grpSpPr>
          <p:sp>
            <p:nvSpPr>
              <p:cNvPr id="86" name="Rounded Rectangle 32">
                <a:extLst>
                  <a:ext uri="{FF2B5EF4-FFF2-40B4-BE49-F238E27FC236}">
                    <a16:creationId xmlns:a16="http://schemas.microsoft.com/office/drawing/2014/main" id="{39525DB8-39E9-8102-2B83-ABA0FC586881}"/>
                  </a:ext>
                </a:extLst>
              </p:cNvPr>
              <p:cNvSpPr/>
              <p:nvPr/>
            </p:nvSpPr>
            <p:spPr bwMode="auto">
              <a:xfrm>
                <a:off x="2926157" y="1645409"/>
                <a:ext cx="2162659" cy="667690"/>
              </a:xfrm>
              <a:prstGeom prst="round2DiagRect">
                <a:avLst/>
              </a:prstGeom>
              <a:solidFill>
                <a:schemeClr val="bg1"/>
              </a:solidFill>
              <a:ln w="38100" algn="ctr">
                <a:gradFill>
                  <a:gsLst>
                    <a:gs pos="49000">
                      <a:schemeClr val="tx2"/>
                    </a:gs>
                    <a:gs pos="91500">
                      <a:schemeClr val="accent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FF0000"/>
                  </a:buClr>
                  <a:buSzPct val="115000"/>
                </a:pPr>
                <a:endParaRPr lang="en-US" sz="3998">
                  <a:solidFill>
                    <a:srgbClr val="4D4D4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E93EC4B-436F-F08A-8F0D-60FF37E98ECE}"/>
                  </a:ext>
                </a:extLst>
              </p:cNvPr>
              <p:cNvSpPr txBox="1"/>
              <p:nvPr/>
            </p:nvSpPr>
            <p:spPr bwMode="auto">
              <a:xfrm>
                <a:off x="3019612" y="1727925"/>
                <a:ext cx="1975747" cy="55283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0" tIns="45684" rIns="0" bIns="45684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ts val="0"/>
                  </a:spcBef>
                  <a:buClr>
                    <a:srgbClr val="FF0000"/>
                  </a:buClr>
                </a:pPr>
                <a:r>
                  <a:rPr lang="en-US" sz="1200" b="1">
                    <a:solidFill>
                      <a:schemeClr val="bg2"/>
                    </a:solidFill>
                    <a:latin typeface="Arial"/>
                    <a:cs typeface="Arial"/>
                  </a:rPr>
                  <a:t>Deep Learning Technologies</a:t>
                </a:r>
                <a:endParaRPr lang="en-US" sz="1400" b="1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72CBECB-A04C-51DA-5B51-B8FAB85F566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29527" y="2937219"/>
              <a:ext cx="3136943" cy="1948564"/>
            </a:xfrm>
            <a:prstGeom prst="straightConnector1">
              <a:avLst/>
            </a:prstGeom>
            <a:solidFill>
              <a:schemeClr val="bg1"/>
            </a:solidFill>
            <a:ln w="444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E129616-0A8B-91D1-FFD2-076BE07B7F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9527" y="4885783"/>
              <a:ext cx="3109077" cy="756556"/>
            </a:xfrm>
            <a:prstGeom prst="straightConnector1">
              <a:avLst/>
            </a:prstGeom>
            <a:solidFill>
              <a:schemeClr val="bg1"/>
            </a:solidFill>
            <a:ln w="412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26A01A4-DFC5-9BFF-2546-8334B47C4401}"/>
              </a:ext>
            </a:extLst>
          </p:cNvPr>
          <p:cNvSpPr txBox="1"/>
          <p:nvPr/>
        </p:nvSpPr>
        <p:spPr bwMode="auto">
          <a:xfrm>
            <a:off x="1724041" y="4997330"/>
            <a:ext cx="4499068" cy="3075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68" tIns="45684" rIns="91368" bIns="45684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Quantum Security Gateway</a:t>
            </a:r>
            <a:endParaRPr lang="en-US" sz="1400">
              <a:latin typeface="Arial" panose="020B0604020202020204" pitchFamily="34" charset="0"/>
            </a:endParaRPr>
          </a:p>
        </p:txBody>
      </p:sp>
      <p:pic>
        <p:nvPicPr>
          <p:cNvPr id="17" name="Picture 1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E9A12ED-E119-8488-48AB-691ECDED0B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9473" y="4485536"/>
            <a:ext cx="3292225" cy="68198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C3FC3B6-FAB3-D32F-C55D-DCA686B2928B}"/>
              </a:ext>
            </a:extLst>
          </p:cNvPr>
          <p:cNvSpPr/>
          <p:nvPr/>
        </p:nvSpPr>
        <p:spPr bwMode="auto">
          <a:xfrm>
            <a:off x="5574787" y="3571271"/>
            <a:ext cx="694911" cy="694911"/>
          </a:xfrm>
          <a:prstGeom prst="ellipse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IL" sz="2398" dirty="0">
              <a:latin typeface="Arial" panose="020B0604020202020204" pitchFamily="34" charset="0"/>
            </a:endParaRPr>
          </a:p>
        </p:txBody>
      </p:sp>
      <p:pic>
        <p:nvPicPr>
          <p:cNvPr id="20" name="Graphic 19" descr="Badge Cross with solid fill">
            <a:extLst>
              <a:ext uri="{FF2B5EF4-FFF2-40B4-BE49-F238E27FC236}">
                <a16:creationId xmlns:a16="http://schemas.microsoft.com/office/drawing/2014/main" id="{9AB2E334-9C53-68D2-4A01-0769B57E0D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609887" y="3596179"/>
            <a:ext cx="703514" cy="657147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359DF33-3AF8-C04A-1DE7-1CDF33F3AF8F}"/>
              </a:ext>
            </a:extLst>
          </p:cNvPr>
          <p:cNvSpPr/>
          <p:nvPr/>
        </p:nvSpPr>
        <p:spPr bwMode="auto">
          <a:xfrm>
            <a:off x="5574787" y="4762969"/>
            <a:ext cx="694911" cy="694911"/>
          </a:xfrm>
          <a:prstGeom prst="ellipse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IL" sz="2398" dirty="0">
              <a:latin typeface="Arial" panose="020B0604020202020204" pitchFamily="34" charset="0"/>
            </a:endParaRPr>
          </a:p>
        </p:txBody>
      </p:sp>
      <p:pic>
        <p:nvPicPr>
          <p:cNvPr id="28" name="Graphic 27" descr="Badge Cross with solid fill">
            <a:extLst>
              <a:ext uri="{FF2B5EF4-FFF2-40B4-BE49-F238E27FC236}">
                <a16:creationId xmlns:a16="http://schemas.microsoft.com/office/drawing/2014/main" id="{1DDF3428-AEB2-4094-3C9C-4F950E3D5D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609887" y="4787877"/>
            <a:ext cx="703514" cy="65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715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057E1-BCAD-54B8-4C23-83623F77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Zero-Day Phishing Software Blade 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Blocks 4X more Zero-Day Phishing than Signature based solutions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B1A32BCF-C922-407F-B7D9-CAF10A7C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492CB82-4FE5-450E-91C8-D999B1DC5B9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BA761656-1249-4F38-99F8-ACF2559DA4D2}" type="datetimeFigureOut">
              <a:rPr lang="en-US" smtClean="0"/>
              <a:pPr/>
              <a:t>1/17/2023</a:t>
            </a:fld>
            <a:endParaRPr lang="en-IL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66669F-7CC9-9B13-5917-81E4B58D5BA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29741" y="3899915"/>
            <a:ext cx="4181973" cy="9533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44872D-4120-B870-96BE-613727C42F06}"/>
              </a:ext>
            </a:extLst>
          </p:cNvPr>
          <p:cNvSpPr txBox="1"/>
          <p:nvPr/>
        </p:nvSpPr>
        <p:spPr bwMode="auto">
          <a:xfrm>
            <a:off x="5470980" y="4226468"/>
            <a:ext cx="5443872" cy="3383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68" tIns="45684" rIns="91368" bIns="45684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Arial"/>
                <a:cs typeface="Arial"/>
              </a:rPr>
              <a:t>Quantum Security Gateway</a:t>
            </a:r>
            <a:endParaRPr lang="en-US" sz="1600">
              <a:latin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070CA3-0737-A88D-E6BF-8C1B1057D18F}"/>
              </a:ext>
            </a:extLst>
          </p:cNvPr>
          <p:cNvCxnSpPr/>
          <p:nvPr/>
        </p:nvCxnSpPr>
        <p:spPr bwMode="auto">
          <a:xfrm>
            <a:off x="8223596" y="2899971"/>
            <a:ext cx="0" cy="562146"/>
          </a:xfrm>
          <a:prstGeom prst="straightConnector1">
            <a:avLst/>
          </a:prstGeom>
          <a:solidFill>
            <a:schemeClr val="bg1"/>
          </a:solidFill>
          <a:ln w="6350" cap="flat" cmpd="sng" algn="ctr">
            <a:solidFill>
              <a:schemeClr val="bg2"/>
            </a:solidFill>
            <a:prstDash val="sysDot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0FBF50-DBCF-53D2-EAF6-48A50CE261AE}"/>
              </a:ext>
            </a:extLst>
          </p:cNvPr>
          <p:cNvGrpSpPr/>
          <p:nvPr/>
        </p:nvGrpSpPr>
        <p:grpSpPr>
          <a:xfrm>
            <a:off x="7770807" y="1977910"/>
            <a:ext cx="844227" cy="882245"/>
            <a:chOff x="7622402" y="1913444"/>
            <a:chExt cx="2343051" cy="268791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6E4F463-8C1D-5BAB-0385-B4EBCF8EC42D}"/>
                </a:ext>
              </a:extLst>
            </p:cNvPr>
            <p:cNvGrpSpPr/>
            <p:nvPr/>
          </p:nvGrpSpPr>
          <p:grpSpPr>
            <a:xfrm>
              <a:off x="7622402" y="1913444"/>
              <a:ext cx="2343051" cy="2687918"/>
              <a:chOff x="7622402" y="1913444"/>
              <a:chExt cx="2343051" cy="2687918"/>
            </a:xfrm>
          </p:grpSpPr>
          <p:pic>
            <p:nvPicPr>
              <p:cNvPr id="52" name="Picture 5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61AE92D-E768-8E93-9B4C-85C664774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2402" y="1913444"/>
                <a:ext cx="2343051" cy="26879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53" name="Google Shape;2411;p23">
                <a:extLst>
                  <a:ext uri="{FF2B5EF4-FFF2-40B4-BE49-F238E27FC236}">
                    <a16:creationId xmlns:a16="http://schemas.microsoft.com/office/drawing/2014/main" id="{401C0321-463D-411B-0585-778FACA1380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76557" y="2491137"/>
                <a:ext cx="2234740" cy="1359600"/>
                <a:chOff x="7847729" y="1341438"/>
                <a:chExt cx="4036463" cy="2472951"/>
              </a:xfrm>
            </p:grpSpPr>
            <p:sp>
              <p:nvSpPr>
                <p:cNvPr id="54" name="Google Shape;2412;p23">
                  <a:extLst>
                    <a:ext uri="{FF2B5EF4-FFF2-40B4-BE49-F238E27FC236}">
                      <a16:creationId xmlns:a16="http://schemas.microsoft.com/office/drawing/2014/main" id="{709022C8-A49D-E9C9-4D69-154A065F0FA0}"/>
                    </a:ext>
                  </a:extLst>
                </p:cNvPr>
                <p:cNvSpPr/>
                <p:nvPr/>
              </p:nvSpPr>
              <p:spPr>
                <a:xfrm>
                  <a:off x="7847729" y="1341438"/>
                  <a:ext cx="4036463" cy="2472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598" h="2740150" extrusionOk="0">
                      <a:moveTo>
                        <a:pt x="780535" y="1064528"/>
                      </a:moveTo>
                      <a:lnTo>
                        <a:pt x="494785" y="1064528"/>
                      </a:lnTo>
                      <a:lnTo>
                        <a:pt x="494785" y="1069386"/>
                      </a:lnTo>
                      <a:lnTo>
                        <a:pt x="780535" y="1069386"/>
                      </a:lnTo>
                      <a:cubicBezTo>
                        <a:pt x="782307" y="1077187"/>
                        <a:pt x="790060" y="1082073"/>
                        <a:pt x="797852" y="1080311"/>
                      </a:cubicBezTo>
                      <a:cubicBezTo>
                        <a:pt x="804157" y="1078882"/>
                        <a:pt x="808748" y="1073453"/>
                        <a:pt x="809110" y="1067004"/>
                      </a:cubicBezTo>
                      <a:cubicBezTo>
                        <a:pt x="809110" y="1059060"/>
                        <a:pt x="802671" y="1052622"/>
                        <a:pt x="794728" y="1052622"/>
                      </a:cubicBezTo>
                      <a:cubicBezTo>
                        <a:pt x="787727" y="1052641"/>
                        <a:pt x="781726" y="1057641"/>
                        <a:pt x="780440" y="1064528"/>
                      </a:cubicBezTo>
                      <a:close/>
                      <a:moveTo>
                        <a:pt x="3936359" y="1589832"/>
                      </a:moveTo>
                      <a:cubicBezTo>
                        <a:pt x="3941969" y="1584231"/>
                        <a:pt x="3950817" y="1583545"/>
                        <a:pt x="3957218" y="1588212"/>
                      </a:cubicBezTo>
                      <a:lnTo>
                        <a:pt x="4254113" y="1291318"/>
                      </a:lnTo>
                      <a:cubicBezTo>
                        <a:pt x="4251741" y="1287489"/>
                        <a:pt x="4252379" y="1282517"/>
                        <a:pt x="4255637" y="1279412"/>
                      </a:cubicBezTo>
                      <a:cubicBezTo>
                        <a:pt x="4259475" y="1275811"/>
                        <a:pt x="4265505" y="1276011"/>
                        <a:pt x="4269095" y="1279840"/>
                      </a:cubicBezTo>
                      <a:cubicBezTo>
                        <a:pt x="4272696" y="1283679"/>
                        <a:pt x="4272505" y="1289708"/>
                        <a:pt x="4268667" y="1293309"/>
                      </a:cubicBezTo>
                      <a:cubicBezTo>
                        <a:pt x="4265685" y="1296109"/>
                        <a:pt x="4261237" y="1296690"/>
                        <a:pt x="4257637" y="1294747"/>
                      </a:cubicBezTo>
                      <a:lnTo>
                        <a:pt x="3960647" y="1591641"/>
                      </a:lnTo>
                      <a:cubicBezTo>
                        <a:pt x="3965343" y="1598023"/>
                        <a:pt x="3964695" y="1606872"/>
                        <a:pt x="3959123" y="1612501"/>
                      </a:cubicBezTo>
                      <a:cubicBezTo>
                        <a:pt x="3952456" y="1618378"/>
                        <a:pt x="3942283" y="1617740"/>
                        <a:pt x="3936406" y="1611072"/>
                      </a:cubicBezTo>
                      <a:cubicBezTo>
                        <a:pt x="3931053" y="1605014"/>
                        <a:pt x="3931034" y="1595918"/>
                        <a:pt x="3936359" y="1589832"/>
                      </a:cubicBezTo>
                      <a:close/>
                      <a:moveTo>
                        <a:pt x="3955409" y="1593261"/>
                      </a:moveTo>
                      <a:cubicBezTo>
                        <a:pt x="3951065" y="1588898"/>
                        <a:pt x="3944017" y="1588879"/>
                        <a:pt x="3939644" y="1593213"/>
                      </a:cubicBezTo>
                      <a:cubicBezTo>
                        <a:pt x="3935282" y="1597556"/>
                        <a:pt x="3935263" y="1604614"/>
                        <a:pt x="3939606" y="1608977"/>
                      </a:cubicBezTo>
                      <a:cubicBezTo>
                        <a:pt x="3943940" y="1613339"/>
                        <a:pt x="3950998" y="1613358"/>
                        <a:pt x="3955361" y="1609024"/>
                      </a:cubicBezTo>
                      <a:cubicBezTo>
                        <a:pt x="3955380" y="1609005"/>
                        <a:pt x="3955389" y="1608996"/>
                        <a:pt x="3955409" y="1608977"/>
                      </a:cubicBezTo>
                      <a:cubicBezTo>
                        <a:pt x="3959752" y="1604690"/>
                        <a:pt x="3959790" y="1597690"/>
                        <a:pt x="3955504" y="1593356"/>
                      </a:cubicBezTo>
                      <a:cubicBezTo>
                        <a:pt x="3955466" y="1593318"/>
                        <a:pt x="3955437" y="1593289"/>
                        <a:pt x="3955409" y="1593261"/>
                      </a:cubicBezTo>
                      <a:close/>
                      <a:moveTo>
                        <a:pt x="3582600" y="1589832"/>
                      </a:moveTo>
                      <a:cubicBezTo>
                        <a:pt x="3576380" y="1596108"/>
                        <a:pt x="3576437" y="1606243"/>
                        <a:pt x="3582714" y="1612463"/>
                      </a:cubicBezTo>
                      <a:cubicBezTo>
                        <a:pt x="3589001" y="1618683"/>
                        <a:pt x="3599126" y="1618626"/>
                        <a:pt x="3605346" y="1612349"/>
                      </a:cubicBezTo>
                      <a:cubicBezTo>
                        <a:pt x="3610880" y="1606757"/>
                        <a:pt x="3611527" y="1597985"/>
                        <a:pt x="3606889" y="1591641"/>
                      </a:cubicBezTo>
                      <a:lnTo>
                        <a:pt x="4068375" y="1130536"/>
                      </a:lnTo>
                      <a:cubicBezTo>
                        <a:pt x="4072918" y="1133184"/>
                        <a:pt x="4078748" y="1131650"/>
                        <a:pt x="4081405" y="1127107"/>
                      </a:cubicBezTo>
                      <a:cubicBezTo>
                        <a:pt x="4084053" y="1122564"/>
                        <a:pt x="4082519" y="1116734"/>
                        <a:pt x="4077976" y="1114077"/>
                      </a:cubicBezTo>
                      <a:cubicBezTo>
                        <a:pt x="4073433" y="1111429"/>
                        <a:pt x="4067594" y="1112962"/>
                        <a:pt x="4064946" y="1117506"/>
                      </a:cubicBezTo>
                      <a:cubicBezTo>
                        <a:pt x="4063212" y="1120478"/>
                        <a:pt x="4063212" y="1124145"/>
                        <a:pt x="4064946" y="1127107"/>
                      </a:cubicBezTo>
                      <a:lnTo>
                        <a:pt x="3603841" y="1588212"/>
                      </a:lnTo>
                      <a:cubicBezTo>
                        <a:pt x="3597440" y="1583545"/>
                        <a:pt x="3588591" y="1584231"/>
                        <a:pt x="3582981" y="1589832"/>
                      </a:cubicBezTo>
                      <a:close/>
                      <a:moveTo>
                        <a:pt x="3601650" y="1593261"/>
                      </a:moveTo>
                      <a:cubicBezTo>
                        <a:pt x="3606012" y="1597604"/>
                        <a:pt x="3606031" y="1604652"/>
                        <a:pt x="3601698" y="1609024"/>
                      </a:cubicBezTo>
                      <a:cubicBezTo>
                        <a:pt x="3597354" y="1613387"/>
                        <a:pt x="3590296" y="1613406"/>
                        <a:pt x="3585934" y="1609062"/>
                      </a:cubicBezTo>
                      <a:cubicBezTo>
                        <a:pt x="3581571" y="1604729"/>
                        <a:pt x="3581552" y="1597671"/>
                        <a:pt x="3585886" y="1593308"/>
                      </a:cubicBezTo>
                      <a:cubicBezTo>
                        <a:pt x="3585905" y="1593289"/>
                        <a:pt x="3585915" y="1593280"/>
                        <a:pt x="3585934" y="1593261"/>
                      </a:cubicBezTo>
                      <a:cubicBezTo>
                        <a:pt x="3590220" y="1588917"/>
                        <a:pt x="3597221" y="1588879"/>
                        <a:pt x="3601555" y="1593165"/>
                      </a:cubicBezTo>
                      <a:cubicBezTo>
                        <a:pt x="3601593" y="1593203"/>
                        <a:pt x="3601621" y="1593232"/>
                        <a:pt x="3601650" y="1593261"/>
                      </a:cubicBezTo>
                      <a:close/>
                      <a:moveTo>
                        <a:pt x="3870922" y="1021760"/>
                      </a:moveTo>
                      <a:cubicBezTo>
                        <a:pt x="3865350" y="1027352"/>
                        <a:pt x="3856529" y="1028037"/>
                        <a:pt x="3850157" y="1023380"/>
                      </a:cubicBezTo>
                      <a:lnTo>
                        <a:pt x="3510115" y="1364089"/>
                      </a:lnTo>
                      <a:lnTo>
                        <a:pt x="3510115" y="1652506"/>
                      </a:lnTo>
                      <a:cubicBezTo>
                        <a:pt x="3514467" y="1653582"/>
                        <a:pt x="3517487" y="1657545"/>
                        <a:pt x="3517354" y="1662031"/>
                      </a:cubicBezTo>
                      <a:cubicBezTo>
                        <a:pt x="3517144" y="1667289"/>
                        <a:pt x="3512705" y="1671375"/>
                        <a:pt x="3507457" y="1671166"/>
                      </a:cubicBezTo>
                      <a:cubicBezTo>
                        <a:pt x="3502199" y="1670956"/>
                        <a:pt x="3498104" y="1666517"/>
                        <a:pt x="3498323" y="1661269"/>
                      </a:cubicBezTo>
                      <a:cubicBezTo>
                        <a:pt x="3498485" y="1657183"/>
                        <a:pt x="3501237" y="1653659"/>
                        <a:pt x="3505162" y="1652506"/>
                      </a:cubicBezTo>
                      <a:lnTo>
                        <a:pt x="3505162" y="1362089"/>
                      </a:lnTo>
                      <a:lnTo>
                        <a:pt x="3846823" y="1020427"/>
                      </a:lnTo>
                      <a:cubicBezTo>
                        <a:pt x="3841775" y="1013112"/>
                        <a:pt x="3843604" y="1003082"/>
                        <a:pt x="3850919" y="998034"/>
                      </a:cubicBezTo>
                      <a:cubicBezTo>
                        <a:pt x="3857167" y="993719"/>
                        <a:pt x="3865588" y="994357"/>
                        <a:pt x="3871112" y="999567"/>
                      </a:cubicBezTo>
                      <a:cubicBezTo>
                        <a:pt x="3877370" y="1005806"/>
                        <a:pt x="3877389" y="1015941"/>
                        <a:pt x="3871150" y="1022199"/>
                      </a:cubicBezTo>
                      <a:cubicBezTo>
                        <a:pt x="3871141" y="1022208"/>
                        <a:pt x="3871122" y="1022227"/>
                        <a:pt x="3871112" y="1022237"/>
                      </a:cubicBezTo>
                      <a:close/>
                      <a:moveTo>
                        <a:pt x="3851872" y="1018331"/>
                      </a:moveTo>
                      <a:cubicBezTo>
                        <a:pt x="3856215" y="1022694"/>
                        <a:pt x="3863264" y="1022713"/>
                        <a:pt x="3867635" y="1018379"/>
                      </a:cubicBezTo>
                      <a:cubicBezTo>
                        <a:pt x="3871998" y="1014036"/>
                        <a:pt x="3872017" y="1006978"/>
                        <a:pt x="3867673" y="1002615"/>
                      </a:cubicBezTo>
                      <a:cubicBezTo>
                        <a:pt x="3863340" y="998253"/>
                        <a:pt x="3856282" y="998234"/>
                        <a:pt x="3851919" y="1002568"/>
                      </a:cubicBezTo>
                      <a:cubicBezTo>
                        <a:pt x="3851900" y="1002587"/>
                        <a:pt x="3851891" y="1002596"/>
                        <a:pt x="3851872" y="1002615"/>
                      </a:cubicBezTo>
                      <a:cubicBezTo>
                        <a:pt x="3847547" y="1006959"/>
                        <a:pt x="3847547" y="1013988"/>
                        <a:pt x="3851872" y="1018331"/>
                      </a:cubicBezTo>
                      <a:close/>
                      <a:moveTo>
                        <a:pt x="3980078" y="1768616"/>
                      </a:moveTo>
                      <a:cubicBezTo>
                        <a:pt x="3973858" y="1774893"/>
                        <a:pt x="3973916" y="1785027"/>
                        <a:pt x="3980192" y="1791247"/>
                      </a:cubicBezTo>
                      <a:cubicBezTo>
                        <a:pt x="3986479" y="1797467"/>
                        <a:pt x="3996604" y="1797410"/>
                        <a:pt x="4002824" y="1791133"/>
                      </a:cubicBezTo>
                      <a:cubicBezTo>
                        <a:pt x="4008358" y="1785542"/>
                        <a:pt x="4009006" y="1776769"/>
                        <a:pt x="4004367" y="1770426"/>
                      </a:cubicBezTo>
                      <a:lnTo>
                        <a:pt x="4347267" y="1427526"/>
                      </a:lnTo>
                      <a:cubicBezTo>
                        <a:pt x="4351811" y="1430174"/>
                        <a:pt x="4357640" y="1428640"/>
                        <a:pt x="4360297" y="1424097"/>
                      </a:cubicBezTo>
                      <a:cubicBezTo>
                        <a:pt x="4362945" y="1419553"/>
                        <a:pt x="4361412" y="1413724"/>
                        <a:pt x="4356868" y="1411066"/>
                      </a:cubicBezTo>
                      <a:cubicBezTo>
                        <a:pt x="4352325" y="1408418"/>
                        <a:pt x="4346486" y="1409952"/>
                        <a:pt x="4343838" y="1414495"/>
                      </a:cubicBezTo>
                      <a:cubicBezTo>
                        <a:pt x="4342104" y="1417467"/>
                        <a:pt x="4342104" y="1421134"/>
                        <a:pt x="4343838" y="1424097"/>
                      </a:cubicBezTo>
                      <a:lnTo>
                        <a:pt x="4000938" y="1766997"/>
                      </a:lnTo>
                      <a:cubicBezTo>
                        <a:pt x="3994537" y="1762329"/>
                        <a:pt x="3985688" y="1763015"/>
                        <a:pt x="3980078" y="1768616"/>
                      </a:cubicBezTo>
                      <a:close/>
                      <a:moveTo>
                        <a:pt x="3999128" y="1772045"/>
                      </a:moveTo>
                      <a:cubicBezTo>
                        <a:pt x="4003472" y="1776331"/>
                        <a:pt x="4003510" y="1783332"/>
                        <a:pt x="3999223" y="1787666"/>
                      </a:cubicBezTo>
                      <a:cubicBezTo>
                        <a:pt x="3999185" y="1787704"/>
                        <a:pt x="3999157" y="1787732"/>
                        <a:pt x="3999128" y="1787761"/>
                      </a:cubicBezTo>
                      <a:cubicBezTo>
                        <a:pt x="3994785" y="1792124"/>
                        <a:pt x="3987736" y="1792143"/>
                        <a:pt x="3983364" y="1787809"/>
                      </a:cubicBezTo>
                      <a:cubicBezTo>
                        <a:pt x="3979002" y="1783465"/>
                        <a:pt x="3978983" y="1776407"/>
                        <a:pt x="3983326" y="1772045"/>
                      </a:cubicBezTo>
                      <a:cubicBezTo>
                        <a:pt x="3987660" y="1767682"/>
                        <a:pt x="3994718" y="1767663"/>
                        <a:pt x="3999081" y="1771997"/>
                      </a:cubicBezTo>
                      <a:cubicBezTo>
                        <a:pt x="3999099" y="1772016"/>
                        <a:pt x="3999109" y="1772026"/>
                        <a:pt x="3999128" y="1772045"/>
                      </a:cubicBezTo>
                      <a:close/>
                      <a:moveTo>
                        <a:pt x="4221251" y="1235882"/>
                      </a:moveTo>
                      <a:cubicBezTo>
                        <a:pt x="4227471" y="1229606"/>
                        <a:pt x="4227414" y="1219471"/>
                        <a:pt x="4221137" y="1213251"/>
                      </a:cubicBezTo>
                      <a:cubicBezTo>
                        <a:pt x="4214850" y="1207031"/>
                        <a:pt x="4204725" y="1207088"/>
                        <a:pt x="4198505" y="1213365"/>
                      </a:cubicBezTo>
                      <a:cubicBezTo>
                        <a:pt x="4192971" y="1218957"/>
                        <a:pt x="4192324" y="1227729"/>
                        <a:pt x="4196963" y="1234073"/>
                      </a:cubicBezTo>
                      <a:lnTo>
                        <a:pt x="3598030" y="1832910"/>
                      </a:lnTo>
                      <a:cubicBezTo>
                        <a:pt x="3594220" y="1830595"/>
                        <a:pt x="3589315" y="1831224"/>
                        <a:pt x="3586219" y="1834433"/>
                      </a:cubicBezTo>
                      <a:cubicBezTo>
                        <a:pt x="3582590" y="1838234"/>
                        <a:pt x="3582724" y="1844263"/>
                        <a:pt x="3586524" y="1847902"/>
                      </a:cubicBezTo>
                      <a:cubicBezTo>
                        <a:pt x="3590334" y="1851531"/>
                        <a:pt x="3596364" y="1851398"/>
                        <a:pt x="3599992" y="1847588"/>
                      </a:cubicBezTo>
                      <a:cubicBezTo>
                        <a:pt x="3602860" y="1844587"/>
                        <a:pt x="3603460" y="1840072"/>
                        <a:pt x="3601460" y="1836434"/>
                      </a:cubicBezTo>
                      <a:lnTo>
                        <a:pt x="4200391" y="1237502"/>
                      </a:lnTo>
                      <a:cubicBezTo>
                        <a:pt x="4206792" y="1242169"/>
                        <a:pt x="4215641" y="1241483"/>
                        <a:pt x="4221251" y="1235882"/>
                      </a:cubicBezTo>
                      <a:close/>
                      <a:moveTo>
                        <a:pt x="4202201" y="1232453"/>
                      </a:moveTo>
                      <a:cubicBezTo>
                        <a:pt x="4197867" y="1228091"/>
                        <a:pt x="4197886" y="1221033"/>
                        <a:pt x="4202249" y="1216690"/>
                      </a:cubicBezTo>
                      <a:cubicBezTo>
                        <a:pt x="4206621" y="1212356"/>
                        <a:pt x="4213679" y="1212375"/>
                        <a:pt x="4218013" y="1216747"/>
                      </a:cubicBezTo>
                      <a:cubicBezTo>
                        <a:pt x="4222328" y="1221090"/>
                        <a:pt x="4222328" y="1228110"/>
                        <a:pt x="4218013" y="1232453"/>
                      </a:cubicBezTo>
                      <a:cubicBezTo>
                        <a:pt x="4213612" y="1236740"/>
                        <a:pt x="4206602" y="1236740"/>
                        <a:pt x="4202201" y="1232453"/>
                      </a:cubicBezTo>
                      <a:close/>
                      <a:moveTo>
                        <a:pt x="3290754" y="2505279"/>
                      </a:moveTo>
                      <a:cubicBezTo>
                        <a:pt x="3296297" y="2510870"/>
                        <a:pt x="3296983" y="2519662"/>
                        <a:pt x="3292373" y="2526044"/>
                      </a:cubicBezTo>
                      <a:lnTo>
                        <a:pt x="3344189" y="2577860"/>
                      </a:lnTo>
                      <a:lnTo>
                        <a:pt x="4051516" y="2577860"/>
                      </a:lnTo>
                      <a:cubicBezTo>
                        <a:pt x="4052554" y="2573469"/>
                        <a:pt x="4056526" y="2570402"/>
                        <a:pt x="4061041" y="2570526"/>
                      </a:cubicBezTo>
                      <a:cubicBezTo>
                        <a:pt x="4066299" y="2570735"/>
                        <a:pt x="4070385" y="2575174"/>
                        <a:pt x="4070175" y="2580422"/>
                      </a:cubicBezTo>
                      <a:cubicBezTo>
                        <a:pt x="4069966" y="2585680"/>
                        <a:pt x="4065527" y="2589775"/>
                        <a:pt x="4060279" y="2589557"/>
                      </a:cubicBezTo>
                      <a:cubicBezTo>
                        <a:pt x="4056193" y="2589395"/>
                        <a:pt x="4052668" y="2586642"/>
                        <a:pt x="4051516" y="2582717"/>
                      </a:cubicBezTo>
                      <a:lnTo>
                        <a:pt x="3342094" y="2582717"/>
                      </a:lnTo>
                      <a:lnTo>
                        <a:pt x="3288849" y="2529473"/>
                      </a:lnTo>
                      <a:cubicBezTo>
                        <a:pt x="3281715" y="2534693"/>
                        <a:pt x="3271704" y="2533140"/>
                        <a:pt x="3266484" y="2526006"/>
                      </a:cubicBezTo>
                      <a:cubicBezTo>
                        <a:pt x="3261265" y="2518871"/>
                        <a:pt x="3262817" y="2508861"/>
                        <a:pt x="3269951" y="2503641"/>
                      </a:cubicBezTo>
                      <a:cubicBezTo>
                        <a:pt x="3276342" y="2498974"/>
                        <a:pt x="3285182" y="2499669"/>
                        <a:pt x="3290754" y="2505279"/>
                      </a:cubicBezTo>
                      <a:close/>
                      <a:moveTo>
                        <a:pt x="3287325" y="2524329"/>
                      </a:moveTo>
                      <a:cubicBezTo>
                        <a:pt x="3291659" y="2519967"/>
                        <a:pt x="3291640" y="2512909"/>
                        <a:pt x="3287277" y="2508565"/>
                      </a:cubicBezTo>
                      <a:cubicBezTo>
                        <a:pt x="3282905" y="2504232"/>
                        <a:pt x="3275847" y="2504251"/>
                        <a:pt x="3271513" y="2508623"/>
                      </a:cubicBezTo>
                      <a:cubicBezTo>
                        <a:pt x="3267199" y="2512966"/>
                        <a:pt x="3267199" y="2519986"/>
                        <a:pt x="3271513" y="2524329"/>
                      </a:cubicBezTo>
                      <a:cubicBezTo>
                        <a:pt x="3275895" y="2528663"/>
                        <a:pt x="3282943" y="2528663"/>
                        <a:pt x="3287325" y="2524329"/>
                      </a:cubicBezTo>
                      <a:close/>
                      <a:moveTo>
                        <a:pt x="4202297" y="2280394"/>
                      </a:moveTo>
                      <a:cubicBezTo>
                        <a:pt x="4210183" y="2280394"/>
                        <a:pt x="4216889" y="2286128"/>
                        <a:pt x="4218108" y="2293920"/>
                      </a:cubicBezTo>
                      <a:lnTo>
                        <a:pt x="4327074" y="2293920"/>
                      </a:lnTo>
                      <a:cubicBezTo>
                        <a:pt x="4328446" y="2288843"/>
                        <a:pt x="4333665" y="2285833"/>
                        <a:pt x="4338752" y="2287195"/>
                      </a:cubicBezTo>
                      <a:cubicBezTo>
                        <a:pt x="4343829" y="2288567"/>
                        <a:pt x="4346838" y="2293796"/>
                        <a:pt x="4345467" y="2298873"/>
                      </a:cubicBezTo>
                      <a:cubicBezTo>
                        <a:pt x="4344105" y="2303949"/>
                        <a:pt x="4338875" y="2306959"/>
                        <a:pt x="4333799" y="2305597"/>
                      </a:cubicBezTo>
                      <a:cubicBezTo>
                        <a:pt x="4330513" y="2304711"/>
                        <a:pt x="4327960" y="2302149"/>
                        <a:pt x="4327074" y="2298873"/>
                      </a:cubicBezTo>
                      <a:lnTo>
                        <a:pt x="4218108" y="2298873"/>
                      </a:lnTo>
                      <a:cubicBezTo>
                        <a:pt x="4216736" y="2307607"/>
                        <a:pt x="4208555" y="2313570"/>
                        <a:pt x="4199820" y="2312208"/>
                      </a:cubicBezTo>
                      <a:cubicBezTo>
                        <a:pt x="4191095" y="2310836"/>
                        <a:pt x="4185123" y="2302654"/>
                        <a:pt x="4186485" y="2293920"/>
                      </a:cubicBezTo>
                      <a:cubicBezTo>
                        <a:pt x="4187714" y="2286138"/>
                        <a:pt x="4194419" y="2280394"/>
                        <a:pt x="4202297" y="2280394"/>
                      </a:cubicBezTo>
                      <a:close/>
                      <a:moveTo>
                        <a:pt x="4213441" y="2296396"/>
                      </a:moveTo>
                      <a:cubicBezTo>
                        <a:pt x="4213441" y="2290243"/>
                        <a:pt x="4208450" y="2285252"/>
                        <a:pt x="4202297" y="2285252"/>
                      </a:cubicBezTo>
                      <a:cubicBezTo>
                        <a:pt x="4196143" y="2285252"/>
                        <a:pt x="4191152" y="2290243"/>
                        <a:pt x="4191152" y="2296396"/>
                      </a:cubicBezTo>
                      <a:cubicBezTo>
                        <a:pt x="4191152" y="2302549"/>
                        <a:pt x="4196143" y="2307540"/>
                        <a:pt x="4202297" y="2307540"/>
                      </a:cubicBezTo>
                      <a:cubicBezTo>
                        <a:pt x="4208431" y="2307493"/>
                        <a:pt x="4213393" y="2302530"/>
                        <a:pt x="4213441" y="2296396"/>
                      </a:cubicBezTo>
                      <a:close/>
                      <a:moveTo>
                        <a:pt x="3895591" y="2345450"/>
                      </a:moveTo>
                      <a:cubicBezTo>
                        <a:pt x="3903478" y="2345450"/>
                        <a:pt x="3910184" y="2351184"/>
                        <a:pt x="3911403" y="2358975"/>
                      </a:cubicBezTo>
                      <a:lnTo>
                        <a:pt x="4285926" y="2358975"/>
                      </a:lnTo>
                      <a:cubicBezTo>
                        <a:pt x="4287298" y="2353899"/>
                        <a:pt x="4292517" y="2350889"/>
                        <a:pt x="4297603" y="2352251"/>
                      </a:cubicBezTo>
                      <a:cubicBezTo>
                        <a:pt x="4302680" y="2353622"/>
                        <a:pt x="4305690" y="2358852"/>
                        <a:pt x="4304319" y="2363928"/>
                      </a:cubicBezTo>
                      <a:cubicBezTo>
                        <a:pt x="4302957" y="2369005"/>
                        <a:pt x="4297727" y="2372015"/>
                        <a:pt x="4292651" y="2370653"/>
                      </a:cubicBezTo>
                      <a:cubicBezTo>
                        <a:pt x="4289374" y="2369767"/>
                        <a:pt x="4286812" y="2367205"/>
                        <a:pt x="4285926" y="2363928"/>
                      </a:cubicBezTo>
                      <a:lnTo>
                        <a:pt x="3911403" y="2363928"/>
                      </a:lnTo>
                      <a:cubicBezTo>
                        <a:pt x="3910031" y="2372663"/>
                        <a:pt x="3901849" y="2378625"/>
                        <a:pt x="3893115" y="2377263"/>
                      </a:cubicBezTo>
                      <a:cubicBezTo>
                        <a:pt x="3884390" y="2375892"/>
                        <a:pt x="3878418" y="2367710"/>
                        <a:pt x="3879780" y="2358975"/>
                      </a:cubicBezTo>
                      <a:cubicBezTo>
                        <a:pt x="3881009" y="2351194"/>
                        <a:pt x="3887714" y="2345450"/>
                        <a:pt x="3895591" y="2345450"/>
                      </a:cubicBezTo>
                      <a:close/>
                      <a:moveTo>
                        <a:pt x="3906736" y="2361452"/>
                      </a:moveTo>
                      <a:cubicBezTo>
                        <a:pt x="3906736" y="2355299"/>
                        <a:pt x="3901745" y="2350308"/>
                        <a:pt x="3895591" y="2350308"/>
                      </a:cubicBezTo>
                      <a:cubicBezTo>
                        <a:pt x="3889438" y="2350308"/>
                        <a:pt x="3884447" y="2355299"/>
                        <a:pt x="3884447" y="2361452"/>
                      </a:cubicBezTo>
                      <a:cubicBezTo>
                        <a:pt x="3884447" y="2367605"/>
                        <a:pt x="3889438" y="2372596"/>
                        <a:pt x="3895591" y="2372596"/>
                      </a:cubicBezTo>
                      <a:cubicBezTo>
                        <a:pt x="3901725" y="2372548"/>
                        <a:pt x="3906688" y="2367586"/>
                        <a:pt x="3906736" y="2361452"/>
                      </a:cubicBezTo>
                      <a:close/>
                      <a:moveTo>
                        <a:pt x="2044312" y="611519"/>
                      </a:moveTo>
                      <a:cubicBezTo>
                        <a:pt x="2044388" y="603613"/>
                        <a:pt x="2050132" y="596907"/>
                        <a:pt x="2057933" y="595612"/>
                      </a:cubicBezTo>
                      <a:lnTo>
                        <a:pt x="2057933" y="187656"/>
                      </a:lnTo>
                      <a:lnTo>
                        <a:pt x="2150040" y="95549"/>
                      </a:lnTo>
                      <a:lnTo>
                        <a:pt x="2150040" y="28874"/>
                      </a:lnTo>
                      <a:cubicBezTo>
                        <a:pt x="2145687" y="27800"/>
                        <a:pt x="2142667" y="23833"/>
                        <a:pt x="2142801" y="19349"/>
                      </a:cubicBezTo>
                      <a:cubicBezTo>
                        <a:pt x="2143010" y="14094"/>
                        <a:pt x="2147449" y="10004"/>
                        <a:pt x="2152697" y="10215"/>
                      </a:cubicBezTo>
                      <a:cubicBezTo>
                        <a:pt x="2157955" y="10427"/>
                        <a:pt x="2162051" y="14859"/>
                        <a:pt x="2161832" y="20116"/>
                      </a:cubicBezTo>
                      <a:cubicBezTo>
                        <a:pt x="2161670" y="24201"/>
                        <a:pt x="2158917" y="27727"/>
                        <a:pt x="2154993" y="28874"/>
                      </a:cubicBezTo>
                      <a:lnTo>
                        <a:pt x="2154993" y="97359"/>
                      </a:lnTo>
                      <a:lnTo>
                        <a:pt x="2062791" y="189561"/>
                      </a:lnTo>
                      <a:lnTo>
                        <a:pt x="2062791" y="595421"/>
                      </a:lnTo>
                      <a:cubicBezTo>
                        <a:pt x="2071525" y="596793"/>
                        <a:pt x="2077488" y="604975"/>
                        <a:pt x="2076126" y="613709"/>
                      </a:cubicBezTo>
                      <a:cubicBezTo>
                        <a:pt x="2074754" y="622434"/>
                        <a:pt x="2066572" y="628407"/>
                        <a:pt x="2057838" y="627044"/>
                      </a:cubicBezTo>
                      <a:cubicBezTo>
                        <a:pt x="2050084" y="625825"/>
                        <a:pt x="2044360" y="619177"/>
                        <a:pt x="2044312" y="611328"/>
                      </a:cubicBezTo>
                      <a:close/>
                      <a:moveTo>
                        <a:pt x="2060410" y="600375"/>
                      </a:moveTo>
                      <a:cubicBezTo>
                        <a:pt x="2054256" y="600375"/>
                        <a:pt x="2049265" y="605366"/>
                        <a:pt x="2049265" y="611519"/>
                      </a:cubicBezTo>
                      <a:cubicBezTo>
                        <a:pt x="2049265" y="617672"/>
                        <a:pt x="2054256" y="622663"/>
                        <a:pt x="2060410" y="622663"/>
                      </a:cubicBezTo>
                      <a:cubicBezTo>
                        <a:pt x="2066563" y="622663"/>
                        <a:pt x="2071554" y="617672"/>
                        <a:pt x="2071554" y="611519"/>
                      </a:cubicBezTo>
                      <a:cubicBezTo>
                        <a:pt x="2071554" y="605366"/>
                        <a:pt x="2066563" y="600375"/>
                        <a:pt x="2060410" y="600375"/>
                      </a:cubicBezTo>
                      <a:close/>
                      <a:moveTo>
                        <a:pt x="1811426" y="78309"/>
                      </a:moveTo>
                      <a:cubicBezTo>
                        <a:pt x="1817017" y="83884"/>
                        <a:pt x="1817703" y="92700"/>
                        <a:pt x="1813045" y="99074"/>
                      </a:cubicBezTo>
                      <a:lnTo>
                        <a:pt x="1877625" y="163939"/>
                      </a:lnTo>
                      <a:lnTo>
                        <a:pt x="1877625" y="533890"/>
                      </a:lnTo>
                      <a:cubicBezTo>
                        <a:pt x="1882711" y="535231"/>
                        <a:pt x="1885750" y="540442"/>
                        <a:pt x="1884407" y="545529"/>
                      </a:cubicBezTo>
                      <a:cubicBezTo>
                        <a:pt x="1883064" y="550616"/>
                        <a:pt x="1877853" y="553651"/>
                        <a:pt x="1872767" y="552310"/>
                      </a:cubicBezTo>
                      <a:cubicBezTo>
                        <a:pt x="1867681" y="550969"/>
                        <a:pt x="1864642" y="545758"/>
                        <a:pt x="1865985" y="540671"/>
                      </a:cubicBezTo>
                      <a:cubicBezTo>
                        <a:pt x="1866862" y="537355"/>
                        <a:pt x="1869452" y="534764"/>
                        <a:pt x="1872767" y="533890"/>
                      </a:cubicBezTo>
                      <a:lnTo>
                        <a:pt x="1872767" y="165844"/>
                      </a:lnTo>
                      <a:lnTo>
                        <a:pt x="1809426" y="102407"/>
                      </a:lnTo>
                      <a:cubicBezTo>
                        <a:pt x="1802311" y="107656"/>
                        <a:pt x="1792300" y="106145"/>
                        <a:pt x="1787052" y="99035"/>
                      </a:cubicBezTo>
                      <a:cubicBezTo>
                        <a:pt x="1781803" y="91923"/>
                        <a:pt x="1783308" y="81905"/>
                        <a:pt x="1790423" y="76657"/>
                      </a:cubicBezTo>
                      <a:cubicBezTo>
                        <a:pt x="1796786" y="71957"/>
                        <a:pt x="1805635" y="72619"/>
                        <a:pt x="1811236" y="78214"/>
                      </a:cubicBezTo>
                      <a:close/>
                      <a:moveTo>
                        <a:pt x="1807997" y="97359"/>
                      </a:moveTo>
                      <a:cubicBezTo>
                        <a:pt x="1812283" y="92959"/>
                        <a:pt x="1812283" y="85948"/>
                        <a:pt x="1807997" y="81548"/>
                      </a:cubicBezTo>
                      <a:cubicBezTo>
                        <a:pt x="1803663" y="77181"/>
                        <a:pt x="1796605" y="77159"/>
                        <a:pt x="1792233" y="81496"/>
                      </a:cubicBezTo>
                      <a:cubicBezTo>
                        <a:pt x="1792224" y="81513"/>
                        <a:pt x="1792205" y="81531"/>
                        <a:pt x="1792186" y="81548"/>
                      </a:cubicBezTo>
                      <a:cubicBezTo>
                        <a:pt x="1787823" y="85914"/>
                        <a:pt x="1787823" y="92993"/>
                        <a:pt x="1792186" y="97359"/>
                      </a:cubicBezTo>
                      <a:cubicBezTo>
                        <a:pt x="1796548" y="101725"/>
                        <a:pt x="1803635" y="101725"/>
                        <a:pt x="1807997" y="97359"/>
                      </a:cubicBezTo>
                      <a:close/>
                      <a:moveTo>
                        <a:pt x="1948491" y="51544"/>
                      </a:moveTo>
                      <a:cubicBezTo>
                        <a:pt x="1948262" y="59350"/>
                        <a:pt x="1942490" y="65879"/>
                        <a:pt x="1934775" y="67070"/>
                      </a:cubicBezTo>
                      <a:lnTo>
                        <a:pt x="1934775" y="513506"/>
                      </a:lnTo>
                      <a:cubicBezTo>
                        <a:pt x="1939166" y="514543"/>
                        <a:pt x="1942233" y="518519"/>
                        <a:pt x="1942109" y="523031"/>
                      </a:cubicBezTo>
                      <a:cubicBezTo>
                        <a:pt x="1941899" y="528287"/>
                        <a:pt x="1937461" y="532377"/>
                        <a:pt x="1932212" y="532166"/>
                      </a:cubicBezTo>
                      <a:cubicBezTo>
                        <a:pt x="1926955" y="531954"/>
                        <a:pt x="1922859" y="527522"/>
                        <a:pt x="1923078" y="522265"/>
                      </a:cubicBezTo>
                      <a:cubicBezTo>
                        <a:pt x="1923240" y="518179"/>
                        <a:pt x="1925993" y="514654"/>
                        <a:pt x="1929917" y="513506"/>
                      </a:cubicBezTo>
                      <a:lnTo>
                        <a:pt x="1929917" y="67070"/>
                      </a:lnTo>
                      <a:cubicBezTo>
                        <a:pt x="1921192" y="65649"/>
                        <a:pt x="1915277" y="57425"/>
                        <a:pt x="1916696" y="48702"/>
                      </a:cubicBezTo>
                      <a:cubicBezTo>
                        <a:pt x="1918116" y="39980"/>
                        <a:pt x="1926345" y="34061"/>
                        <a:pt x="1935061" y="35483"/>
                      </a:cubicBezTo>
                      <a:cubicBezTo>
                        <a:pt x="1942909" y="36760"/>
                        <a:pt x="1948624" y="43599"/>
                        <a:pt x="1948491" y="51544"/>
                      </a:cubicBezTo>
                      <a:close/>
                      <a:moveTo>
                        <a:pt x="1932489" y="62688"/>
                      </a:moveTo>
                      <a:cubicBezTo>
                        <a:pt x="1938642" y="62688"/>
                        <a:pt x="1943633" y="57699"/>
                        <a:pt x="1943633" y="51544"/>
                      </a:cubicBezTo>
                      <a:cubicBezTo>
                        <a:pt x="1943633" y="45389"/>
                        <a:pt x="1938642" y="40400"/>
                        <a:pt x="1932489" y="40400"/>
                      </a:cubicBezTo>
                      <a:cubicBezTo>
                        <a:pt x="1926336" y="40400"/>
                        <a:pt x="1921345" y="45389"/>
                        <a:pt x="1921345" y="51544"/>
                      </a:cubicBezTo>
                      <a:cubicBezTo>
                        <a:pt x="1921345" y="57699"/>
                        <a:pt x="1926336" y="62688"/>
                        <a:pt x="1932489" y="62688"/>
                      </a:cubicBezTo>
                      <a:close/>
                      <a:moveTo>
                        <a:pt x="2262244" y="16206"/>
                      </a:moveTo>
                      <a:cubicBezTo>
                        <a:pt x="2262301" y="7317"/>
                        <a:pt x="2255148" y="60"/>
                        <a:pt x="2246252" y="0"/>
                      </a:cubicBezTo>
                      <a:cubicBezTo>
                        <a:pt x="2237365" y="-60"/>
                        <a:pt x="2230107" y="7099"/>
                        <a:pt x="2230050" y="15989"/>
                      </a:cubicBezTo>
                      <a:cubicBezTo>
                        <a:pt x="2229993" y="24001"/>
                        <a:pt x="2235841" y="30833"/>
                        <a:pt x="2243766" y="32018"/>
                      </a:cubicBezTo>
                      <a:lnTo>
                        <a:pt x="2243766" y="159653"/>
                      </a:lnTo>
                      <a:lnTo>
                        <a:pt x="2144325" y="259189"/>
                      </a:lnTo>
                      <a:cubicBezTo>
                        <a:pt x="2139782" y="256539"/>
                        <a:pt x="2133952" y="258074"/>
                        <a:pt x="2131295" y="262618"/>
                      </a:cubicBezTo>
                      <a:cubicBezTo>
                        <a:pt x="2128647" y="267162"/>
                        <a:pt x="2130180" y="272994"/>
                        <a:pt x="2134724" y="275644"/>
                      </a:cubicBezTo>
                      <a:cubicBezTo>
                        <a:pt x="2139267" y="278295"/>
                        <a:pt x="2145106" y="276760"/>
                        <a:pt x="2147754" y="272215"/>
                      </a:cubicBezTo>
                      <a:cubicBezTo>
                        <a:pt x="2149487" y="269250"/>
                        <a:pt x="2149487" y="265583"/>
                        <a:pt x="2147754" y="262618"/>
                      </a:cubicBezTo>
                      <a:lnTo>
                        <a:pt x="2249100" y="161272"/>
                      </a:lnTo>
                      <a:lnTo>
                        <a:pt x="2249100" y="31637"/>
                      </a:lnTo>
                      <a:cubicBezTo>
                        <a:pt x="2256929" y="30459"/>
                        <a:pt x="2262711" y="23739"/>
                        <a:pt x="2262721" y="15825"/>
                      </a:cubicBezTo>
                      <a:close/>
                      <a:moveTo>
                        <a:pt x="2246243" y="27350"/>
                      </a:moveTo>
                      <a:cubicBezTo>
                        <a:pt x="2240089" y="27350"/>
                        <a:pt x="2235098" y="22361"/>
                        <a:pt x="2235098" y="16206"/>
                      </a:cubicBezTo>
                      <a:cubicBezTo>
                        <a:pt x="2235098" y="10051"/>
                        <a:pt x="2240089" y="5062"/>
                        <a:pt x="2246243" y="5062"/>
                      </a:cubicBezTo>
                      <a:cubicBezTo>
                        <a:pt x="2252396" y="5062"/>
                        <a:pt x="2257387" y="10051"/>
                        <a:pt x="2257387" y="16206"/>
                      </a:cubicBezTo>
                      <a:cubicBezTo>
                        <a:pt x="2257387" y="22361"/>
                        <a:pt x="2252396" y="27350"/>
                        <a:pt x="2246243" y="27350"/>
                      </a:cubicBezTo>
                      <a:close/>
                      <a:moveTo>
                        <a:pt x="1290409" y="423590"/>
                      </a:moveTo>
                      <a:cubicBezTo>
                        <a:pt x="1290409" y="431472"/>
                        <a:pt x="1284675" y="438182"/>
                        <a:pt x="1276883" y="439402"/>
                      </a:cubicBezTo>
                      <a:lnTo>
                        <a:pt x="1276883" y="595707"/>
                      </a:lnTo>
                      <a:lnTo>
                        <a:pt x="1475956" y="794494"/>
                      </a:lnTo>
                      <a:cubicBezTo>
                        <a:pt x="1480566" y="791970"/>
                        <a:pt x="1486357" y="793656"/>
                        <a:pt x="1488881" y="798275"/>
                      </a:cubicBezTo>
                      <a:cubicBezTo>
                        <a:pt x="1491415" y="802885"/>
                        <a:pt x="1489719" y="808677"/>
                        <a:pt x="1485109" y="811201"/>
                      </a:cubicBezTo>
                      <a:cubicBezTo>
                        <a:pt x="1481509" y="813173"/>
                        <a:pt x="1477060" y="812620"/>
                        <a:pt x="1474051" y="809829"/>
                      </a:cubicBezTo>
                      <a:cubicBezTo>
                        <a:pt x="1470793" y="806724"/>
                        <a:pt x="1470155" y="801752"/>
                        <a:pt x="1472527" y="797923"/>
                      </a:cubicBezTo>
                      <a:lnTo>
                        <a:pt x="1271930" y="597327"/>
                      </a:lnTo>
                      <a:lnTo>
                        <a:pt x="1271930" y="439402"/>
                      </a:lnTo>
                      <a:cubicBezTo>
                        <a:pt x="1263196" y="438034"/>
                        <a:pt x="1257233" y="429847"/>
                        <a:pt x="1258595" y="421116"/>
                      </a:cubicBezTo>
                      <a:cubicBezTo>
                        <a:pt x="1259967" y="412385"/>
                        <a:pt x="1268149" y="406416"/>
                        <a:pt x="1276883" y="407784"/>
                      </a:cubicBezTo>
                      <a:cubicBezTo>
                        <a:pt x="1284665" y="409003"/>
                        <a:pt x="1290409" y="415709"/>
                        <a:pt x="1290409" y="423590"/>
                      </a:cubicBezTo>
                      <a:close/>
                      <a:moveTo>
                        <a:pt x="1274407" y="434735"/>
                      </a:moveTo>
                      <a:cubicBezTo>
                        <a:pt x="1280560" y="434735"/>
                        <a:pt x="1285551" y="429746"/>
                        <a:pt x="1285551" y="423590"/>
                      </a:cubicBezTo>
                      <a:cubicBezTo>
                        <a:pt x="1285551" y="417435"/>
                        <a:pt x="1280560" y="412446"/>
                        <a:pt x="1274407" y="412446"/>
                      </a:cubicBezTo>
                      <a:cubicBezTo>
                        <a:pt x="1268253" y="412446"/>
                        <a:pt x="1263262" y="417435"/>
                        <a:pt x="1263262" y="423590"/>
                      </a:cubicBezTo>
                      <a:cubicBezTo>
                        <a:pt x="1263310" y="429724"/>
                        <a:pt x="1268272" y="434683"/>
                        <a:pt x="1274407" y="434735"/>
                      </a:cubicBezTo>
                      <a:close/>
                      <a:moveTo>
                        <a:pt x="1418044" y="291860"/>
                      </a:moveTo>
                      <a:cubicBezTo>
                        <a:pt x="1411805" y="285600"/>
                        <a:pt x="1401670" y="285582"/>
                        <a:pt x="1395412" y="291821"/>
                      </a:cubicBezTo>
                      <a:cubicBezTo>
                        <a:pt x="1395403" y="291833"/>
                        <a:pt x="1395384" y="291846"/>
                        <a:pt x="1395374" y="291860"/>
                      </a:cubicBezTo>
                      <a:cubicBezTo>
                        <a:pt x="1389049" y="298028"/>
                        <a:pt x="1388916" y="308159"/>
                        <a:pt x="1395079" y="314488"/>
                      </a:cubicBezTo>
                      <a:cubicBezTo>
                        <a:pt x="1400727" y="320279"/>
                        <a:pt x="1409804" y="320950"/>
                        <a:pt x="1416234" y="316053"/>
                      </a:cubicBezTo>
                      <a:lnTo>
                        <a:pt x="1633594" y="533414"/>
                      </a:lnTo>
                      <a:lnTo>
                        <a:pt x="1633594" y="611138"/>
                      </a:lnTo>
                      <a:cubicBezTo>
                        <a:pt x="1628337" y="611795"/>
                        <a:pt x="1624603" y="616596"/>
                        <a:pt x="1625260" y="621853"/>
                      </a:cubicBezTo>
                      <a:cubicBezTo>
                        <a:pt x="1625917" y="627111"/>
                        <a:pt x="1630718" y="630845"/>
                        <a:pt x="1635976" y="630188"/>
                      </a:cubicBezTo>
                      <a:cubicBezTo>
                        <a:pt x="1641233" y="630874"/>
                        <a:pt x="1646053" y="627159"/>
                        <a:pt x="1646739" y="621901"/>
                      </a:cubicBezTo>
                      <a:cubicBezTo>
                        <a:pt x="1647425" y="616643"/>
                        <a:pt x="1643710" y="611824"/>
                        <a:pt x="1638452" y="611138"/>
                      </a:cubicBezTo>
                      <a:lnTo>
                        <a:pt x="1638452" y="531699"/>
                      </a:lnTo>
                      <a:lnTo>
                        <a:pt x="1419377" y="312624"/>
                      </a:lnTo>
                      <a:cubicBezTo>
                        <a:pt x="1424035" y="306250"/>
                        <a:pt x="1423349" y="297435"/>
                        <a:pt x="1417758" y="291860"/>
                      </a:cubicBezTo>
                      <a:close/>
                      <a:moveTo>
                        <a:pt x="1414615" y="310910"/>
                      </a:moveTo>
                      <a:cubicBezTo>
                        <a:pt x="1410271" y="315274"/>
                        <a:pt x="1403223" y="315294"/>
                        <a:pt x="1398851" y="310954"/>
                      </a:cubicBezTo>
                      <a:cubicBezTo>
                        <a:pt x="1394488" y="306614"/>
                        <a:pt x="1394469" y="299558"/>
                        <a:pt x="1398813" y="295193"/>
                      </a:cubicBezTo>
                      <a:cubicBezTo>
                        <a:pt x="1403147" y="290829"/>
                        <a:pt x="1410205" y="290809"/>
                        <a:pt x="1414567" y="295150"/>
                      </a:cubicBezTo>
                      <a:cubicBezTo>
                        <a:pt x="1414586" y="295164"/>
                        <a:pt x="1414596" y="295179"/>
                        <a:pt x="1414615" y="295193"/>
                      </a:cubicBezTo>
                      <a:cubicBezTo>
                        <a:pt x="1418958" y="299484"/>
                        <a:pt x="1418996" y="306479"/>
                        <a:pt x="1414710" y="310819"/>
                      </a:cubicBezTo>
                      <a:cubicBezTo>
                        <a:pt x="1414672" y="310850"/>
                        <a:pt x="1414643" y="310879"/>
                        <a:pt x="1414615" y="310910"/>
                      </a:cubicBezTo>
                      <a:close/>
                      <a:moveTo>
                        <a:pt x="1733131" y="691910"/>
                      </a:moveTo>
                      <a:cubicBezTo>
                        <a:pt x="1733169" y="683994"/>
                        <a:pt x="1738931" y="677260"/>
                        <a:pt x="1746751" y="676003"/>
                      </a:cubicBezTo>
                      <a:lnTo>
                        <a:pt x="1746751" y="389205"/>
                      </a:lnTo>
                      <a:lnTo>
                        <a:pt x="1567872" y="210326"/>
                      </a:lnTo>
                      <a:cubicBezTo>
                        <a:pt x="1564043" y="212696"/>
                        <a:pt x="1559071" y="212061"/>
                        <a:pt x="1555966" y="208802"/>
                      </a:cubicBezTo>
                      <a:cubicBezTo>
                        <a:pt x="1552365" y="204964"/>
                        <a:pt x="1552565" y="198937"/>
                        <a:pt x="1556394" y="195338"/>
                      </a:cubicBezTo>
                      <a:cubicBezTo>
                        <a:pt x="1560233" y="191741"/>
                        <a:pt x="1566262" y="191934"/>
                        <a:pt x="1569863" y="195771"/>
                      </a:cubicBezTo>
                      <a:cubicBezTo>
                        <a:pt x="1572663" y="198757"/>
                        <a:pt x="1573244" y="203197"/>
                        <a:pt x="1571301" y="206801"/>
                      </a:cubicBezTo>
                      <a:lnTo>
                        <a:pt x="1751609" y="387110"/>
                      </a:lnTo>
                      <a:lnTo>
                        <a:pt x="1751609" y="676384"/>
                      </a:lnTo>
                      <a:cubicBezTo>
                        <a:pt x="1760343" y="677756"/>
                        <a:pt x="1766306" y="685938"/>
                        <a:pt x="1764944" y="694672"/>
                      </a:cubicBezTo>
                      <a:cubicBezTo>
                        <a:pt x="1763572" y="703397"/>
                        <a:pt x="1755391" y="709369"/>
                        <a:pt x="1746656" y="708007"/>
                      </a:cubicBezTo>
                      <a:cubicBezTo>
                        <a:pt x="1738903" y="706788"/>
                        <a:pt x="1733178" y="700139"/>
                        <a:pt x="1733131" y="692291"/>
                      </a:cubicBezTo>
                      <a:close/>
                      <a:moveTo>
                        <a:pt x="1749133" y="680765"/>
                      </a:moveTo>
                      <a:cubicBezTo>
                        <a:pt x="1742979" y="680765"/>
                        <a:pt x="1737988" y="685757"/>
                        <a:pt x="1737988" y="691910"/>
                      </a:cubicBezTo>
                      <a:cubicBezTo>
                        <a:pt x="1737988" y="698063"/>
                        <a:pt x="1742979" y="703054"/>
                        <a:pt x="1749133" y="703054"/>
                      </a:cubicBezTo>
                      <a:cubicBezTo>
                        <a:pt x="1755286" y="703054"/>
                        <a:pt x="1760277" y="698063"/>
                        <a:pt x="1760277" y="691910"/>
                      </a:cubicBezTo>
                      <a:cubicBezTo>
                        <a:pt x="1760277" y="685757"/>
                        <a:pt x="1755286" y="680765"/>
                        <a:pt x="1749133" y="680765"/>
                      </a:cubicBezTo>
                      <a:close/>
                      <a:moveTo>
                        <a:pt x="865498" y="1233215"/>
                      </a:moveTo>
                      <a:cubicBezTo>
                        <a:pt x="857583" y="1233177"/>
                        <a:pt x="850849" y="1227415"/>
                        <a:pt x="849592" y="1219595"/>
                      </a:cubicBezTo>
                      <a:lnTo>
                        <a:pt x="288760" y="1219595"/>
                      </a:lnTo>
                      <a:cubicBezTo>
                        <a:pt x="287418" y="1224681"/>
                        <a:pt x="282207" y="1227720"/>
                        <a:pt x="277121" y="1226377"/>
                      </a:cubicBezTo>
                      <a:cubicBezTo>
                        <a:pt x="272034" y="1225034"/>
                        <a:pt x="268998" y="1219823"/>
                        <a:pt x="270339" y="1214737"/>
                      </a:cubicBezTo>
                      <a:cubicBezTo>
                        <a:pt x="271680" y="1209651"/>
                        <a:pt x="276891" y="1206612"/>
                        <a:pt x="281979" y="1207955"/>
                      </a:cubicBezTo>
                      <a:cubicBezTo>
                        <a:pt x="285294" y="1208832"/>
                        <a:pt x="287885" y="1211422"/>
                        <a:pt x="288760" y="1214737"/>
                      </a:cubicBezTo>
                      <a:lnTo>
                        <a:pt x="849592" y="1214737"/>
                      </a:lnTo>
                      <a:cubicBezTo>
                        <a:pt x="850963" y="1206003"/>
                        <a:pt x="859145" y="1200040"/>
                        <a:pt x="867880" y="1201402"/>
                      </a:cubicBezTo>
                      <a:cubicBezTo>
                        <a:pt x="876605" y="1202774"/>
                        <a:pt x="882577" y="1210956"/>
                        <a:pt x="881215" y="1219690"/>
                      </a:cubicBezTo>
                      <a:cubicBezTo>
                        <a:pt x="879995" y="1227443"/>
                        <a:pt x="873347" y="1233168"/>
                        <a:pt x="865498" y="1233215"/>
                      </a:cubicBezTo>
                      <a:close/>
                      <a:moveTo>
                        <a:pt x="854354" y="1217214"/>
                      </a:moveTo>
                      <a:cubicBezTo>
                        <a:pt x="854354" y="1223367"/>
                        <a:pt x="859345" y="1228358"/>
                        <a:pt x="865498" y="1228358"/>
                      </a:cubicBezTo>
                      <a:cubicBezTo>
                        <a:pt x="871651" y="1228358"/>
                        <a:pt x="876643" y="1223367"/>
                        <a:pt x="876643" y="1217214"/>
                      </a:cubicBezTo>
                      <a:cubicBezTo>
                        <a:pt x="876643" y="1211060"/>
                        <a:pt x="871651" y="1206069"/>
                        <a:pt x="865498" y="1206069"/>
                      </a:cubicBezTo>
                      <a:cubicBezTo>
                        <a:pt x="859345" y="1206069"/>
                        <a:pt x="854354" y="1211060"/>
                        <a:pt x="854354" y="1217214"/>
                      </a:cubicBezTo>
                      <a:close/>
                      <a:moveTo>
                        <a:pt x="1374800" y="1375519"/>
                      </a:moveTo>
                      <a:cubicBezTo>
                        <a:pt x="1382715" y="1375529"/>
                        <a:pt x="1389431" y="1381310"/>
                        <a:pt x="1390612" y="1389140"/>
                      </a:cubicBezTo>
                      <a:lnTo>
                        <a:pt x="1929155" y="1389140"/>
                      </a:lnTo>
                      <a:cubicBezTo>
                        <a:pt x="1929841" y="1383882"/>
                        <a:pt x="1934661" y="1380167"/>
                        <a:pt x="1939918" y="1380853"/>
                      </a:cubicBezTo>
                      <a:cubicBezTo>
                        <a:pt x="1945176" y="1381539"/>
                        <a:pt x="1948891" y="1386358"/>
                        <a:pt x="1948205" y="1391616"/>
                      </a:cubicBezTo>
                      <a:cubicBezTo>
                        <a:pt x="1948205" y="1396874"/>
                        <a:pt x="1943938" y="1401141"/>
                        <a:pt x="1938680" y="1401141"/>
                      </a:cubicBezTo>
                      <a:cubicBezTo>
                        <a:pt x="1934165" y="1401265"/>
                        <a:pt x="1930193" y="1398198"/>
                        <a:pt x="1929155" y="1393807"/>
                      </a:cubicBezTo>
                      <a:lnTo>
                        <a:pt x="1390612" y="1393807"/>
                      </a:lnTo>
                      <a:cubicBezTo>
                        <a:pt x="1389240" y="1402541"/>
                        <a:pt x="1381058" y="1408504"/>
                        <a:pt x="1372324" y="1407142"/>
                      </a:cubicBezTo>
                      <a:cubicBezTo>
                        <a:pt x="1363599" y="1405770"/>
                        <a:pt x="1357626" y="1397588"/>
                        <a:pt x="1358989" y="1388854"/>
                      </a:cubicBezTo>
                      <a:cubicBezTo>
                        <a:pt x="1360217" y="1381072"/>
                        <a:pt x="1366923" y="1375328"/>
                        <a:pt x="1374800" y="1375328"/>
                      </a:cubicBezTo>
                      <a:close/>
                      <a:moveTo>
                        <a:pt x="1385944" y="1391616"/>
                      </a:moveTo>
                      <a:cubicBezTo>
                        <a:pt x="1385944" y="1385463"/>
                        <a:pt x="1380953" y="1380472"/>
                        <a:pt x="1374800" y="1380472"/>
                      </a:cubicBezTo>
                      <a:cubicBezTo>
                        <a:pt x="1368647" y="1380472"/>
                        <a:pt x="1363656" y="1385463"/>
                        <a:pt x="1363656" y="1391616"/>
                      </a:cubicBezTo>
                      <a:cubicBezTo>
                        <a:pt x="1363656" y="1397769"/>
                        <a:pt x="1368647" y="1402761"/>
                        <a:pt x="1374800" y="1402761"/>
                      </a:cubicBezTo>
                      <a:cubicBezTo>
                        <a:pt x="1380953" y="1402761"/>
                        <a:pt x="1385944" y="1397769"/>
                        <a:pt x="1385944" y="1391616"/>
                      </a:cubicBezTo>
                      <a:close/>
                      <a:moveTo>
                        <a:pt x="917410" y="1573830"/>
                      </a:moveTo>
                      <a:cubicBezTo>
                        <a:pt x="923010" y="1568276"/>
                        <a:pt x="931821" y="1567629"/>
                        <a:pt x="938174" y="1572306"/>
                      </a:cubicBezTo>
                      <a:lnTo>
                        <a:pt x="1223924" y="1286556"/>
                      </a:lnTo>
                      <a:cubicBezTo>
                        <a:pt x="1221552" y="1282726"/>
                        <a:pt x="1222191" y="1277754"/>
                        <a:pt x="1225448" y="1274649"/>
                      </a:cubicBezTo>
                      <a:cubicBezTo>
                        <a:pt x="1229306" y="1271068"/>
                        <a:pt x="1235335" y="1271296"/>
                        <a:pt x="1238907" y="1275154"/>
                      </a:cubicBezTo>
                      <a:cubicBezTo>
                        <a:pt x="1242488" y="1279002"/>
                        <a:pt x="1242260" y="1285032"/>
                        <a:pt x="1238412" y="1288613"/>
                      </a:cubicBezTo>
                      <a:cubicBezTo>
                        <a:pt x="1235402" y="1291404"/>
                        <a:pt x="1230954" y="1291956"/>
                        <a:pt x="1227353" y="1289985"/>
                      </a:cubicBezTo>
                      <a:lnTo>
                        <a:pt x="941603" y="1575735"/>
                      </a:lnTo>
                      <a:cubicBezTo>
                        <a:pt x="946794" y="1582888"/>
                        <a:pt x="945194" y="1592899"/>
                        <a:pt x="938041" y="1598080"/>
                      </a:cubicBezTo>
                      <a:cubicBezTo>
                        <a:pt x="930887" y="1603271"/>
                        <a:pt x="920877" y="1601671"/>
                        <a:pt x="915695" y="1594518"/>
                      </a:cubicBezTo>
                      <a:cubicBezTo>
                        <a:pt x="911085" y="1588155"/>
                        <a:pt x="911771" y="1579392"/>
                        <a:pt x="917314" y="1573830"/>
                      </a:cubicBezTo>
                      <a:close/>
                      <a:moveTo>
                        <a:pt x="936460" y="1577354"/>
                      </a:moveTo>
                      <a:cubicBezTo>
                        <a:pt x="932116" y="1572991"/>
                        <a:pt x="925068" y="1572972"/>
                        <a:pt x="920696" y="1577306"/>
                      </a:cubicBezTo>
                      <a:cubicBezTo>
                        <a:pt x="916333" y="1581650"/>
                        <a:pt x="916314" y="1588708"/>
                        <a:pt x="920658" y="1593070"/>
                      </a:cubicBezTo>
                      <a:cubicBezTo>
                        <a:pt x="924991" y="1597433"/>
                        <a:pt x="932050" y="1597452"/>
                        <a:pt x="936412" y="1593118"/>
                      </a:cubicBezTo>
                      <a:cubicBezTo>
                        <a:pt x="936431" y="1593099"/>
                        <a:pt x="936441" y="1593089"/>
                        <a:pt x="936460" y="1593070"/>
                      </a:cubicBezTo>
                      <a:cubicBezTo>
                        <a:pt x="940784" y="1588727"/>
                        <a:pt x="940784" y="1581697"/>
                        <a:pt x="936460" y="1577354"/>
                      </a:cubicBezTo>
                      <a:close/>
                      <a:moveTo>
                        <a:pt x="717385" y="1333228"/>
                      </a:moveTo>
                      <a:cubicBezTo>
                        <a:pt x="722947" y="1338848"/>
                        <a:pt x="723633" y="1347668"/>
                        <a:pt x="719004" y="1354088"/>
                      </a:cubicBezTo>
                      <a:lnTo>
                        <a:pt x="895216" y="1530300"/>
                      </a:lnTo>
                      <a:cubicBezTo>
                        <a:pt x="899045" y="1527929"/>
                        <a:pt x="904017" y="1528567"/>
                        <a:pt x="907123" y="1531824"/>
                      </a:cubicBezTo>
                      <a:cubicBezTo>
                        <a:pt x="910933" y="1535444"/>
                        <a:pt x="911094" y="1541473"/>
                        <a:pt x="907465" y="1545293"/>
                      </a:cubicBezTo>
                      <a:cubicBezTo>
                        <a:pt x="907351" y="1545407"/>
                        <a:pt x="907237" y="1545521"/>
                        <a:pt x="907123" y="1545636"/>
                      </a:cubicBezTo>
                      <a:cubicBezTo>
                        <a:pt x="903836" y="1549874"/>
                        <a:pt x="897740" y="1550636"/>
                        <a:pt x="893502" y="1547350"/>
                      </a:cubicBezTo>
                      <a:cubicBezTo>
                        <a:pt x="889263" y="1544064"/>
                        <a:pt x="888501" y="1537968"/>
                        <a:pt x="891787" y="1533729"/>
                      </a:cubicBezTo>
                      <a:lnTo>
                        <a:pt x="715575" y="1357422"/>
                      </a:lnTo>
                      <a:cubicBezTo>
                        <a:pt x="708545" y="1362784"/>
                        <a:pt x="698506" y="1361432"/>
                        <a:pt x="693143" y="1354412"/>
                      </a:cubicBezTo>
                      <a:cubicBezTo>
                        <a:pt x="688200" y="1347925"/>
                        <a:pt x="688914" y="1338762"/>
                        <a:pt x="694810" y="1333133"/>
                      </a:cubicBezTo>
                      <a:cubicBezTo>
                        <a:pt x="701106" y="1326961"/>
                        <a:pt x="711184" y="1326961"/>
                        <a:pt x="717480" y="1333133"/>
                      </a:cubicBezTo>
                      <a:close/>
                      <a:moveTo>
                        <a:pt x="713956" y="1352278"/>
                      </a:moveTo>
                      <a:cubicBezTo>
                        <a:pt x="718289" y="1347916"/>
                        <a:pt x="718270" y="1340857"/>
                        <a:pt x="713908" y="1336514"/>
                      </a:cubicBezTo>
                      <a:cubicBezTo>
                        <a:pt x="709536" y="1332180"/>
                        <a:pt x="702478" y="1332199"/>
                        <a:pt x="698144" y="1336571"/>
                      </a:cubicBezTo>
                      <a:cubicBezTo>
                        <a:pt x="693829" y="1340915"/>
                        <a:pt x="693829" y="1347935"/>
                        <a:pt x="698144" y="1352278"/>
                      </a:cubicBezTo>
                      <a:cubicBezTo>
                        <a:pt x="702545" y="1356564"/>
                        <a:pt x="709555" y="1356564"/>
                        <a:pt x="713956" y="1352278"/>
                      </a:cubicBezTo>
                      <a:close/>
                      <a:moveTo>
                        <a:pt x="798728" y="1326751"/>
                      </a:moveTo>
                      <a:cubicBezTo>
                        <a:pt x="803729" y="1326741"/>
                        <a:pt x="808434" y="1324417"/>
                        <a:pt x="811492" y="1320465"/>
                      </a:cubicBezTo>
                      <a:cubicBezTo>
                        <a:pt x="812796" y="1320255"/>
                        <a:pt x="814063" y="1319798"/>
                        <a:pt x="815206" y="1319131"/>
                      </a:cubicBezTo>
                      <a:lnTo>
                        <a:pt x="942365" y="1446290"/>
                      </a:lnTo>
                      <a:cubicBezTo>
                        <a:pt x="937317" y="1453605"/>
                        <a:pt x="939146" y="1463635"/>
                        <a:pt x="946461" y="1468683"/>
                      </a:cubicBezTo>
                      <a:cubicBezTo>
                        <a:pt x="952709" y="1472998"/>
                        <a:pt x="961129" y="1472360"/>
                        <a:pt x="966654" y="1467149"/>
                      </a:cubicBezTo>
                      <a:cubicBezTo>
                        <a:pt x="972836" y="1460825"/>
                        <a:pt x="972836" y="1450709"/>
                        <a:pt x="966654" y="1444385"/>
                      </a:cubicBezTo>
                      <a:cubicBezTo>
                        <a:pt x="961025" y="1438813"/>
                        <a:pt x="952176" y="1438165"/>
                        <a:pt x="945794" y="1442861"/>
                      </a:cubicBezTo>
                      <a:lnTo>
                        <a:pt x="818635" y="1315702"/>
                      </a:lnTo>
                      <a:cubicBezTo>
                        <a:pt x="821026" y="1311892"/>
                        <a:pt x="820436" y="1306929"/>
                        <a:pt x="817207" y="1303796"/>
                      </a:cubicBezTo>
                      <a:cubicBezTo>
                        <a:pt x="815635" y="1302300"/>
                        <a:pt x="813635" y="1301338"/>
                        <a:pt x="811492" y="1301033"/>
                      </a:cubicBezTo>
                      <a:cubicBezTo>
                        <a:pt x="806024" y="1294023"/>
                        <a:pt x="795909" y="1292766"/>
                        <a:pt x="788898" y="1298233"/>
                      </a:cubicBezTo>
                      <a:cubicBezTo>
                        <a:pt x="785717" y="1300710"/>
                        <a:pt x="783583" y="1304291"/>
                        <a:pt x="782917" y="1308273"/>
                      </a:cubicBezTo>
                      <a:lnTo>
                        <a:pt x="693667" y="1308273"/>
                      </a:lnTo>
                      <a:cubicBezTo>
                        <a:pt x="692982" y="1303015"/>
                        <a:pt x="688162" y="1299300"/>
                        <a:pt x="682904" y="1299986"/>
                      </a:cubicBezTo>
                      <a:cubicBezTo>
                        <a:pt x="677646" y="1300672"/>
                        <a:pt x="673932" y="1305491"/>
                        <a:pt x="674617" y="1310749"/>
                      </a:cubicBezTo>
                      <a:cubicBezTo>
                        <a:pt x="673932" y="1316007"/>
                        <a:pt x="677646" y="1320826"/>
                        <a:pt x="682904" y="1321512"/>
                      </a:cubicBezTo>
                      <a:cubicBezTo>
                        <a:pt x="688162" y="1322198"/>
                        <a:pt x="692982" y="1318483"/>
                        <a:pt x="693667" y="1313226"/>
                      </a:cubicBezTo>
                      <a:lnTo>
                        <a:pt x="782917" y="1313226"/>
                      </a:lnTo>
                      <a:cubicBezTo>
                        <a:pt x="784212" y="1321007"/>
                        <a:pt x="790937" y="1326722"/>
                        <a:pt x="798823" y="1326751"/>
                      </a:cubicBezTo>
                      <a:close/>
                      <a:moveTo>
                        <a:pt x="787584" y="1310749"/>
                      </a:moveTo>
                      <a:cubicBezTo>
                        <a:pt x="787603" y="1304596"/>
                        <a:pt x="792613" y="1299624"/>
                        <a:pt x="798766" y="1299643"/>
                      </a:cubicBezTo>
                      <a:cubicBezTo>
                        <a:pt x="801281" y="1299652"/>
                        <a:pt x="803719" y="1300510"/>
                        <a:pt x="805681" y="1302081"/>
                      </a:cubicBezTo>
                      <a:cubicBezTo>
                        <a:pt x="804843" y="1302548"/>
                        <a:pt x="804072" y="1303120"/>
                        <a:pt x="803395" y="1303796"/>
                      </a:cubicBezTo>
                      <a:cubicBezTo>
                        <a:pt x="799585" y="1307415"/>
                        <a:pt x="799423" y="1313445"/>
                        <a:pt x="803052" y="1317264"/>
                      </a:cubicBezTo>
                      <a:cubicBezTo>
                        <a:pt x="803157" y="1317378"/>
                        <a:pt x="803281" y="1317493"/>
                        <a:pt x="803395" y="1317607"/>
                      </a:cubicBezTo>
                      <a:cubicBezTo>
                        <a:pt x="804043" y="1318340"/>
                        <a:pt x="804824" y="1318950"/>
                        <a:pt x="805681" y="1319417"/>
                      </a:cubicBezTo>
                      <a:cubicBezTo>
                        <a:pt x="800871" y="1323255"/>
                        <a:pt x="793861" y="1322474"/>
                        <a:pt x="790022" y="1317664"/>
                      </a:cubicBezTo>
                      <a:cubicBezTo>
                        <a:pt x="788451" y="1315702"/>
                        <a:pt x="787593" y="1313264"/>
                        <a:pt x="787584" y="1310749"/>
                      </a:cubicBezTo>
                      <a:close/>
                      <a:moveTo>
                        <a:pt x="947413" y="1447909"/>
                      </a:moveTo>
                      <a:cubicBezTo>
                        <a:pt x="943051" y="1452252"/>
                        <a:pt x="943032" y="1459301"/>
                        <a:pt x="947366" y="1463673"/>
                      </a:cubicBezTo>
                      <a:cubicBezTo>
                        <a:pt x="951709" y="1468035"/>
                        <a:pt x="958767" y="1468054"/>
                        <a:pt x="963130" y="1463711"/>
                      </a:cubicBezTo>
                      <a:cubicBezTo>
                        <a:pt x="967492" y="1459377"/>
                        <a:pt x="967511" y="1452319"/>
                        <a:pt x="963177" y="1447957"/>
                      </a:cubicBezTo>
                      <a:cubicBezTo>
                        <a:pt x="963158" y="1447938"/>
                        <a:pt x="963149" y="1447928"/>
                        <a:pt x="963130" y="1447909"/>
                      </a:cubicBezTo>
                      <a:cubicBezTo>
                        <a:pt x="958843" y="1443566"/>
                        <a:pt x="951842" y="1443528"/>
                        <a:pt x="947509" y="1447814"/>
                      </a:cubicBezTo>
                      <a:cubicBezTo>
                        <a:pt x="947470" y="1447852"/>
                        <a:pt x="947442" y="1447880"/>
                        <a:pt x="947413" y="1447909"/>
                      </a:cubicBezTo>
                      <a:close/>
                      <a:moveTo>
                        <a:pt x="729291" y="1957878"/>
                      </a:moveTo>
                      <a:cubicBezTo>
                        <a:pt x="729319" y="1949991"/>
                        <a:pt x="735034" y="1943266"/>
                        <a:pt x="742816" y="1941971"/>
                      </a:cubicBezTo>
                      <a:lnTo>
                        <a:pt x="742816" y="1720991"/>
                      </a:lnTo>
                      <a:cubicBezTo>
                        <a:pt x="737739" y="1719619"/>
                        <a:pt x="734730" y="1714399"/>
                        <a:pt x="736092" y="1709313"/>
                      </a:cubicBezTo>
                      <a:cubicBezTo>
                        <a:pt x="737463" y="1704236"/>
                        <a:pt x="742692" y="1701226"/>
                        <a:pt x="747769" y="1702598"/>
                      </a:cubicBezTo>
                      <a:cubicBezTo>
                        <a:pt x="752846" y="1703960"/>
                        <a:pt x="755856" y="1709189"/>
                        <a:pt x="754494" y="1714266"/>
                      </a:cubicBezTo>
                      <a:cubicBezTo>
                        <a:pt x="753608" y="1717552"/>
                        <a:pt x="751046" y="1720105"/>
                        <a:pt x="747769" y="1720991"/>
                      </a:cubicBezTo>
                      <a:lnTo>
                        <a:pt x="747769" y="1941971"/>
                      </a:lnTo>
                      <a:cubicBezTo>
                        <a:pt x="756504" y="1943342"/>
                        <a:pt x="762466" y="1951524"/>
                        <a:pt x="761104" y="1960259"/>
                      </a:cubicBezTo>
                      <a:cubicBezTo>
                        <a:pt x="759733" y="1968984"/>
                        <a:pt x="751551" y="1974956"/>
                        <a:pt x="742816" y="1973594"/>
                      </a:cubicBezTo>
                      <a:cubicBezTo>
                        <a:pt x="735063" y="1972375"/>
                        <a:pt x="729339" y="1965726"/>
                        <a:pt x="729291" y="1957878"/>
                      </a:cubicBezTo>
                      <a:close/>
                      <a:moveTo>
                        <a:pt x="745293" y="1946733"/>
                      </a:moveTo>
                      <a:cubicBezTo>
                        <a:pt x="739140" y="1946733"/>
                        <a:pt x="734149" y="1951724"/>
                        <a:pt x="734149" y="1957878"/>
                      </a:cubicBezTo>
                      <a:cubicBezTo>
                        <a:pt x="734149" y="1964031"/>
                        <a:pt x="739140" y="1969022"/>
                        <a:pt x="745293" y="1969022"/>
                      </a:cubicBezTo>
                      <a:cubicBezTo>
                        <a:pt x="751446" y="1969022"/>
                        <a:pt x="756437" y="1964031"/>
                        <a:pt x="756437" y="1957878"/>
                      </a:cubicBezTo>
                      <a:cubicBezTo>
                        <a:pt x="756437" y="1951724"/>
                        <a:pt x="751446" y="1946733"/>
                        <a:pt x="745293" y="1946733"/>
                      </a:cubicBezTo>
                      <a:close/>
                      <a:moveTo>
                        <a:pt x="388772" y="1561352"/>
                      </a:moveTo>
                      <a:cubicBezTo>
                        <a:pt x="394325" y="1566953"/>
                        <a:pt x="394973" y="1575763"/>
                        <a:pt x="390296" y="1582116"/>
                      </a:cubicBezTo>
                      <a:lnTo>
                        <a:pt x="582892" y="1774712"/>
                      </a:lnTo>
                      <a:lnTo>
                        <a:pt x="582892" y="1965212"/>
                      </a:lnTo>
                      <a:cubicBezTo>
                        <a:pt x="587978" y="1966555"/>
                        <a:pt x="591016" y="1971765"/>
                        <a:pt x="589673" y="1976851"/>
                      </a:cubicBezTo>
                      <a:cubicBezTo>
                        <a:pt x="588330" y="1981938"/>
                        <a:pt x="583120" y="1984976"/>
                        <a:pt x="578034" y="1983633"/>
                      </a:cubicBezTo>
                      <a:cubicBezTo>
                        <a:pt x="572947" y="1982290"/>
                        <a:pt x="569909" y="1977080"/>
                        <a:pt x="571252" y="1971994"/>
                      </a:cubicBezTo>
                      <a:cubicBezTo>
                        <a:pt x="572128" y="1968679"/>
                        <a:pt x="574719" y="1966088"/>
                        <a:pt x="578034" y="1965212"/>
                      </a:cubicBezTo>
                      <a:lnTo>
                        <a:pt x="578034" y="1776807"/>
                      </a:lnTo>
                      <a:lnTo>
                        <a:pt x="386867" y="1585736"/>
                      </a:lnTo>
                      <a:cubicBezTo>
                        <a:pt x="379714" y="1590927"/>
                        <a:pt x="369703" y="1589327"/>
                        <a:pt x="364521" y="1582173"/>
                      </a:cubicBezTo>
                      <a:cubicBezTo>
                        <a:pt x="359330" y="1575020"/>
                        <a:pt x="360930" y="1565009"/>
                        <a:pt x="368084" y="1559828"/>
                      </a:cubicBezTo>
                      <a:cubicBezTo>
                        <a:pt x="374446" y="1555218"/>
                        <a:pt x="383209" y="1555904"/>
                        <a:pt x="388772" y="1561447"/>
                      </a:cubicBezTo>
                      <a:close/>
                      <a:moveTo>
                        <a:pt x="385248" y="1580402"/>
                      </a:moveTo>
                      <a:cubicBezTo>
                        <a:pt x="389610" y="1576058"/>
                        <a:pt x="389629" y="1569010"/>
                        <a:pt x="385295" y="1564638"/>
                      </a:cubicBezTo>
                      <a:cubicBezTo>
                        <a:pt x="380952" y="1560275"/>
                        <a:pt x="373894" y="1560256"/>
                        <a:pt x="369532" y="1564600"/>
                      </a:cubicBezTo>
                      <a:cubicBezTo>
                        <a:pt x="365169" y="1568934"/>
                        <a:pt x="365150" y="1575992"/>
                        <a:pt x="369484" y="1580354"/>
                      </a:cubicBezTo>
                      <a:cubicBezTo>
                        <a:pt x="369503" y="1580373"/>
                        <a:pt x="369512" y="1580383"/>
                        <a:pt x="369532" y="1580402"/>
                      </a:cubicBezTo>
                      <a:cubicBezTo>
                        <a:pt x="373875" y="1584726"/>
                        <a:pt x="380904" y="1584726"/>
                        <a:pt x="385248" y="1580402"/>
                      </a:cubicBezTo>
                      <a:close/>
                      <a:moveTo>
                        <a:pt x="195700" y="1315321"/>
                      </a:moveTo>
                      <a:cubicBezTo>
                        <a:pt x="189414" y="1308958"/>
                        <a:pt x="179158" y="1308892"/>
                        <a:pt x="172793" y="1315178"/>
                      </a:cubicBezTo>
                      <a:cubicBezTo>
                        <a:pt x="166427" y="1321465"/>
                        <a:pt x="166363" y="1331723"/>
                        <a:pt x="172650" y="1338086"/>
                      </a:cubicBezTo>
                      <a:cubicBezTo>
                        <a:pt x="178250" y="1343639"/>
                        <a:pt x="187063" y="1344286"/>
                        <a:pt x="193414" y="1339610"/>
                      </a:cubicBezTo>
                      <a:lnTo>
                        <a:pt x="400107" y="1546302"/>
                      </a:lnTo>
                      <a:cubicBezTo>
                        <a:pt x="397735" y="1550131"/>
                        <a:pt x="398373" y="1555103"/>
                        <a:pt x="401631" y="1558208"/>
                      </a:cubicBezTo>
                      <a:cubicBezTo>
                        <a:pt x="405441" y="1562019"/>
                        <a:pt x="411632" y="1562019"/>
                        <a:pt x="415442" y="1558208"/>
                      </a:cubicBezTo>
                      <a:cubicBezTo>
                        <a:pt x="419252" y="1554399"/>
                        <a:pt x="419252" y="1548207"/>
                        <a:pt x="415442" y="1544397"/>
                      </a:cubicBezTo>
                      <a:cubicBezTo>
                        <a:pt x="412337" y="1541140"/>
                        <a:pt x="407365" y="1540502"/>
                        <a:pt x="403536" y="1542873"/>
                      </a:cubicBezTo>
                      <a:lnTo>
                        <a:pt x="196843" y="1336181"/>
                      </a:lnTo>
                      <a:cubicBezTo>
                        <a:pt x="201537" y="1329799"/>
                        <a:pt x="200890" y="1320950"/>
                        <a:pt x="195319" y="1315321"/>
                      </a:cubicBezTo>
                      <a:close/>
                      <a:moveTo>
                        <a:pt x="192176" y="1334371"/>
                      </a:moveTo>
                      <a:cubicBezTo>
                        <a:pt x="187836" y="1338733"/>
                        <a:pt x="180780" y="1338753"/>
                        <a:pt x="176416" y="1334419"/>
                      </a:cubicBezTo>
                      <a:cubicBezTo>
                        <a:pt x="172052" y="1330075"/>
                        <a:pt x="172032" y="1323017"/>
                        <a:pt x="176372" y="1318655"/>
                      </a:cubicBezTo>
                      <a:cubicBezTo>
                        <a:pt x="180712" y="1314292"/>
                        <a:pt x="187768" y="1314273"/>
                        <a:pt x="192132" y="1318607"/>
                      </a:cubicBezTo>
                      <a:cubicBezTo>
                        <a:pt x="192146" y="1318626"/>
                        <a:pt x="192162" y="1318636"/>
                        <a:pt x="192176" y="1318655"/>
                      </a:cubicBezTo>
                      <a:cubicBezTo>
                        <a:pt x="196516" y="1322941"/>
                        <a:pt x="196557" y="1329942"/>
                        <a:pt x="192267" y="1334276"/>
                      </a:cubicBezTo>
                      <a:cubicBezTo>
                        <a:pt x="192237" y="1334314"/>
                        <a:pt x="192207" y="1334342"/>
                        <a:pt x="192176" y="1334371"/>
                      </a:cubicBezTo>
                      <a:close/>
                      <a:moveTo>
                        <a:pt x="201225" y="1880344"/>
                      </a:moveTo>
                      <a:cubicBezTo>
                        <a:pt x="201226" y="1888231"/>
                        <a:pt x="195487" y="1894936"/>
                        <a:pt x="187699" y="1896156"/>
                      </a:cubicBezTo>
                      <a:lnTo>
                        <a:pt x="187699" y="1945971"/>
                      </a:lnTo>
                      <a:lnTo>
                        <a:pt x="58350" y="2075130"/>
                      </a:lnTo>
                      <a:cubicBezTo>
                        <a:pt x="60966" y="2079693"/>
                        <a:pt x="59389" y="2085513"/>
                        <a:pt x="54826" y="2088132"/>
                      </a:cubicBezTo>
                      <a:cubicBezTo>
                        <a:pt x="50262" y="2090751"/>
                        <a:pt x="44441" y="2089170"/>
                        <a:pt x="41824" y="2084608"/>
                      </a:cubicBezTo>
                      <a:cubicBezTo>
                        <a:pt x="39207" y="2080045"/>
                        <a:pt x="40786" y="2074226"/>
                        <a:pt x="45348" y="2071606"/>
                      </a:cubicBezTo>
                      <a:cubicBezTo>
                        <a:pt x="48284" y="2069920"/>
                        <a:pt x="51891" y="2069920"/>
                        <a:pt x="54826" y="2071606"/>
                      </a:cubicBezTo>
                      <a:lnTo>
                        <a:pt x="182842" y="1943590"/>
                      </a:lnTo>
                      <a:lnTo>
                        <a:pt x="182842" y="1895965"/>
                      </a:lnTo>
                      <a:cubicBezTo>
                        <a:pt x="174102" y="1894651"/>
                        <a:pt x="168084" y="1886497"/>
                        <a:pt x="169401" y="1877763"/>
                      </a:cubicBezTo>
                      <a:cubicBezTo>
                        <a:pt x="170716" y="1869019"/>
                        <a:pt x="178868" y="1862999"/>
                        <a:pt x="187607" y="1864313"/>
                      </a:cubicBezTo>
                      <a:cubicBezTo>
                        <a:pt x="195512" y="1865504"/>
                        <a:pt x="201326" y="1872353"/>
                        <a:pt x="201225" y="1880344"/>
                      </a:cubicBezTo>
                      <a:close/>
                      <a:moveTo>
                        <a:pt x="185223" y="1891488"/>
                      </a:moveTo>
                      <a:cubicBezTo>
                        <a:pt x="191377" y="1891593"/>
                        <a:pt x="196451" y="1886688"/>
                        <a:pt x="196556" y="1880535"/>
                      </a:cubicBezTo>
                      <a:cubicBezTo>
                        <a:pt x="196661" y="1874381"/>
                        <a:pt x="191758" y="1869305"/>
                        <a:pt x="185604" y="1869200"/>
                      </a:cubicBezTo>
                      <a:cubicBezTo>
                        <a:pt x="179450" y="1869095"/>
                        <a:pt x="174376" y="1874000"/>
                        <a:pt x="174271" y="1880153"/>
                      </a:cubicBezTo>
                      <a:cubicBezTo>
                        <a:pt x="174270" y="1880220"/>
                        <a:pt x="174269" y="1880277"/>
                        <a:pt x="174269" y="1880344"/>
                      </a:cubicBezTo>
                      <a:cubicBezTo>
                        <a:pt x="174320" y="1886478"/>
                        <a:pt x="179280" y="1891441"/>
                        <a:pt x="185413" y="1891488"/>
                      </a:cubicBezTo>
                      <a:close/>
                      <a:moveTo>
                        <a:pt x="23298" y="1706608"/>
                      </a:moveTo>
                      <a:cubicBezTo>
                        <a:pt x="31191" y="1706494"/>
                        <a:pt x="37985" y="1712161"/>
                        <a:pt x="39300" y="1719943"/>
                      </a:cubicBezTo>
                      <a:lnTo>
                        <a:pt x="192176" y="1719943"/>
                      </a:lnTo>
                      <a:cubicBezTo>
                        <a:pt x="193212" y="1715552"/>
                        <a:pt x="197189" y="1712485"/>
                        <a:pt x="201701" y="1712609"/>
                      </a:cubicBezTo>
                      <a:cubicBezTo>
                        <a:pt x="207093" y="1712609"/>
                        <a:pt x="211464" y="1716981"/>
                        <a:pt x="211464" y="1722372"/>
                      </a:cubicBezTo>
                      <a:cubicBezTo>
                        <a:pt x="211464" y="1727763"/>
                        <a:pt x="207093" y="1732135"/>
                        <a:pt x="201701" y="1732135"/>
                      </a:cubicBezTo>
                      <a:cubicBezTo>
                        <a:pt x="197189" y="1732259"/>
                        <a:pt x="193212" y="1729192"/>
                        <a:pt x="192176" y="1724801"/>
                      </a:cubicBezTo>
                      <a:lnTo>
                        <a:pt x="39300" y="1724801"/>
                      </a:lnTo>
                      <a:cubicBezTo>
                        <a:pt x="37932" y="1733535"/>
                        <a:pt x="29745" y="1739498"/>
                        <a:pt x="21014" y="1738136"/>
                      </a:cubicBezTo>
                      <a:cubicBezTo>
                        <a:pt x="12283" y="1736764"/>
                        <a:pt x="6314" y="1728582"/>
                        <a:pt x="7682" y="1719848"/>
                      </a:cubicBezTo>
                      <a:cubicBezTo>
                        <a:pt x="8901" y="1712066"/>
                        <a:pt x="15607" y="1706322"/>
                        <a:pt x="23488" y="1706322"/>
                      </a:cubicBezTo>
                      <a:close/>
                      <a:moveTo>
                        <a:pt x="34442" y="1722705"/>
                      </a:moveTo>
                      <a:cubicBezTo>
                        <a:pt x="34442" y="1716552"/>
                        <a:pt x="29453" y="1711561"/>
                        <a:pt x="23298" y="1711561"/>
                      </a:cubicBezTo>
                      <a:cubicBezTo>
                        <a:pt x="17143" y="1711561"/>
                        <a:pt x="12154" y="1716552"/>
                        <a:pt x="12154" y="1722705"/>
                      </a:cubicBezTo>
                      <a:cubicBezTo>
                        <a:pt x="12154" y="1728858"/>
                        <a:pt x="17143" y="1733849"/>
                        <a:pt x="23298" y="1733849"/>
                      </a:cubicBezTo>
                      <a:cubicBezTo>
                        <a:pt x="29453" y="1733849"/>
                        <a:pt x="34442" y="1728858"/>
                        <a:pt x="34442" y="1722705"/>
                      </a:cubicBezTo>
                      <a:close/>
                      <a:moveTo>
                        <a:pt x="4629" y="1853674"/>
                      </a:moveTo>
                      <a:cubicBezTo>
                        <a:pt x="-1588" y="1859951"/>
                        <a:pt x="-1536" y="1870086"/>
                        <a:pt x="4745" y="1876305"/>
                      </a:cubicBezTo>
                      <a:cubicBezTo>
                        <a:pt x="11026" y="1882525"/>
                        <a:pt x="21157" y="1882468"/>
                        <a:pt x="27374" y="1876191"/>
                      </a:cubicBezTo>
                      <a:cubicBezTo>
                        <a:pt x="32904" y="1870600"/>
                        <a:pt x="33558" y="1861827"/>
                        <a:pt x="28918" y="1855484"/>
                      </a:cubicBezTo>
                      <a:lnTo>
                        <a:pt x="101689" y="1782713"/>
                      </a:lnTo>
                      <a:cubicBezTo>
                        <a:pt x="105519" y="1785084"/>
                        <a:pt x="110486" y="1784446"/>
                        <a:pt x="113595" y="1781189"/>
                      </a:cubicBezTo>
                      <a:cubicBezTo>
                        <a:pt x="117173" y="1777331"/>
                        <a:pt x="116949" y="1771302"/>
                        <a:pt x="113094" y="1767730"/>
                      </a:cubicBezTo>
                      <a:cubicBezTo>
                        <a:pt x="109238" y="1764148"/>
                        <a:pt x="103212" y="1764377"/>
                        <a:pt x="99633" y="1768225"/>
                      </a:cubicBezTo>
                      <a:cubicBezTo>
                        <a:pt x="96843" y="1771235"/>
                        <a:pt x="96290" y="1775683"/>
                        <a:pt x="98260" y="1779284"/>
                      </a:cubicBezTo>
                      <a:lnTo>
                        <a:pt x="25489" y="1851769"/>
                      </a:lnTo>
                      <a:cubicBezTo>
                        <a:pt x="19096" y="1847054"/>
                        <a:pt x="10217" y="1847749"/>
                        <a:pt x="4629" y="1853388"/>
                      </a:cubicBezTo>
                      <a:close/>
                      <a:moveTo>
                        <a:pt x="23679" y="1857103"/>
                      </a:moveTo>
                      <a:cubicBezTo>
                        <a:pt x="28043" y="1861446"/>
                        <a:pt x="28063" y="1868495"/>
                        <a:pt x="23723" y="1872867"/>
                      </a:cubicBezTo>
                      <a:cubicBezTo>
                        <a:pt x="19383" y="1877229"/>
                        <a:pt x="12327" y="1877248"/>
                        <a:pt x="7963" y="1872905"/>
                      </a:cubicBezTo>
                      <a:cubicBezTo>
                        <a:pt x="3598" y="1868571"/>
                        <a:pt x="3578" y="1861513"/>
                        <a:pt x="7919" y="1857151"/>
                      </a:cubicBezTo>
                      <a:cubicBezTo>
                        <a:pt x="7933" y="1857132"/>
                        <a:pt x="7948" y="1857122"/>
                        <a:pt x="7963" y="1857103"/>
                      </a:cubicBezTo>
                      <a:cubicBezTo>
                        <a:pt x="12253" y="1852760"/>
                        <a:pt x="19248" y="1852722"/>
                        <a:pt x="23588" y="1857008"/>
                      </a:cubicBezTo>
                      <a:cubicBezTo>
                        <a:pt x="23619" y="1857046"/>
                        <a:pt x="23648" y="1857075"/>
                        <a:pt x="23679" y="1857103"/>
                      </a:cubicBezTo>
                      <a:close/>
                      <a:moveTo>
                        <a:pt x="59683" y="1594594"/>
                      </a:moveTo>
                      <a:cubicBezTo>
                        <a:pt x="53387" y="1588422"/>
                        <a:pt x="43310" y="1588422"/>
                        <a:pt x="37014" y="1594594"/>
                      </a:cubicBezTo>
                      <a:cubicBezTo>
                        <a:pt x="30625" y="1600700"/>
                        <a:pt x="30396" y="1610834"/>
                        <a:pt x="36502" y="1617216"/>
                      </a:cubicBezTo>
                      <a:cubicBezTo>
                        <a:pt x="42135" y="1623112"/>
                        <a:pt x="51297" y="1623826"/>
                        <a:pt x="57778" y="1618883"/>
                      </a:cubicBezTo>
                      <a:lnTo>
                        <a:pt x="138836" y="1699369"/>
                      </a:lnTo>
                      <a:lnTo>
                        <a:pt x="203416" y="1699369"/>
                      </a:lnTo>
                      <a:cubicBezTo>
                        <a:pt x="204452" y="1703760"/>
                        <a:pt x="208429" y="1706827"/>
                        <a:pt x="212941" y="1706703"/>
                      </a:cubicBezTo>
                      <a:cubicBezTo>
                        <a:pt x="218359" y="1706703"/>
                        <a:pt x="222751" y="1702312"/>
                        <a:pt x="222751" y="1696893"/>
                      </a:cubicBezTo>
                      <a:cubicBezTo>
                        <a:pt x="222751" y="1691473"/>
                        <a:pt x="218359" y="1687082"/>
                        <a:pt x="212941" y="1687082"/>
                      </a:cubicBezTo>
                      <a:cubicBezTo>
                        <a:pt x="208429" y="1686958"/>
                        <a:pt x="204452" y="1690025"/>
                        <a:pt x="203416" y="1694416"/>
                      </a:cubicBezTo>
                      <a:lnTo>
                        <a:pt x="140836" y="1694416"/>
                      </a:lnTo>
                      <a:lnTo>
                        <a:pt x="61207" y="1614882"/>
                      </a:lnTo>
                      <a:cubicBezTo>
                        <a:pt x="65901" y="1608501"/>
                        <a:pt x="65254" y="1599652"/>
                        <a:pt x="59683" y="1594023"/>
                      </a:cubicBezTo>
                      <a:close/>
                      <a:moveTo>
                        <a:pt x="56254" y="1613644"/>
                      </a:moveTo>
                      <a:cubicBezTo>
                        <a:pt x="51917" y="1618006"/>
                        <a:pt x="44860" y="1618035"/>
                        <a:pt x="40494" y="1613692"/>
                      </a:cubicBezTo>
                      <a:cubicBezTo>
                        <a:pt x="40477" y="1613682"/>
                        <a:pt x="40460" y="1613663"/>
                        <a:pt x="40443" y="1613644"/>
                      </a:cubicBezTo>
                      <a:cubicBezTo>
                        <a:pt x="36103" y="1609358"/>
                        <a:pt x="36062" y="1602357"/>
                        <a:pt x="40352" y="1598023"/>
                      </a:cubicBezTo>
                      <a:cubicBezTo>
                        <a:pt x="40382" y="1597985"/>
                        <a:pt x="40412" y="1597956"/>
                        <a:pt x="40443" y="1597928"/>
                      </a:cubicBezTo>
                      <a:cubicBezTo>
                        <a:pt x="44782" y="1593565"/>
                        <a:pt x="51840" y="1593537"/>
                        <a:pt x="56207" y="1597880"/>
                      </a:cubicBezTo>
                      <a:cubicBezTo>
                        <a:pt x="60573" y="1602223"/>
                        <a:pt x="60594" y="1609282"/>
                        <a:pt x="56254" y="1613644"/>
                      </a:cubicBezTo>
                      <a:close/>
                      <a:moveTo>
                        <a:pt x="101212" y="1478865"/>
                      </a:moveTo>
                      <a:cubicBezTo>
                        <a:pt x="106769" y="1484466"/>
                        <a:pt x="107416" y="1493277"/>
                        <a:pt x="102736" y="1499630"/>
                      </a:cubicBezTo>
                      <a:lnTo>
                        <a:pt x="246469" y="1643172"/>
                      </a:lnTo>
                      <a:lnTo>
                        <a:pt x="246469" y="1751661"/>
                      </a:lnTo>
                      <a:cubicBezTo>
                        <a:pt x="251555" y="1753004"/>
                        <a:pt x="254591" y="1758214"/>
                        <a:pt x="253249" y="1763301"/>
                      </a:cubicBezTo>
                      <a:cubicBezTo>
                        <a:pt x="251908" y="1768387"/>
                        <a:pt x="246697" y="1771426"/>
                        <a:pt x="241611" y="1770083"/>
                      </a:cubicBezTo>
                      <a:cubicBezTo>
                        <a:pt x="236524" y="1768740"/>
                        <a:pt x="233488" y="1763529"/>
                        <a:pt x="234830" y="1758443"/>
                      </a:cubicBezTo>
                      <a:cubicBezTo>
                        <a:pt x="235704" y="1755128"/>
                        <a:pt x="238294" y="1752538"/>
                        <a:pt x="241611" y="1751661"/>
                      </a:cubicBezTo>
                      <a:lnTo>
                        <a:pt x="241611" y="1645172"/>
                      </a:lnTo>
                      <a:lnTo>
                        <a:pt x="99307" y="1502964"/>
                      </a:lnTo>
                      <a:cubicBezTo>
                        <a:pt x="92152" y="1508155"/>
                        <a:pt x="82147" y="1506554"/>
                        <a:pt x="76960" y="1499401"/>
                      </a:cubicBezTo>
                      <a:cubicBezTo>
                        <a:pt x="71772" y="1492248"/>
                        <a:pt x="73368" y="1482237"/>
                        <a:pt x="80523" y="1477056"/>
                      </a:cubicBezTo>
                      <a:cubicBezTo>
                        <a:pt x="86883" y="1472445"/>
                        <a:pt x="95649" y="1473131"/>
                        <a:pt x="101212" y="1478675"/>
                      </a:cubicBezTo>
                      <a:close/>
                      <a:moveTo>
                        <a:pt x="97783" y="1497915"/>
                      </a:moveTo>
                      <a:cubicBezTo>
                        <a:pt x="102150" y="1493553"/>
                        <a:pt x="102150" y="1486466"/>
                        <a:pt x="97783" y="1482104"/>
                      </a:cubicBezTo>
                      <a:cubicBezTo>
                        <a:pt x="93417" y="1477741"/>
                        <a:pt x="86338" y="1477741"/>
                        <a:pt x="81972" y="1482104"/>
                      </a:cubicBezTo>
                      <a:cubicBezTo>
                        <a:pt x="77606" y="1486438"/>
                        <a:pt x="77583" y="1493496"/>
                        <a:pt x="81920" y="1497868"/>
                      </a:cubicBezTo>
                      <a:cubicBezTo>
                        <a:pt x="81938" y="1497877"/>
                        <a:pt x="81955" y="1497896"/>
                        <a:pt x="81972" y="1497915"/>
                      </a:cubicBezTo>
                      <a:cubicBezTo>
                        <a:pt x="86372" y="1502202"/>
                        <a:pt x="93383" y="1502202"/>
                        <a:pt x="97783" y="1497915"/>
                      </a:cubicBezTo>
                      <a:close/>
                      <a:moveTo>
                        <a:pt x="149694" y="2078178"/>
                      </a:moveTo>
                      <a:cubicBezTo>
                        <a:pt x="143478" y="2084455"/>
                        <a:pt x="143529" y="2094590"/>
                        <a:pt x="149811" y="2100810"/>
                      </a:cubicBezTo>
                      <a:cubicBezTo>
                        <a:pt x="156091" y="2107030"/>
                        <a:pt x="166223" y="2106972"/>
                        <a:pt x="172440" y="2100695"/>
                      </a:cubicBezTo>
                      <a:cubicBezTo>
                        <a:pt x="177970" y="2095104"/>
                        <a:pt x="178623" y="2086332"/>
                        <a:pt x="173983" y="2079988"/>
                      </a:cubicBezTo>
                      <a:lnTo>
                        <a:pt x="310762" y="1943209"/>
                      </a:lnTo>
                      <a:lnTo>
                        <a:pt x="310762" y="1700417"/>
                      </a:lnTo>
                      <a:cubicBezTo>
                        <a:pt x="315849" y="1699074"/>
                        <a:pt x="318885" y="1693864"/>
                        <a:pt x="317543" y="1688777"/>
                      </a:cubicBezTo>
                      <a:cubicBezTo>
                        <a:pt x="316202" y="1683691"/>
                        <a:pt x="310991" y="1680652"/>
                        <a:pt x="305905" y="1681995"/>
                      </a:cubicBezTo>
                      <a:cubicBezTo>
                        <a:pt x="300818" y="1683338"/>
                        <a:pt x="297782" y="1688549"/>
                        <a:pt x="299124" y="1693635"/>
                      </a:cubicBezTo>
                      <a:cubicBezTo>
                        <a:pt x="299998" y="1696950"/>
                        <a:pt x="302588" y="1699541"/>
                        <a:pt x="305905" y="1700417"/>
                      </a:cubicBezTo>
                      <a:lnTo>
                        <a:pt x="305905" y="1941209"/>
                      </a:lnTo>
                      <a:lnTo>
                        <a:pt x="170554" y="2076559"/>
                      </a:lnTo>
                      <a:cubicBezTo>
                        <a:pt x="164151" y="2071892"/>
                        <a:pt x="155301" y="2072578"/>
                        <a:pt x="149694" y="2078178"/>
                      </a:cubicBezTo>
                      <a:close/>
                      <a:moveTo>
                        <a:pt x="168744" y="2081607"/>
                      </a:moveTo>
                      <a:cubicBezTo>
                        <a:pt x="164405" y="2077245"/>
                        <a:pt x="157349" y="2077226"/>
                        <a:pt x="152984" y="2081560"/>
                      </a:cubicBezTo>
                      <a:cubicBezTo>
                        <a:pt x="148620" y="2085903"/>
                        <a:pt x="148600" y="2092961"/>
                        <a:pt x="152940" y="2097324"/>
                      </a:cubicBezTo>
                      <a:cubicBezTo>
                        <a:pt x="157280" y="2101686"/>
                        <a:pt x="164336" y="2101705"/>
                        <a:pt x="168701" y="2097371"/>
                      </a:cubicBezTo>
                      <a:cubicBezTo>
                        <a:pt x="168715" y="2097352"/>
                        <a:pt x="168730" y="2097343"/>
                        <a:pt x="168744" y="2097324"/>
                      </a:cubicBezTo>
                      <a:cubicBezTo>
                        <a:pt x="173084" y="2093037"/>
                        <a:pt x="173125" y="2086036"/>
                        <a:pt x="168835" y="2081703"/>
                      </a:cubicBezTo>
                      <a:cubicBezTo>
                        <a:pt x="168805" y="2081664"/>
                        <a:pt x="168775" y="2081636"/>
                        <a:pt x="168744" y="2081607"/>
                      </a:cubicBezTo>
                      <a:close/>
                      <a:moveTo>
                        <a:pt x="51016" y="2118469"/>
                      </a:moveTo>
                      <a:cubicBezTo>
                        <a:pt x="44756" y="2124708"/>
                        <a:pt x="44738" y="2134843"/>
                        <a:pt x="50976" y="2141101"/>
                      </a:cubicBezTo>
                      <a:cubicBezTo>
                        <a:pt x="50989" y="2141110"/>
                        <a:pt x="51002" y="2141129"/>
                        <a:pt x="51016" y="2141139"/>
                      </a:cubicBezTo>
                      <a:cubicBezTo>
                        <a:pt x="57184" y="2147463"/>
                        <a:pt x="67315" y="2147597"/>
                        <a:pt x="73644" y="2141434"/>
                      </a:cubicBezTo>
                      <a:cubicBezTo>
                        <a:pt x="79434" y="2135785"/>
                        <a:pt x="80106" y="2126708"/>
                        <a:pt x="75209" y="2120279"/>
                      </a:cubicBezTo>
                      <a:lnTo>
                        <a:pt x="229800" y="1966069"/>
                      </a:lnTo>
                      <a:lnTo>
                        <a:pt x="229800" y="1872248"/>
                      </a:lnTo>
                      <a:cubicBezTo>
                        <a:pt x="235060" y="1871562"/>
                        <a:pt x="238770" y="1866742"/>
                        <a:pt x="238087" y="1861485"/>
                      </a:cubicBezTo>
                      <a:cubicBezTo>
                        <a:pt x="237403" y="1856227"/>
                        <a:pt x="232584" y="1852512"/>
                        <a:pt x="227323" y="1853198"/>
                      </a:cubicBezTo>
                      <a:cubicBezTo>
                        <a:pt x="222063" y="1853198"/>
                        <a:pt x="217798" y="1857465"/>
                        <a:pt x="217798" y="1862723"/>
                      </a:cubicBezTo>
                      <a:cubicBezTo>
                        <a:pt x="217677" y="1867238"/>
                        <a:pt x="220740" y="1871210"/>
                        <a:pt x="225133" y="1872248"/>
                      </a:cubicBezTo>
                      <a:lnTo>
                        <a:pt x="225133" y="1963974"/>
                      </a:lnTo>
                      <a:lnTo>
                        <a:pt x="72733" y="2116374"/>
                      </a:lnTo>
                      <a:cubicBezTo>
                        <a:pt x="66358" y="2111716"/>
                        <a:pt x="57543" y="2112402"/>
                        <a:pt x="51968" y="2117993"/>
                      </a:cubicBezTo>
                      <a:close/>
                      <a:moveTo>
                        <a:pt x="70066" y="2121898"/>
                      </a:moveTo>
                      <a:cubicBezTo>
                        <a:pt x="74430" y="2126242"/>
                        <a:pt x="74450" y="2133290"/>
                        <a:pt x="70109" y="2137662"/>
                      </a:cubicBezTo>
                      <a:cubicBezTo>
                        <a:pt x="65770" y="2142024"/>
                        <a:pt x="58714" y="2142044"/>
                        <a:pt x="54349" y="2137700"/>
                      </a:cubicBezTo>
                      <a:cubicBezTo>
                        <a:pt x="49985" y="2133366"/>
                        <a:pt x="49965" y="2126308"/>
                        <a:pt x="54305" y="2121946"/>
                      </a:cubicBezTo>
                      <a:cubicBezTo>
                        <a:pt x="54320" y="2121927"/>
                        <a:pt x="54335" y="2121917"/>
                        <a:pt x="54349" y="2121898"/>
                      </a:cubicBezTo>
                      <a:cubicBezTo>
                        <a:pt x="58639" y="2117555"/>
                        <a:pt x="65635" y="2117517"/>
                        <a:pt x="69975" y="2121803"/>
                      </a:cubicBezTo>
                      <a:cubicBezTo>
                        <a:pt x="70006" y="2121841"/>
                        <a:pt x="70035" y="2121869"/>
                        <a:pt x="70066" y="2121898"/>
                      </a:cubicBezTo>
                      <a:close/>
                      <a:moveTo>
                        <a:pt x="874261" y="2607673"/>
                      </a:moveTo>
                      <a:cubicBezTo>
                        <a:pt x="879833" y="2602082"/>
                        <a:pt x="888654" y="2601396"/>
                        <a:pt x="895026" y="2606054"/>
                      </a:cubicBezTo>
                      <a:lnTo>
                        <a:pt x="1070667" y="2430508"/>
                      </a:lnTo>
                      <a:lnTo>
                        <a:pt x="1070667" y="1930445"/>
                      </a:lnTo>
                      <a:cubicBezTo>
                        <a:pt x="1065409" y="1929788"/>
                        <a:pt x="1061675" y="1924988"/>
                        <a:pt x="1062332" y="1919730"/>
                      </a:cubicBezTo>
                      <a:cubicBezTo>
                        <a:pt x="1062990" y="1914472"/>
                        <a:pt x="1067790" y="1910738"/>
                        <a:pt x="1073048" y="1911395"/>
                      </a:cubicBezTo>
                      <a:cubicBezTo>
                        <a:pt x="1078306" y="1910710"/>
                        <a:pt x="1083126" y="1914424"/>
                        <a:pt x="1083811" y="1919682"/>
                      </a:cubicBezTo>
                      <a:cubicBezTo>
                        <a:pt x="1084497" y="1924940"/>
                        <a:pt x="1080782" y="1929760"/>
                        <a:pt x="1075525" y="1930445"/>
                      </a:cubicBezTo>
                      <a:lnTo>
                        <a:pt x="1075525" y="2432032"/>
                      </a:lnTo>
                      <a:lnTo>
                        <a:pt x="898550" y="2609007"/>
                      </a:lnTo>
                      <a:cubicBezTo>
                        <a:pt x="903798" y="2616122"/>
                        <a:pt x="902284" y="2626133"/>
                        <a:pt x="895178" y="2631381"/>
                      </a:cubicBezTo>
                      <a:cubicBezTo>
                        <a:pt x="888063" y="2636629"/>
                        <a:pt x="878052" y="2635124"/>
                        <a:pt x="872804" y="2628009"/>
                      </a:cubicBezTo>
                      <a:cubicBezTo>
                        <a:pt x="868099" y="2621646"/>
                        <a:pt x="868765" y="2612798"/>
                        <a:pt x="874357" y="2607197"/>
                      </a:cubicBezTo>
                      <a:close/>
                      <a:moveTo>
                        <a:pt x="893311" y="2611102"/>
                      </a:moveTo>
                      <a:cubicBezTo>
                        <a:pt x="888949" y="2606768"/>
                        <a:pt x="881891" y="2606787"/>
                        <a:pt x="877547" y="2611150"/>
                      </a:cubicBezTo>
                      <a:cubicBezTo>
                        <a:pt x="873214" y="2615522"/>
                        <a:pt x="873233" y="2622580"/>
                        <a:pt x="877605" y="2626914"/>
                      </a:cubicBezTo>
                      <a:cubicBezTo>
                        <a:pt x="881948" y="2631228"/>
                        <a:pt x="888968" y="2631228"/>
                        <a:pt x="893311" y="2626914"/>
                      </a:cubicBezTo>
                      <a:cubicBezTo>
                        <a:pt x="897645" y="2622532"/>
                        <a:pt x="897645" y="2615484"/>
                        <a:pt x="893311" y="2611102"/>
                      </a:cubicBezTo>
                      <a:close/>
                      <a:moveTo>
                        <a:pt x="715575" y="1891298"/>
                      </a:moveTo>
                      <a:cubicBezTo>
                        <a:pt x="715518" y="1882459"/>
                        <a:pt x="708317" y="1875343"/>
                        <a:pt x="699478" y="1875391"/>
                      </a:cubicBezTo>
                      <a:cubicBezTo>
                        <a:pt x="690638" y="1875448"/>
                        <a:pt x="683514" y="1882659"/>
                        <a:pt x="683571" y="1891488"/>
                      </a:cubicBezTo>
                      <a:cubicBezTo>
                        <a:pt x="683618" y="1899337"/>
                        <a:pt x="689343" y="1905995"/>
                        <a:pt x="697096" y="1907205"/>
                      </a:cubicBezTo>
                      <a:lnTo>
                        <a:pt x="697096" y="2239627"/>
                      </a:lnTo>
                      <a:lnTo>
                        <a:pt x="751103" y="2332972"/>
                      </a:lnTo>
                      <a:lnTo>
                        <a:pt x="751103" y="2698065"/>
                      </a:lnTo>
                      <a:cubicBezTo>
                        <a:pt x="746055" y="2699542"/>
                        <a:pt x="743159" y="2704838"/>
                        <a:pt x="744636" y="2709886"/>
                      </a:cubicBezTo>
                      <a:cubicBezTo>
                        <a:pt x="746112" y="2714934"/>
                        <a:pt x="751408" y="2717830"/>
                        <a:pt x="756456" y="2716353"/>
                      </a:cubicBezTo>
                      <a:cubicBezTo>
                        <a:pt x="760380" y="2715201"/>
                        <a:pt x="763133" y="2711676"/>
                        <a:pt x="763295" y="2707590"/>
                      </a:cubicBezTo>
                      <a:cubicBezTo>
                        <a:pt x="763419" y="2703076"/>
                        <a:pt x="760352" y="2699104"/>
                        <a:pt x="755961" y="2698065"/>
                      </a:cubicBezTo>
                      <a:lnTo>
                        <a:pt x="755961" y="2331639"/>
                      </a:lnTo>
                      <a:lnTo>
                        <a:pt x="702049" y="2238293"/>
                      </a:lnTo>
                      <a:lnTo>
                        <a:pt x="702049" y="1907205"/>
                      </a:lnTo>
                      <a:cubicBezTo>
                        <a:pt x="709831" y="1905909"/>
                        <a:pt x="715546" y="1899184"/>
                        <a:pt x="715575" y="1891298"/>
                      </a:cubicBezTo>
                      <a:close/>
                      <a:moveTo>
                        <a:pt x="699573" y="1902442"/>
                      </a:moveTo>
                      <a:cubicBezTo>
                        <a:pt x="693420" y="1902442"/>
                        <a:pt x="688428" y="1897451"/>
                        <a:pt x="688428" y="1891298"/>
                      </a:cubicBezTo>
                      <a:cubicBezTo>
                        <a:pt x="688428" y="1885145"/>
                        <a:pt x="693420" y="1880153"/>
                        <a:pt x="699573" y="1880153"/>
                      </a:cubicBezTo>
                      <a:cubicBezTo>
                        <a:pt x="705726" y="1880153"/>
                        <a:pt x="710717" y="1885145"/>
                        <a:pt x="710717" y="1891298"/>
                      </a:cubicBezTo>
                      <a:cubicBezTo>
                        <a:pt x="710717" y="1897451"/>
                        <a:pt x="705726" y="1902442"/>
                        <a:pt x="699573" y="1902442"/>
                      </a:cubicBezTo>
                      <a:close/>
                      <a:moveTo>
                        <a:pt x="435921" y="2239532"/>
                      </a:moveTo>
                      <a:cubicBezTo>
                        <a:pt x="435835" y="2247418"/>
                        <a:pt x="430082" y="2254096"/>
                        <a:pt x="422300" y="2255343"/>
                      </a:cubicBezTo>
                      <a:lnTo>
                        <a:pt x="422300" y="2404219"/>
                      </a:lnTo>
                      <a:lnTo>
                        <a:pt x="327050" y="2499469"/>
                      </a:lnTo>
                      <a:cubicBezTo>
                        <a:pt x="329667" y="2504032"/>
                        <a:pt x="328089" y="2509851"/>
                        <a:pt x="323526" y="2512471"/>
                      </a:cubicBezTo>
                      <a:cubicBezTo>
                        <a:pt x="318962" y="2515090"/>
                        <a:pt x="313142" y="2513509"/>
                        <a:pt x="310524" y="2508946"/>
                      </a:cubicBezTo>
                      <a:cubicBezTo>
                        <a:pt x="307908" y="2504384"/>
                        <a:pt x="309486" y="2498564"/>
                        <a:pt x="314048" y="2495945"/>
                      </a:cubicBezTo>
                      <a:cubicBezTo>
                        <a:pt x="316984" y="2494259"/>
                        <a:pt x="320591" y="2494259"/>
                        <a:pt x="323526" y="2495945"/>
                      </a:cubicBezTo>
                      <a:lnTo>
                        <a:pt x="417252" y="2402314"/>
                      </a:lnTo>
                      <a:lnTo>
                        <a:pt x="417252" y="2255629"/>
                      </a:lnTo>
                      <a:cubicBezTo>
                        <a:pt x="408517" y="2254258"/>
                        <a:pt x="402555" y="2246076"/>
                        <a:pt x="403917" y="2237341"/>
                      </a:cubicBezTo>
                      <a:cubicBezTo>
                        <a:pt x="405288" y="2228616"/>
                        <a:pt x="413470" y="2222644"/>
                        <a:pt x="422205" y="2224006"/>
                      </a:cubicBezTo>
                      <a:cubicBezTo>
                        <a:pt x="429987" y="2225235"/>
                        <a:pt x="435730" y="2231940"/>
                        <a:pt x="435730" y="2239817"/>
                      </a:cubicBezTo>
                      <a:close/>
                      <a:moveTo>
                        <a:pt x="420300" y="2250676"/>
                      </a:moveTo>
                      <a:cubicBezTo>
                        <a:pt x="426453" y="2250676"/>
                        <a:pt x="431444" y="2245685"/>
                        <a:pt x="431444" y="2239532"/>
                      </a:cubicBezTo>
                      <a:cubicBezTo>
                        <a:pt x="431444" y="2233379"/>
                        <a:pt x="426453" y="2228388"/>
                        <a:pt x="420300" y="2228388"/>
                      </a:cubicBezTo>
                      <a:cubicBezTo>
                        <a:pt x="414147" y="2228388"/>
                        <a:pt x="409156" y="2233379"/>
                        <a:pt x="409156" y="2239532"/>
                      </a:cubicBezTo>
                      <a:cubicBezTo>
                        <a:pt x="409156" y="2245685"/>
                        <a:pt x="414147" y="2250676"/>
                        <a:pt x="420300" y="2250676"/>
                      </a:cubicBezTo>
                      <a:close/>
                      <a:moveTo>
                        <a:pt x="281616" y="2474418"/>
                      </a:moveTo>
                      <a:cubicBezTo>
                        <a:pt x="275346" y="2480648"/>
                        <a:pt x="275313" y="2490782"/>
                        <a:pt x="281541" y="2497050"/>
                      </a:cubicBezTo>
                      <a:cubicBezTo>
                        <a:pt x="287770" y="2503317"/>
                        <a:pt x="297902" y="2503355"/>
                        <a:pt x="304172" y="2497126"/>
                      </a:cubicBezTo>
                      <a:cubicBezTo>
                        <a:pt x="309783" y="2491544"/>
                        <a:pt x="310479" y="2482705"/>
                        <a:pt x="305809" y="2476323"/>
                      </a:cubicBezTo>
                      <a:lnTo>
                        <a:pt x="366484" y="2415744"/>
                      </a:lnTo>
                      <a:lnTo>
                        <a:pt x="366484" y="2314779"/>
                      </a:lnTo>
                      <a:cubicBezTo>
                        <a:pt x="370875" y="2313741"/>
                        <a:pt x="373942" y="2309769"/>
                        <a:pt x="373818" y="2305254"/>
                      </a:cubicBezTo>
                      <a:cubicBezTo>
                        <a:pt x="373818" y="2299834"/>
                        <a:pt x="369427" y="2295443"/>
                        <a:pt x="364007" y="2295443"/>
                      </a:cubicBezTo>
                      <a:cubicBezTo>
                        <a:pt x="358587" y="2295443"/>
                        <a:pt x="354196" y="2299834"/>
                        <a:pt x="354196" y="2305254"/>
                      </a:cubicBezTo>
                      <a:cubicBezTo>
                        <a:pt x="354072" y="2309769"/>
                        <a:pt x="357140" y="2313741"/>
                        <a:pt x="361531" y="2314779"/>
                      </a:cubicBezTo>
                      <a:lnTo>
                        <a:pt x="361531" y="2413744"/>
                      </a:lnTo>
                      <a:lnTo>
                        <a:pt x="302380" y="2472990"/>
                      </a:lnTo>
                      <a:cubicBezTo>
                        <a:pt x="296029" y="2468313"/>
                        <a:pt x="287216" y="2468960"/>
                        <a:pt x="281616" y="2474514"/>
                      </a:cubicBezTo>
                      <a:close/>
                      <a:moveTo>
                        <a:pt x="300666" y="2477942"/>
                      </a:moveTo>
                      <a:cubicBezTo>
                        <a:pt x="305030" y="2482286"/>
                        <a:pt x="305050" y="2489335"/>
                        <a:pt x="300710" y="2493706"/>
                      </a:cubicBezTo>
                      <a:cubicBezTo>
                        <a:pt x="296370" y="2498069"/>
                        <a:pt x="289314" y="2498088"/>
                        <a:pt x="284950" y="2493744"/>
                      </a:cubicBezTo>
                      <a:cubicBezTo>
                        <a:pt x="280585" y="2489411"/>
                        <a:pt x="280565" y="2482353"/>
                        <a:pt x="284906" y="2477990"/>
                      </a:cubicBezTo>
                      <a:cubicBezTo>
                        <a:pt x="284920" y="2477971"/>
                        <a:pt x="284935" y="2477962"/>
                        <a:pt x="284950" y="2477942"/>
                      </a:cubicBezTo>
                      <a:cubicBezTo>
                        <a:pt x="289240" y="2473599"/>
                        <a:pt x="296235" y="2473561"/>
                        <a:pt x="300575" y="2477847"/>
                      </a:cubicBezTo>
                      <a:cubicBezTo>
                        <a:pt x="300606" y="2477886"/>
                        <a:pt x="300635" y="2477914"/>
                        <a:pt x="300666" y="2477942"/>
                      </a:cubicBezTo>
                      <a:close/>
                      <a:moveTo>
                        <a:pt x="501929" y="1996740"/>
                      </a:moveTo>
                      <a:cubicBezTo>
                        <a:pt x="508149" y="1990463"/>
                        <a:pt x="508101" y="1980328"/>
                        <a:pt x="501834" y="1974108"/>
                      </a:cubicBezTo>
                      <a:cubicBezTo>
                        <a:pt x="495557" y="1967888"/>
                        <a:pt x="485422" y="1967936"/>
                        <a:pt x="479202" y="1974213"/>
                      </a:cubicBezTo>
                      <a:cubicBezTo>
                        <a:pt x="473754" y="1979699"/>
                        <a:pt x="473021" y="1988300"/>
                        <a:pt x="477450" y="1994644"/>
                      </a:cubicBezTo>
                      <a:lnTo>
                        <a:pt x="325050" y="2147044"/>
                      </a:lnTo>
                      <a:lnTo>
                        <a:pt x="325050" y="2213719"/>
                      </a:lnTo>
                      <a:lnTo>
                        <a:pt x="190366" y="2348879"/>
                      </a:lnTo>
                      <a:cubicBezTo>
                        <a:pt x="186536" y="2346507"/>
                        <a:pt x="181569" y="2347145"/>
                        <a:pt x="178460" y="2350403"/>
                      </a:cubicBezTo>
                      <a:cubicBezTo>
                        <a:pt x="174646" y="2354022"/>
                        <a:pt x="174492" y="2360052"/>
                        <a:pt x="178114" y="2363871"/>
                      </a:cubicBezTo>
                      <a:cubicBezTo>
                        <a:pt x="178227" y="2363985"/>
                        <a:pt x="178342" y="2364100"/>
                        <a:pt x="178460" y="2364214"/>
                      </a:cubicBezTo>
                      <a:cubicBezTo>
                        <a:pt x="182357" y="2367919"/>
                        <a:pt x="188470" y="2367919"/>
                        <a:pt x="192367" y="2364214"/>
                      </a:cubicBezTo>
                      <a:cubicBezTo>
                        <a:pt x="195595" y="2361080"/>
                        <a:pt x="196191" y="2356118"/>
                        <a:pt x="193795" y="2352308"/>
                      </a:cubicBezTo>
                      <a:lnTo>
                        <a:pt x="330384" y="2215719"/>
                      </a:lnTo>
                      <a:lnTo>
                        <a:pt x="330384" y="2149044"/>
                      </a:lnTo>
                      <a:lnTo>
                        <a:pt x="481260" y="1998168"/>
                      </a:lnTo>
                      <a:cubicBezTo>
                        <a:pt x="487613" y="2002845"/>
                        <a:pt x="496424" y="2002197"/>
                        <a:pt x="502024" y="1996644"/>
                      </a:cubicBezTo>
                      <a:close/>
                      <a:moveTo>
                        <a:pt x="482879" y="1993311"/>
                      </a:moveTo>
                      <a:cubicBezTo>
                        <a:pt x="487241" y="1997654"/>
                        <a:pt x="494299" y="1997625"/>
                        <a:pt x="498643" y="1993263"/>
                      </a:cubicBezTo>
                      <a:cubicBezTo>
                        <a:pt x="502986" y="1988900"/>
                        <a:pt x="502958" y="1981842"/>
                        <a:pt x="498595" y="1977499"/>
                      </a:cubicBezTo>
                      <a:cubicBezTo>
                        <a:pt x="494309" y="1973156"/>
                        <a:pt x="487308" y="1973118"/>
                        <a:pt x="482974" y="1977404"/>
                      </a:cubicBezTo>
                      <a:cubicBezTo>
                        <a:pt x="482936" y="1977442"/>
                        <a:pt x="482908" y="1977471"/>
                        <a:pt x="482879" y="1977499"/>
                      </a:cubicBezTo>
                      <a:cubicBezTo>
                        <a:pt x="478517" y="1981833"/>
                        <a:pt x="478488" y="1988891"/>
                        <a:pt x="482831" y="1993263"/>
                      </a:cubicBezTo>
                      <a:cubicBezTo>
                        <a:pt x="482841" y="1993272"/>
                        <a:pt x="482860" y="1993291"/>
                        <a:pt x="482879" y="1993311"/>
                      </a:cubicBezTo>
                      <a:close/>
                      <a:moveTo>
                        <a:pt x="139979" y="2303064"/>
                      </a:moveTo>
                      <a:cubicBezTo>
                        <a:pt x="133762" y="2309341"/>
                        <a:pt x="133814" y="2319475"/>
                        <a:pt x="140095" y="2325695"/>
                      </a:cubicBezTo>
                      <a:cubicBezTo>
                        <a:pt x="146376" y="2331915"/>
                        <a:pt x="156508" y="2331858"/>
                        <a:pt x="162725" y="2325581"/>
                      </a:cubicBezTo>
                      <a:cubicBezTo>
                        <a:pt x="168254" y="2319990"/>
                        <a:pt x="168907" y="2311217"/>
                        <a:pt x="164268" y="2304873"/>
                      </a:cubicBezTo>
                      <a:lnTo>
                        <a:pt x="275329" y="2193812"/>
                      </a:lnTo>
                      <a:lnTo>
                        <a:pt x="275329" y="2098562"/>
                      </a:lnTo>
                      <a:lnTo>
                        <a:pt x="464020" y="1909872"/>
                      </a:lnTo>
                      <a:cubicBezTo>
                        <a:pt x="468649" y="1912367"/>
                        <a:pt x="474430" y="1910633"/>
                        <a:pt x="476926" y="1905995"/>
                      </a:cubicBezTo>
                      <a:cubicBezTo>
                        <a:pt x="479412" y="1901366"/>
                        <a:pt x="477678" y="1895594"/>
                        <a:pt x="473049" y="1893098"/>
                      </a:cubicBezTo>
                      <a:cubicBezTo>
                        <a:pt x="469449" y="1891155"/>
                        <a:pt x="465001" y="1891736"/>
                        <a:pt x="462019" y="1894536"/>
                      </a:cubicBezTo>
                      <a:cubicBezTo>
                        <a:pt x="458762" y="1897641"/>
                        <a:pt x="458124" y="1902613"/>
                        <a:pt x="460495" y="1906443"/>
                      </a:cubicBezTo>
                      <a:lnTo>
                        <a:pt x="269995" y="2096942"/>
                      </a:lnTo>
                      <a:lnTo>
                        <a:pt x="269995" y="2192192"/>
                      </a:lnTo>
                      <a:lnTo>
                        <a:pt x="160363" y="2301444"/>
                      </a:lnTo>
                      <a:cubicBezTo>
                        <a:pt x="153959" y="2296777"/>
                        <a:pt x="145109" y="2297463"/>
                        <a:pt x="139503" y="2303064"/>
                      </a:cubicBezTo>
                      <a:close/>
                      <a:moveTo>
                        <a:pt x="159029" y="2306492"/>
                      </a:moveTo>
                      <a:cubicBezTo>
                        <a:pt x="163367" y="2310855"/>
                        <a:pt x="163344" y="2317913"/>
                        <a:pt x="158978" y="2322256"/>
                      </a:cubicBezTo>
                      <a:cubicBezTo>
                        <a:pt x="154611" y="2326590"/>
                        <a:pt x="147555" y="2326571"/>
                        <a:pt x="143218" y="2322199"/>
                      </a:cubicBezTo>
                      <a:cubicBezTo>
                        <a:pt x="138900" y="2317856"/>
                        <a:pt x="138900" y="2310836"/>
                        <a:pt x="143218" y="2306492"/>
                      </a:cubicBezTo>
                      <a:cubicBezTo>
                        <a:pt x="147618" y="2302206"/>
                        <a:pt x="154629" y="2302206"/>
                        <a:pt x="159029" y="2306492"/>
                      </a:cubicBezTo>
                      <a:close/>
                      <a:moveTo>
                        <a:pt x="3929977" y="2256486"/>
                      </a:moveTo>
                      <a:cubicBezTo>
                        <a:pt x="3921090" y="2256429"/>
                        <a:pt x="3913832" y="2263582"/>
                        <a:pt x="3913775" y="2272479"/>
                      </a:cubicBezTo>
                      <a:cubicBezTo>
                        <a:pt x="3913708" y="2281366"/>
                        <a:pt x="3920871" y="2288624"/>
                        <a:pt x="3929757" y="2288681"/>
                      </a:cubicBezTo>
                      <a:cubicBezTo>
                        <a:pt x="3937768" y="2288738"/>
                        <a:pt x="3944607" y="2282890"/>
                        <a:pt x="3945788" y="2274965"/>
                      </a:cubicBezTo>
                      <a:lnTo>
                        <a:pt x="4226776" y="2274965"/>
                      </a:lnTo>
                      <a:lnTo>
                        <a:pt x="4430992" y="2070844"/>
                      </a:lnTo>
                      <a:cubicBezTo>
                        <a:pt x="4435583" y="2073416"/>
                        <a:pt x="4441384" y="2071777"/>
                        <a:pt x="4443956" y="2067186"/>
                      </a:cubicBezTo>
                      <a:cubicBezTo>
                        <a:pt x="4446527" y="2062595"/>
                        <a:pt x="4444889" y="2056795"/>
                        <a:pt x="4440298" y="2054223"/>
                      </a:cubicBezTo>
                      <a:cubicBezTo>
                        <a:pt x="4435716" y="2051651"/>
                        <a:pt x="4429906" y="2053290"/>
                        <a:pt x="4427334" y="2057881"/>
                      </a:cubicBezTo>
                      <a:cubicBezTo>
                        <a:pt x="4425667" y="2060852"/>
                        <a:pt x="4425725" y="2064491"/>
                        <a:pt x="4427468" y="2067415"/>
                      </a:cubicBezTo>
                      <a:lnTo>
                        <a:pt x="4224490" y="2270488"/>
                      </a:lnTo>
                      <a:lnTo>
                        <a:pt x="3945502" y="2270488"/>
                      </a:lnTo>
                      <a:cubicBezTo>
                        <a:pt x="3944321" y="2262659"/>
                        <a:pt x="3937606" y="2256877"/>
                        <a:pt x="3929691" y="2256867"/>
                      </a:cubicBezTo>
                      <a:close/>
                      <a:moveTo>
                        <a:pt x="3941121" y="2272488"/>
                      </a:moveTo>
                      <a:cubicBezTo>
                        <a:pt x="3941121" y="2278642"/>
                        <a:pt x="3936130" y="2283633"/>
                        <a:pt x="3929977" y="2283633"/>
                      </a:cubicBezTo>
                      <a:cubicBezTo>
                        <a:pt x="3923824" y="2283633"/>
                        <a:pt x="3918832" y="2278642"/>
                        <a:pt x="3918832" y="2272488"/>
                      </a:cubicBezTo>
                      <a:cubicBezTo>
                        <a:pt x="3918832" y="2266335"/>
                        <a:pt x="3923824" y="2261344"/>
                        <a:pt x="3929977" y="2261344"/>
                      </a:cubicBezTo>
                      <a:cubicBezTo>
                        <a:pt x="3936130" y="2261344"/>
                        <a:pt x="3941121" y="2266335"/>
                        <a:pt x="3941121" y="2272488"/>
                      </a:cubicBezTo>
                      <a:close/>
                      <a:moveTo>
                        <a:pt x="3315614" y="2198860"/>
                      </a:moveTo>
                      <a:cubicBezTo>
                        <a:pt x="3323501" y="2198860"/>
                        <a:pt x="3330207" y="2204594"/>
                        <a:pt x="3331426" y="2212385"/>
                      </a:cubicBezTo>
                      <a:lnTo>
                        <a:pt x="4129335" y="2212385"/>
                      </a:lnTo>
                      <a:cubicBezTo>
                        <a:pt x="4130707" y="2207309"/>
                        <a:pt x="4135926" y="2204299"/>
                        <a:pt x="4141013" y="2205661"/>
                      </a:cubicBezTo>
                      <a:cubicBezTo>
                        <a:pt x="4146089" y="2207033"/>
                        <a:pt x="4149099" y="2212262"/>
                        <a:pt x="4147728" y="2217339"/>
                      </a:cubicBezTo>
                      <a:cubicBezTo>
                        <a:pt x="4146365" y="2222415"/>
                        <a:pt x="4141136" y="2225425"/>
                        <a:pt x="4136059" y="2224063"/>
                      </a:cubicBezTo>
                      <a:cubicBezTo>
                        <a:pt x="4132773" y="2223178"/>
                        <a:pt x="4130221" y="2220615"/>
                        <a:pt x="4129335" y="2217339"/>
                      </a:cubicBezTo>
                      <a:lnTo>
                        <a:pt x="3331140" y="2217339"/>
                      </a:lnTo>
                      <a:cubicBezTo>
                        <a:pt x="3329768" y="2226073"/>
                        <a:pt x="3321586" y="2232036"/>
                        <a:pt x="3312852" y="2230674"/>
                      </a:cubicBezTo>
                      <a:cubicBezTo>
                        <a:pt x="3304127" y="2229302"/>
                        <a:pt x="3298155" y="2221120"/>
                        <a:pt x="3299517" y="2212385"/>
                      </a:cubicBezTo>
                      <a:cubicBezTo>
                        <a:pt x="3300746" y="2204604"/>
                        <a:pt x="3307451" y="2198860"/>
                        <a:pt x="3315328" y="2198860"/>
                      </a:cubicBezTo>
                      <a:close/>
                      <a:moveTo>
                        <a:pt x="3326759" y="2214862"/>
                      </a:moveTo>
                      <a:cubicBezTo>
                        <a:pt x="3326759" y="2208709"/>
                        <a:pt x="3321767" y="2203718"/>
                        <a:pt x="3315614" y="2203718"/>
                      </a:cubicBezTo>
                      <a:cubicBezTo>
                        <a:pt x="3309461" y="2203718"/>
                        <a:pt x="3304470" y="2208709"/>
                        <a:pt x="3304470" y="2214862"/>
                      </a:cubicBezTo>
                      <a:cubicBezTo>
                        <a:pt x="3304470" y="2221015"/>
                        <a:pt x="3309461" y="2226006"/>
                        <a:pt x="3315614" y="2226006"/>
                      </a:cubicBezTo>
                      <a:cubicBezTo>
                        <a:pt x="3321748" y="2225959"/>
                        <a:pt x="3326711" y="2220996"/>
                        <a:pt x="3326759" y="2214862"/>
                      </a:cubicBezTo>
                      <a:close/>
                      <a:moveTo>
                        <a:pt x="4439850" y="1644981"/>
                      </a:moveTo>
                      <a:cubicBezTo>
                        <a:pt x="4448737" y="1645038"/>
                        <a:pt x="4455995" y="1637885"/>
                        <a:pt x="4456052" y="1628989"/>
                      </a:cubicBezTo>
                      <a:cubicBezTo>
                        <a:pt x="4456119" y="1620102"/>
                        <a:pt x="4448956" y="1612844"/>
                        <a:pt x="4440069" y="1612787"/>
                      </a:cubicBezTo>
                      <a:cubicBezTo>
                        <a:pt x="4432059" y="1612730"/>
                        <a:pt x="4425220" y="1618578"/>
                        <a:pt x="4424039" y="1626503"/>
                      </a:cubicBezTo>
                      <a:lnTo>
                        <a:pt x="4374127" y="1626503"/>
                      </a:lnTo>
                      <a:lnTo>
                        <a:pt x="4095331" y="1905204"/>
                      </a:lnTo>
                      <a:lnTo>
                        <a:pt x="3841870" y="1905204"/>
                      </a:lnTo>
                      <a:cubicBezTo>
                        <a:pt x="3840499" y="1900127"/>
                        <a:pt x="3835279" y="1897118"/>
                        <a:pt x="3830193" y="1898480"/>
                      </a:cubicBezTo>
                      <a:cubicBezTo>
                        <a:pt x="3825116" y="1899851"/>
                        <a:pt x="3822106" y="1905080"/>
                        <a:pt x="3823478" y="1910157"/>
                      </a:cubicBezTo>
                      <a:cubicBezTo>
                        <a:pt x="3824840" y="1915234"/>
                        <a:pt x="3830069" y="1918244"/>
                        <a:pt x="3835146" y="1916882"/>
                      </a:cubicBezTo>
                      <a:cubicBezTo>
                        <a:pt x="3838432" y="1915996"/>
                        <a:pt x="3840985" y="1913434"/>
                        <a:pt x="3841870" y="1910157"/>
                      </a:cubicBezTo>
                      <a:lnTo>
                        <a:pt x="4097426" y="1910157"/>
                      </a:lnTo>
                      <a:lnTo>
                        <a:pt x="4376223" y="1631361"/>
                      </a:lnTo>
                      <a:lnTo>
                        <a:pt x="4423848" y="1631361"/>
                      </a:lnTo>
                      <a:cubicBezTo>
                        <a:pt x="4425029" y="1639190"/>
                        <a:pt x="4431744" y="1644972"/>
                        <a:pt x="4439659" y="1644981"/>
                      </a:cubicBezTo>
                      <a:close/>
                      <a:moveTo>
                        <a:pt x="4428706" y="1628884"/>
                      </a:moveTo>
                      <a:cubicBezTo>
                        <a:pt x="4428706" y="1622731"/>
                        <a:pt x="4433697" y="1617740"/>
                        <a:pt x="4439850" y="1617740"/>
                      </a:cubicBezTo>
                      <a:cubicBezTo>
                        <a:pt x="4446003" y="1617740"/>
                        <a:pt x="4450994" y="1622731"/>
                        <a:pt x="4450994" y="1628884"/>
                      </a:cubicBezTo>
                      <a:cubicBezTo>
                        <a:pt x="4450994" y="1635037"/>
                        <a:pt x="4446003" y="1640028"/>
                        <a:pt x="4439850" y="1640028"/>
                      </a:cubicBezTo>
                      <a:cubicBezTo>
                        <a:pt x="4433716" y="1639981"/>
                        <a:pt x="4428754" y="1635018"/>
                        <a:pt x="4428706" y="1628884"/>
                      </a:cubicBezTo>
                      <a:close/>
                      <a:moveTo>
                        <a:pt x="1431188" y="1730135"/>
                      </a:moveTo>
                      <a:lnTo>
                        <a:pt x="1426330" y="1730135"/>
                      </a:lnTo>
                      <a:lnTo>
                        <a:pt x="1426330" y="1565257"/>
                      </a:lnTo>
                      <a:cubicBezTo>
                        <a:pt x="1439094" y="1563885"/>
                        <a:pt x="1448333" y="1552436"/>
                        <a:pt x="1446961" y="1539673"/>
                      </a:cubicBezTo>
                      <a:cubicBezTo>
                        <a:pt x="1445599" y="1526909"/>
                        <a:pt x="1434141" y="1517670"/>
                        <a:pt x="1421377" y="1519042"/>
                      </a:cubicBezTo>
                      <a:cubicBezTo>
                        <a:pt x="1408614" y="1520404"/>
                        <a:pt x="1399375" y="1531862"/>
                        <a:pt x="1400746" y="1544626"/>
                      </a:cubicBezTo>
                      <a:cubicBezTo>
                        <a:pt x="1401908" y="1555503"/>
                        <a:pt x="1410500" y="1564095"/>
                        <a:pt x="1421377" y="1565257"/>
                      </a:cubicBezTo>
                      <a:lnTo>
                        <a:pt x="1421377" y="1730135"/>
                      </a:lnTo>
                      <a:lnTo>
                        <a:pt x="1416520" y="1730135"/>
                      </a:lnTo>
                      <a:lnTo>
                        <a:pt x="1416520" y="2368310"/>
                      </a:lnTo>
                      <a:lnTo>
                        <a:pt x="1421377" y="2368310"/>
                      </a:lnTo>
                      <a:lnTo>
                        <a:pt x="1421377" y="2450034"/>
                      </a:lnTo>
                      <a:lnTo>
                        <a:pt x="1164202" y="2707209"/>
                      </a:lnTo>
                      <a:cubicBezTo>
                        <a:pt x="1157716" y="2702618"/>
                        <a:pt x="1148743" y="2704152"/>
                        <a:pt x="1144152" y="2710638"/>
                      </a:cubicBezTo>
                      <a:cubicBezTo>
                        <a:pt x="1139561" y="2717125"/>
                        <a:pt x="1141095" y="2726097"/>
                        <a:pt x="1147581" y="2730688"/>
                      </a:cubicBezTo>
                      <a:cubicBezTo>
                        <a:pt x="1154068" y="2735279"/>
                        <a:pt x="1163040" y="2733746"/>
                        <a:pt x="1167631" y="2727260"/>
                      </a:cubicBezTo>
                      <a:cubicBezTo>
                        <a:pt x="1171156" y="2722278"/>
                        <a:pt x="1171156" y="2715620"/>
                        <a:pt x="1167631" y="2710638"/>
                      </a:cubicBezTo>
                      <a:lnTo>
                        <a:pt x="1426426" y="2451844"/>
                      </a:lnTo>
                      <a:lnTo>
                        <a:pt x="1426426" y="2368119"/>
                      </a:lnTo>
                      <a:lnTo>
                        <a:pt x="1431283" y="2368119"/>
                      </a:lnTo>
                      <a:lnTo>
                        <a:pt x="1431283" y="1729944"/>
                      </a:lnTo>
                      <a:close/>
                      <a:moveTo>
                        <a:pt x="3470967" y="2441081"/>
                      </a:moveTo>
                      <a:lnTo>
                        <a:pt x="4138384" y="2441081"/>
                      </a:lnTo>
                      <a:lnTo>
                        <a:pt x="4138384" y="2447939"/>
                      </a:lnTo>
                      <a:lnTo>
                        <a:pt x="4217060" y="2447939"/>
                      </a:lnTo>
                      <a:cubicBezTo>
                        <a:pt x="4218689" y="2437547"/>
                        <a:pt x="4228443" y="2430441"/>
                        <a:pt x="4238834" y="2432070"/>
                      </a:cubicBezTo>
                      <a:cubicBezTo>
                        <a:pt x="4249226" y="2433699"/>
                        <a:pt x="4256332" y="2443452"/>
                        <a:pt x="4254703" y="2453844"/>
                      </a:cubicBezTo>
                      <a:cubicBezTo>
                        <a:pt x="4253065" y="2464236"/>
                        <a:pt x="4243321" y="2471342"/>
                        <a:pt x="4232929" y="2469713"/>
                      </a:cubicBezTo>
                      <a:cubicBezTo>
                        <a:pt x="4224756" y="2468427"/>
                        <a:pt x="4218346" y="2462017"/>
                        <a:pt x="4217060" y="2453844"/>
                      </a:cubicBezTo>
                      <a:lnTo>
                        <a:pt x="4138384" y="2453844"/>
                      </a:lnTo>
                      <a:lnTo>
                        <a:pt x="4138384" y="2460607"/>
                      </a:lnTo>
                      <a:lnTo>
                        <a:pt x="3471062" y="2460607"/>
                      </a:lnTo>
                      <a:lnTo>
                        <a:pt x="3471062" y="2453844"/>
                      </a:lnTo>
                      <a:lnTo>
                        <a:pt x="3344475" y="2453844"/>
                      </a:lnTo>
                      <a:cubicBezTo>
                        <a:pt x="3342846" y="2463274"/>
                        <a:pt x="3333874" y="2469608"/>
                        <a:pt x="3324444" y="2467970"/>
                      </a:cubicBezTo>
                      <a:cubicBezTo>
                        <a:pt x="3315005" y="2466341"/>
                        <a:pt x="3308680" y="2457368"/>
                        <a:pt x="3310309" y="2447939"/>
                      </a:cubicBezTo>
                      <a:cubicBezTo>
                        <a:pt x="3311938" y="2438509"/>
                        <a:pt x="3320910" y="2432175"/>
                        <a:pt x="3330349" y="2433813"/>
                      </a:cubicBezTo>
                      <a:cubicBezTo>
                        <a:pt x="3337569" y="2435061"/>
                        <a:pt x="3343227" y="2440719"/>
                        <a:pt x="3344475" y="2447939"/>
                      </a:cubicBezTo>
                      <a:lnTo>
                        <a:pt x="3471538" y="2447939"/>
                      </a:lnTo>
                      <a:lnTo>
                        <a:pt x="3471538" y="2441081"/>
                      </a:lnTo>
                      <a:close/>
                      <a:moveTo>
                        <a:pt x="3202171" y="1792143"/>
                      </a:moveTo>
                      <a:lnTo>
                        <a:pt x="3202171" y="2590433"/>
                      </a:lnTo>
                      <a:lnTo>
                        <a:pt x="3194837" y="2590433"/>
                      </a:lnTo>
                      <a:lnTo>
                        <a:pt x="3194837" y="2703876"/>
                      </a:lnTo>
                      <a:cubicBezTo>
                        <a:pt x="3202724" y="2705219"/>
                        <a:pt x="3208020" y="2712696"/>
                        <a:pt x="3206677" y="2720573"/>
                      </a:cubicBezTo>
                      <a:cubicBezTo>
                        <a:pt x="3205343" y="2728459"/>
                        <a:pt x="3197866" y="2733765"/>
                        <a:pt x="3189979" y="2732422"/>
                      </a:cubicBezTo>
                      <a:cubicBezTo>
                        <a:pt x="3182093" y="2731079"/>
                        <a:pt x="3176797" y="2723602"/>
                        <a:pt x="3178140" y="2715715"/>
                      </a:cubicBezTo>
                      <a:cubicBezTo>
                        <a:pt x="3179168" y="2709657"/>
                        <a:pt x="3183912" y="2704904"/>
                        <a:pt x="3189979" y="2703876"/>
                      </a:cubicBezTo>
                      <a:lnTo>
                        <a:pt x="3189979" y="2590433"/>
                      </a:lnTo>
                      <a:lnTo>
                        <a:pt x="3182550" y="2590433"/>
                      </a:lnTo>
                      <a:lnTo>
                        <a:pt x="3182550" y="1792143"/>
                      </a:lnTo>
                      <a:lnTo>
                        <a:pt x="3189884" y="1792143"/>
                      </a:lnTo>
                      <a:lnTo>
                        <a:pt x="3189884" y="1459339"/>
                      </a:lnTo>
                      <a:lnTo>
                        <a:pt x="2837459" y="1106914"/>
                      </a:lnTo>
                      <a:cubicBezTo>
                        <a:pt x="2831039" y="1111543"/>
                        <a:pt x="2822219" y="1110857"/>
                        <a:pt x="2816599" y="1105295"/>
                      </a:cubicBezTo>
                      <a:cubicBezTo>
                        <a:pt x="2810360" y="1099037"/>
                        <a:pt x="2810380" y="1088902"/>
                        <a:pt x="2816638" y="1082663"/>
                      </a:cubicBezTo>
                      <a:cubicBezTo>
                        <a:pt x="2822895" y="1076424"/>
                        <a:pt x="2833030" y="1076444"/>
                        <a:pt x="2839269" y="1082701"/>
                      </a:cubicBezTo>
                      <a:cubicBezTo>
                        <a:pt x="2844812" y="1088264"/>
                        <a:pt x="2845498" y="1097027"/>
                        <a:pt x="2840888" y="1103390"/>
                      </a:cubicBezTo>
                      <a:lnTo>
                        <a:pt x="3194932" y="1457529"/>
                      </a:lnTo>
                      <a:lnTo>
                        <a:pt x="3194932" y="1792333"/>
                      </a:lnTo>
                      <a:close/>
                      <a:moveTo>
                        <a:pt x="1726558" y="1930636"/>
                      </a:moveTo>
                      <a:lnTo>
                        <a:pt x="1726558" y="2388884"/>
                      </a:lnTo>
                      <a:lnTo>
                        <a:pt x="1721605" y="2388884"/>
                      </a:lnTo>
                      <a:lnTo>
                        <a:pt x="1721605" y="2542617"/>
                      </a:lnTo>
                      <a:cubicBezTo>
                        <a:pt x="1729492" y="2543960"/>
                        <a:pt x="1734788" y="2551437"/>
                        <a:pt x="1733445" y="2559315"/>
                      </a:cubicBezTo>
                      <a:cubicBezTo>
                        <a:pt x="1732111" y="2567201"/>
                        <a:pt x="1724634" y="2572507"/>
                        <a:pt x="1716748" y="2571164"/>
                      </a:cubicBezTo>
                      <a:cubicBezTo>
                        <a:pt x="1708861" y="2569821"/>
                        <a:pt x="1703565" y="2562344"/>
                        <a:pt x="1704908" y="2554457"/>
                      </a:cubicBezTo>
                      <a:cubicBezTo>
                        <a:pt x="1705937" y="2548399"/>
                        <a:pt x="1710680" y="2543646"/>
                        <a:pt x="1716748" y="2542617"/>
                      </a:cubicBezTo>
                      <a:lnTo>
                        <a:pt x="1716748" y="2388884"/>
                      </a:lnTo>
                      <a:lnTo>
                        <a:pt x="1711890" y="2388884"/>
                      </a:lnTo>
                      <a:lnTo>
                        <a:pt x="1711890" y="1930636"/>
                      </a:lnTo>
                      <a:lnTo>
                        <a:pt x="1716748" y="1930636"/>
                      </a:lnTo>
                      <a:lnTo>
                        <a:pt x="1716748" y="1825861"/>
                      </a:lnTo>
                      <a:cubicBezTo>
                        <a:pt x="1703984" y="1824518"/>
                        <a:pt x="1694726" y="1813088"/>
                        <a:pt x="1696059" y="1800315"/>
                      </a:cubicBezTo>
                      <a:cubicBezTo>
                        <a:pt x="1697402" y="1787551"/>
                        <a:pt x="1708842" y="1778293"/>
                        <a:pt x="1721605" y="1779636"/>
                      </a:cubicBezTo>
                      <a:cubicBezTo>
                        <a:pt x="1734369" y="1780979"/>
                        <a:pt x="1743627" y="1792409"/>
                        <a:pt x="1742294" y="1805173"/>
                      </a:cubicBezTo>
                      <a:cubicBezTo>
                        <a:pt x="1741141" y="1816088"/>
                        <a:pt x="1732521" y="1824718"/>
                        <a:pt x="1721605" y="1825861"/>
                      </a:cubicBezTo>
                      <a:lnTo>
                        <a:pt x="1721605" y="1930636"/>
                      </a:lnTo>
                      <a:close/>
                      <a:moveTo>
                        <a:pt x="4374509" y="2045793"/>
                      </a:moveTo>
                      <a:lnTo>
                        <a:pt x="4398130" y="2022171"/>
                      </a:lnTo>
                      <a:lnTo>
                        <a:pt x="4403369" y="2027315"/>
                      </a:lnTo>
                      <a:lnTo>
                        <a:pt x="4442041" y="1988643"/>
                      </a:lnTo>
                      <a:cubicBezTo>
                        <a:pt x="4436678" y="1981614"/>
                        <a:pt x="4438031" y="1971574"/>
                        <a:pt x="4445051" y="1966212"/>
                      </a:cubicBezTo>
                      <a:cubicBezTo>
                        <a:pt x="4451537" y="1961268"/>
                        <a:pt x="4460700" y="1961983"/>
                        <a:pt x="4466330" y="1967879"/>
                      </a:cubicBezTo>
                      <a:cubicBezTo>
                        <a:pt x="4472664" y="1974051"/>
                        <a:pt x="4472788" y="1984176"/>
                        <a:pt x="4466625" y="1990510"/>
                      </a:cubicBezTo>
                      <a:cubicBezTo>
                        <a:pt x="4460977" y="1996301"/>
                        <a:pt x="4451899" y="1996968"/>
                        <a:pt x="4445470" y="1992072"/>
                      </a:cubicBezTo>
                      <a:lnTo>
                        <a:pt x="4406799" y="2030839"/>
                      </a:lnTo>
                      <a:lnTo>
                        <a:pt x="4411942" y="2035982"/>
                      </a:lnTo>
                      <a:lnTo>
                        <a:pt x="4388320" y="2059605"/>
                      </a:lnTo>
                      <a:lnTo>
                        <a:pt x="4383176" y="2054366"/>
                      </a:lnTo>
                      <a:lnTo>
                        <a:pt x="4322883" y="2114754"/>
                      </a:lnTo>
                      <a:lnTo>
                        <a:pt x="3377336" y="2114754"/>
                      </a:lnTo>
                      <a:cubicBezTo>
                        <a:pt x="3375965" y="2122574"/>
                        <a:pt x="3368516" y="2127813"/>
                        <a:pt x="3360696" y="2126442"/>
                      </a:cubicBezTo>
                      <a:cubicBezTo>
                        <a:pt x="3352867" y="2125079"/>
                        <a:pt x="3347637" y="2117621"/>
                        <a:pt x="3348999" y="2109801"/>
                      </a:cubicBezTo>
                      <a:cubicBezTo>
                        <a:pt x="3350371" y="2101972"/>
                        <a:pt x="3357819" y="2096742"/>
                        <a:pt x="3365649" y="2098114"/>
                      </a:cubicBezTo>
                      <a:cubicBezTo>
                        <a:pt x="3371621" y="2099152"/>
                        <a:pt x="3376288" y="2103829"/>
                        <a:pt x="3377336" y="2109801"/>
                      </a:cubicBezTo>
                      <a:lnTo>
                        <a:pt x="4321074" y="2109801"/>
                      </a:lnTo>
                      <a:lnTo>
                        <a:pt x="4379938" y="2050937"/>
                      </a:lnTo>
                      <a:lnTo>
                        <a:pt x="4374699" y="2045793"/>
                      </a:lnTo>
                      <a:close/>
                      <a:moveTo>
                        <a:pt x="1881911" y="1071195"/>
                      </a:moveTo>
                      <a:lnTo>
                        <a:pt x="1881911" y="1078530"/>
                      </a:lnTo>
                      <a:lnTo>
                        <a:pt x="1720843" y="1078530"/>
                      </a:lnTo>
                      <a:cubicBezTo>
                        <a:pt x="1719500" y="1069738"/>
                        <a:pt x="1711290" y="1063709"/>
                        <a:pt x="1702498" y="1065042"/>
                      </a:cubicBezTo>
                      <a:cubicBezTo>
                        <a:pt x="1693716" y="1066385"/>
                        <a:pt x="1687677" y="1074596"/>
                        <a:pt x="1689020" y="1083387"/>
                      </a:cubicBezTo>
                      <a:cubicBezTo>
                        <a:pt x="1690363" y="1092179"/>
                        <a:pt x="1698574" y="1098208"/>
                        <a:pt x="1707356" y="1096875"/>
                      </a:cubicBezTo>
                      <a:cubicBezTo>
                        <a:pt x="1714319" y="1095808"/>
                        <a:pt x="1719776" y="1090350"/>
                        <a:pt x="1720843" y="1083387"/>
                      </a:cubicBezTo>
                      <a:lnTo>
                        <a:pt x="1881911" y="1083387"/>
                      </a:lnTo>
                      <a:lnTo>
                        <a:pt x="1881911" y="1090722"/>
                      </a:lnTo>
                      <a:lnTo>
                        <a:pt x="2352446" y="1090722"/>
                      </a:lnTo>
                      <a:lnTo>
                        <a:pt x="2352446" y="1083387"/>
                      </a:lnTo>
                      <a:lnTo>
                        <a:pt x="2599048" y="1083387"/>
                      </a:lnTo>
                      <a:lnTo>
                        <a:pt x="2850794" y="831642"/>
                      </a:lnTo>
                      <a:cubicBezTo>
                        <a:pt x="2857271" y="836052"/>
                        <a:pt x="2866101" y="834375"/>
                        <a:pt x="2870511" y="827898"/>
                      </a:cubicBezTo>
                      <a:cubicBezTo>
                        <a:pt x="2874921" y="821412"/>
                        <a:pt x="2873245" y="812582"/>
                        <a:pt x="2866767" y="808172"/>
                      </a:cubicBezTo>
                      <a:cubicBezTo>
                        <a:pt x="2860281" y="803762"/>
                        <a:pt x="2851461" y="805448"/>
                        <a:pt x="2847051" y="811925"/>
                      </a:cubicBezTo>
                      <a:cubicBezTo>
                        <a:pt x="2843689" y="816859"/>
                        <a:pt x="2843774" y="823374"/>
                        <a:pt x="2847270" y="828212"/>
                      </a:cubicBezTo>
                      <a:lnTo>
                        <a:pt x="2597048" y="1078530"/>
                      </a:lnTo>
                      <a:lnTo>
                        <a:pt x="2352446" y="1078530"/>
                      </a:lnTo>
                      <a:lnTo>
                        <a:pt x="2352446" y="1071195"/>
                      </a:lnTo>
                      <a:close/>
                      <a:moveTo>
                        <a:pt x="1111720" y="1057479"/>
                      </a:moveTo>
                      <a:lnTo>
                        <a:pt x="1440618" y="1057479"/>
                      </a:lnTo>
                      <a:lnTo>
                        <a:pt x="1440618" y="1064814"/>
                      </a:lnTo>
                      <a:lnTo>
                        <a:pt x="1553775" y="1064814"/>
                      </a:lnTo>
                      <a:cubicBezTo>
                        <a:pt x="1555146" y="1056994"/>
                        <a:pt x="1562595" y="1051755"/>
                        <a:pt x="1570415" y="1053126"/>
                      </a:cubicBezTo>
                      <a:cubicBezTo>
                        <a:pt x="1578245" y="1054488"/>
                        <a:pt x="1583474" y="1061946"/>
                        <a:pt x="1582112" y="1069766"/>
                      </a:cubicBezTo>
                      <a:cubicBezTo>
                        <a:pt x="1580740" y="1077586"/>
                        <a:pt x="1573292" y="1082825"/>
                        <a:pt x="1565462" y="1081454"/>
                      </a:cubicBezTo>
                      <a:cubicBezTo>
                        <a:pt x="1559499" y="1080416"/>
                        <a:pt x="1554823" y="1075739"/>
                        <a:pt x="1553775" y="1069766"/>
                      </a:cubicBezTo>
                      <a:lnTo>
                        <a:pt x="1440618" y="1069766"/>
                      </a:lnTo>
                      <a:lnTo>
                        <a:pt x="1440618" y="1077101"/>
                      </a:lnTo>
                      <a:lnTo>
                        <a:pt x="1111720" y="1077101"/>
                      </a:lnTo>
                      <a:lnTo>
                        <a:pt x="1111720" y="1069766"/>
                      </a:lnTo>
                      <a:lnTo>
                        <a:pt x="942174" y="1069766"/>
                      </a:lnTo>
                      <a:lnTo>
                        <a:pt x="866737" y="994519"/>
                      </a:lnTo>
                      <a:cubicBezTo>
                        <a:pt x="856802" y="1002558"/>
                        <a:pt x="842229" y="1001025"/>
                        <a:pt x="834180" y="991090"/>
                      </a:cubicBezTo>
                      <a:cubicBezTo>
                        <a:pt x="826141" y="981155"/>
                        <a:pt x="827675" y="966582"/>
                        <a:pt x="837609" y="958534"/>
                      </a:cubicBezTo>
                      <a:cubicBezTo>
                        <a:pt x="847553" y="950494"/>
                        <a:pt x="862126" y="952028"/>
                        <a:pt x="870166" y="961963"/>
                      </a:cubicBezTo>
                      <a:cubicBezTo>
                        <a:pt x="877043" y="970459"/>
                        <a:pt x="877043" y="982603"/>
                        <a:pt x="870166" y="991090"/>
                      </a:cubicBezTo>
                      <a:lnTo>
                        <a:pt x="944270" y="1065099"/>
                      </a:lnTo>
                      <a:lnTo>
                        <a:pt x="1111720" y="1065099"/>
                      </a:lnTo>
                      <a:lnTo>
                        <a:pt x="1111720" y="1057765"/>
                      </a:lnTo>
                      <a:close/>
                      <a:moveTo>
                        <a:pt x="1281931" y="2284585"/>
                      </a:moveTo>
                      <a:lnTo>
                        <a:pt x="1287646" y="2284585"/>
                      </a:lnTo>
                      <a:lnTo>
                        <a:pt x="1287646" y="2511947"/>
                      </a:lnTo>
                      <a:lnTo>
                        <a:pt x="1093241" y="2706352"/>
                      </a:lnTo>
                      <a:cubicBezTo>
                        <a:pt x="1086755" y="2701771"/>
                        <a:pt x="1077782" y="2703314"/>
                        <a:pt x="1073191" y="2709800"/>
                      </a:cubicBezTo>
                      <a:cubicBezTo>
                        <a:pt x="1069162" y="2715515"/>
                        <a:pt x="1069819" y="2723307"/>
                        <a:pt x="1074763" y="2728259"/>
                      </a:cubicBezTo>
                      <a:cubicBezTo>
                        <a:pt x="1080382" y="2733870"/>
                        <a:pt x="1089488" y="2733860"/>
                        <a:pt x="1095098" y="2728241"/>
                      </a:cubicBezTo>
                      <a:cubicBezTo>
                        <a:pt x="1100042" y="2723287"/>
                        <a:pt x="1100709" y="2715496"/>
                        <a:pt x="1096670" y="2709781"/>
                      </a:cubicBezTo>
                      <a:lnTo>
                        <a:pt x="1292599" y="2513947"/>
                      </a:lnTo>
                      <a:lnTo>
                        <a:pt x="1292599" y="2284585"/>
                      </a:lnTo>
                      <a:lnTo>
                        <a:pt x="1301458" y="2284585"/>
                      </a:lnTo>
                      <a:lnTo>
                        <a:pt x="1301458" y="1911015"/>
                      </a:lnTo>
                      <a:lnTo>
                        <a:pt x="1292599" y="1911015"/>
                      </a:lnTo>
                      <a:lnTo>
                        <a:pt x="1292599" y="1723658"/>
                      </a:lnTo>
                      <a:cubicBezTo>
                        <a:pt x="1301334" y="1722286"/>
                        <a:pt x="1307296" y="1714104"/>
                        <a:pt x="1305934" y="1705370"/>
                      </a:cubicBezTo>
                      <a:cubicBezTo>
                        <a:pt x="1304563" y="1696645"/>
                        <a:pt x="1296381" y="1690673"/>
                        <a:pt x="1287646" y="1692035"/>
                      </a:cubicBezTo>
                      <a:cubicBezTo>
                        <a:pt x="1278912" y="1693406"/>
                        <a:pt x="1272949" y="1701598"/>
                        <a:pt x="1274311" y="1710323"/>
                      </a:cubicBezTo>
                      <a:cubicBezTo>
                        <a:pt x="1275388" y="1717190"/>
                        <a:pt x="1280779" y="1722581"/>
                        <a:pt x="1287646" y="1723658"/>
                      </a:cubicBezTo>
                      <a:lnTo>
                        <a:pt x="1287646" y="1911015"/>
                      </a:lnTo>
                      <a:lnTo>
                        <a:pt x="1281931" y="1911015"/>
                      </a:lnTo>
                      <a:lnTo>
                        <a:pt x="1281931" y="2284585"/>
                      </a:lnTo>
                      <a:close/>
                      <a:moveTo>
                        <a:pt x="3035389" y="2027886"/>
                      </a:moveTo>
                      <a:lnTo>
                        <a:pt x="3028054" y="2027886"/>
                      </a:lnTo>
                      <a:lnTo>
                        <a:pt x="3028054" y="1733373"/>
                      </a:lnTo>
                      <a:lnTo>
                        <a:pt x="2817076" y="1522395"/>
                      </a:lnTo>
                      <a:cubicBezTo>
                        <a:pt x="2824857" y="1512450"/>
                        <a:pt x="2823105" y="1498087"/>
                        <a:pt x="2813161" y="1490305"/>
                      </a:cubicBezTo>
                      <a:cubicBezTo>
                        <a:pt x="2803217" y="1482523"/>
                        <a:pt x="2788843" y="1484275"/>
                        <a:pt x="2781071" y="1494220"/>
                      </a:cubicBezTo>
                      <a:cubicBezTo>
                        <a:pt x="2773289" y="1504164"/>
                        <a:pt x="2775042" y="1518527"/>
                        <a:pt x="2784986" y="1526309"/>
                      </a:cubicBezTo>
                      <a:cubicBezTo>
                        <a:pt x="2793444" y="1532929"/>
                        <a:pt x="2805369" y="1532767"/>
                        <a:pt x="2813647" y="1525919"/>
                      </a:cubicBezTo>
                      <a:lnTo>
                        <a:pt x="3023197" y="1735469"/>
                      </a:lnTo>
                      <a:lnTo>
                        <a:pt x="3023197" y="2027982"/>
                      </a:lnTo>
                      <a:lnTo>
                        <a:pt x="3015862" y="2027982"/>
                      </a:lnTo>
                      <a:lnTo>
                        <a:pt x="3015862" y="2359833"/>
                      </a:lnTo>
                      <a:lnTo>
                        <a:pt x="3023197" y="2359833"/>
                      </a:lnTo>
                      <a:lnTo>
                        <a:pt x="3023197" y="2576336"/>
                      </a:lnTo>
                      <a:cubicBezTo>
                        <a:pt x="3015310" y="2577679"/>
                        <a:pt x="3010014" y="2585156"/>
                        <a:pt x="3011357" y="2593033"/>
                      </a:cubicBezTo>
                      <a:cubicBezTo>
                        <a:pt x="3012691" y="2600920"/>
                        <a:pt x="3020168" y="2606225"/>
                        <a:pt x="3028054" y="2604882"/>
                      </a:cubicBezTo>
                      <a:cubicBezTo>
                        <a:pt x="3035941" y="2603539"/>
                        <a:pt x="3041237" y="2596062"/>
                        <a:pt x="3039894" y="2588175"/>
                      </a:cubicBezTo>
                      <a:cubicBezTo>
                        <a:pt x="3038865" y="2582118"/>
                        <a:pt x="3034122" y="2577365"/>
                        <a:pt x="3028054" y="2576336"/>
                      </a:cubicBezTo>
                      <a:lnTo>
                        <a:pt x="3028054" y="2359737"/>
                      </a:lnTo>
                      <a:lnTo>
                        <a:pt x="3035389" y="2359737"/>
                      </a:lnTo>
                      <a:lnTo>
                        <a:pt x="3035389" y="2027886"/>
                      </a:lnTo>
                      <a:close/>
                      <a:moveTo>
                        <a:pt x="1973922" y="1629456"/>
                      </a:moveTo>
                      <a:lnTo>
                        <a:pt x="1973922" y="1636790"/>
                      </a:lnTo>
                      <a:lnTo>
                        <a:pt x="1757038" y="1636790"/>
                      </a:lnTo>
                      <a:cubicBezTo>
                        <a:pt x="1755667" y="1628055"/>
                        <a:pt x="1747485" y="1622093"/>
                        <a:pt x="1738750" y="1623455"/>
                      </a:cubicBezTo>
                      <a:cubicBezTo>
                        <a:pt x="1730025" y="1624826"/>
                        <a:pt x="1724053" y="1633008"/>
                        <a:pt x="1725415" y="1641743"/>
                      </a:cubicBezTo>
                      <a:cubicBezTo>
                        <a:pt x="1726787" y="1650477"/>
                        <a:pt x="1734978" y="1656440"/>
                        <a:pt x="1743703" y="1655078"/>
                      </a:cubicBezTo>
                      <a:cubicBezTo>
                        <a:pt x="1750571" y="1654001"/>
                        <a:pt x="1755962" y="1648610"/>
                        <a:pt x="1757038" y="1641743"/>
                      </a:cubicBezTo>
                      <a:lnTo>
                        <a:pt x="1973922" y="1641743"/>
                      </a:lnTo>
                      <a:lnTo>
                        <a:pt x="1973922" y="1649077"/>
                      </a:lnTo>
                      <a:lnTo>
                        <a:pt x="2293391" y="1649077"/>
                      </a:lnTo>
                      <a:lnTo>
                        <a:pt x="2293391" y="1642219"/>
                      </a:lnTo>
                      <a:lnTo>
                        <a:pt x="2374735" y="1642219"/>
                      </a:lnTo>
                      <a:lnTo>
                        <a:pt x="2633148" y="1900632"/>
                      </a:lnTo>
                      <a:lnTo>
                        <a:pt x="2826791" y="1900632"/>
                      </a:lnTo>
                      <a:cubicBezTo>
                        <a:pt x="2828134" y="1908519"/>
                        <a:pt x="2835611" y="1913815"/>
                        <a:pt x="2843489" y="1912472"/>
                      </a:cubicBezTo>
                      <a:cubicBezTo>
                        <a:pt x="2851375" y="1911138"/>
                        <a:pt x="2856681" y="1903661"/>
                        <a:pt x="2855338" y="1895774"/>
                      </a:cubicBezTo>
                      <a:cubicBezTo>
                        <a:pt x="2853995" y="1887888"/>
                        <a:pt x="2846518" y="1882592"/>
                        <a:pt x="2838631" y="1883935"/>
                      </a:cubicBezTo>
                      <a:cubicBezTo>
                        <a:pt x="2832573" y="1884964"/>
                        <a:pt x="2827820" y="1889707"/>
                        <a:pt x="2826791" y="1895774"/>
                      </a:cubicBezTo>
                      <a:lnTo>
                        <a:pt x="2635243" y="1895774"/>
                      </a:lnTo>
                      <a:lnTo>
                        <a:pt x="2376735" y="1636790"/>
                      </a:lnTo>
                      <a:lnTo>
                        <a:pt x="2293391" y="1636790"/>
                      </a:lnTo>
                      <a:lnTo>
                        <a:pt x="2293391" y="1629456"/>
                      </a:lnTo>
                      <a:close/>
                      <a:moveTo>
                        <a:pt x="652995" y="2086656"/>
                      </a:moveTo>
                      <a:lnTo>
                        <a:pt x="648138" y="2086656"/>
                      </a:lnTo>
                      <a:lnTo>
                        <a:pt x="648138" y="1673175"/>
                      </a:lnTo>
                      <a:lnTo>
                        <a:pt x="331051" y="1356469"/>
                      </a:lnTo>
                      <a:cubicBezTo>
                        <a:pt x="339131" y="1346496"/>
                        <a:pt x="337595" y="1331856"/>
                        <a:pt x="327622" y="1323779"/>
                      </a:cubicBezTo>
                      <a:cubicBezTo>
                        <a:pt x="317648" y="1315702"/>
                        <a:pt x="303013" y="1317236"/>
                        <a:pt x="294933" y="1327208"/>
                      </a:cubicBezTo>
                      <a:cubicBezTo>
                        <a:pt x="286854" y="1337181"/>
                        <a:pt x="288389" y="1351821"/>
                        <a:pt x="298362" y="1359898"/>
                      </a:cubicBezTo>
                      <a:cubicBezTo>
                        <a:pt x="306891" y="1366804"/>
                        <a:pt x="319092" y="1366804"/>
                        <a:pt x="327622" y="1359898"/>
                      </a:cubicBezTo>
                      <a:lnTo>
                        <a:pt x="643185" y="1675557"/>
                      </a:lnTo>
                      <a:lnTo>
                        <a:pt x="643185" y="2087132"/>
                      </a:lnTo>
                      <a:lnTo>
                        <a:pt x="638327" y="2087132"/>
                      </a:lnTo>
                      <a:lnTo>
                        <a:pt x="638327" y="2533854"/>
                      </a:lnTo>
                      <a:lnTo>
                        <a:pt x="643185" y="2533854"/>
                      </a:lnTo>
                      <a:lnTo>
                        <a:pt x="643185" y="2669205"/>
                      </a:lnTo>
                      <a:cubicBezTo>
                        <a:pt x="635365" y="2670576"/>
                        <a:pt x="630126" y="2678025"/>
                        <a:pt x="631498" y="2685845"/>
                      </a:cubicBezTo>
                      <a:cubicBezTo>
                        <a:pt x="632860" y="2693674"/>
                        <a:pt x="640308" y="2698903"/>
                        <a:pt x="648138" y="2697542"/>
                      </a:cubicBezTo>
                      <a:cubicBezTo>
                        <a:pt x="655958" y="2696170"/>
                        <a:pt x="661197" y="2688721"/>
                        <a:pt x="659825" y="2680892"/>
                      </a:cubicBezTo>
                      <a:cubicBezTo>
                        <a:pt x="658787" y="2674929"/>
                        <a:pt x="654110" y="2670252"/>
                        <a:pt x="648138" y="2669205"/>
                      </a:cubicBezTo>
                      <a:lnTo>
                        <a:pt x="648138" y="2533473"/>
                      </a:lnTo>
                      <a:lnTo>
                        <a:pt x="652995" y="2533473"/>
                      </a:lnTo>
                      <a:lnTo>
                        <a:pt x="652995" y="2086751"/>
                      </a:lnTo>
                      <a:close/>
                      <a:moveTo>
                        <a:pt x="1576444" y="1777569"/>
                      </a:moveTo>
                      <a:lnTo>
                        <a:pt x="1576444" y="2172476"/>
                      </a:lnTo>
                      <a:lnTo>
                        <a:pt x="1569586" y="2172476"/>
                      </a:lnTo>
                      <a:lnTo>
                        <a:pt x="1569586" y="2490897"/>
                      </a:lnTo>
                      <a:lnTo>
                        <a:pt x="1555108" y="2505375"/>
                      </a:lnTo>
                      <a:lnTo>
                        <a:pt x="1556442" y="2506803"/>
                      </a:lnTo>
                      <a:lnTo>
                        <a:pt x="1404042" y="2659203"/>
                      </a:lnTo>
                      <a:lnTo>
                        <a:pt x="1402708" y="2657775"/>
                      </a:lnTo>
                      <a:lnTo>
                        <a:pt x="1350797" y="2709686"/>
                      </a:lnTo>
                      <a:cubicBezTo>
                        <a:pt x="1357103" y="2718106"/>
                        <a:pt x="1355379" y="2730050"/>
                        <a:pt x="1346959" y="2736356"/>
                      </a:cubicBezTo>
                      <a:cubicBezTo>
                        <a:pt x="1338538" y="2742652"/>
                        <a:pt x="1326594" y="2740937"/>
                        <a:pt x="1320298" y="2732517"/>
                      </a:cubicBezTo>
                      <a:cubicBezTo>
                        <a:pt x="1313993" y="2724088"/>
                        <a:pt x="1315707" y="2712153"/>
                        <a:pt x="1324127" y="2705847"/>
                      </a:cubicBezTo>
                      <a:cubicBezTo>
                        <a:pt x="1330766" y="2700885"/>
                        <a:pt x="1339853" y="2700780"/>
                        <a:pt x="1346606" y="2705590"/>
                      </a:cubicBezTo>
                      <a:lnTo>
                        <a:pt x="1398517" y="2653679"/>
                      </a:lnTo>
                      <a:lnTo>
                        <a:pt x="1397184" y="2652250"/>
                      </a:lnTo>
                      <a:lnTo>
                        <a:pt x="1549584" y="2499850"/>
                      </a:lnTo>
                      <a:lnTo>
                        <a:pt x="1550917" y="2501279"/>
                      </a:lnTo>
                      <a:lnTo>
                        <a:pt x="1563776" y="2488420"/>
                      </a:lnTo>
                      <a:lnTo>
                        <a:pt x="1563776" y="2172571"/>
                      </a:lnTo>
                      <a:lnTo>
                        <a:pt x="1556918" y="2172571"/>
                      </a:lnTo>
                      <a:lnTo>
                        <a:pt x="1556918" y="1777665"/>
                      </a:lnTo>
                      <a:lnTo>
                        <a:pt x="1563776" y="1777665"/>
                      </a:lnTo>
                      <a:lnTo>
                        <a:pt x="1563776" y="1599452"/>
                      </a:lnTo>
                      <a:cubicBezTo>
                        <a:pt x="1554337" y="1597852"/>
                        <a:pt x="1547984" y="1588898"/>
                        <a:pt x="1549593" y="1579459"/>
                      </a:cubicBezTo>
                      <a:cubicBezTo>
                        <a:pt x="1551194" y="1570020"/>
                        <a:pt x="1560147" y="1563666"/>
                        <a:pt x="1569586" y="1565267"/>
                      </a:cubicBezTo>
                      <a:cubicBezTo>
                        <a:pt x="1579026" y="1566876"/>
                        <a:pt x="1585379" y="1575830"/>
                        <a:pt x="1583769" y="1585269"/>
                      </a:cubicBezTo>
                      <a:cubicBezTo>
                        <a:pt x="1582540" y="1592527"/>
                        <a:pt x="1576844" y="1598214"/>
                        <a:pt x="1569586" y="1599452"/>
                      </a:cubicBezTo>
                      <a:lnTo>
                        <a:pt x="1569586" y="1777665"/>
                      </a:lnTo>
                      <a:close/>
                      <a:moveTo>
                        <a:pt x="390391" y="2582337"/>
                      </a:moveTo>
                      <a:cubicBezTo>
                        <a:pt x="399250" y="2591557"/>
                        <a:pt x="413899" y="2591843"/>
                        <a:pt x="423119" y="2582984"/>
                      </a:cubicBezTo>
                      <a:cubicBezTo>
                        <a:pt x="431911" y="2574536"/>
                        <a:pt x="432635" y="2560705"/>
                        <a:pt x="424777" y="2551380"/>
                      </a:cubicBezTo>
                      <a:lnTo>
                        <a:pt x="473354" y="2502803"/>
                      </a:lnTo>
                      <a:lnTo>
                        <a:pt x="473354" y="2119517"/>
                      </a:lnTo>
                      <a:cubicBezTo>
                        <a:pt x="481174" y="2118145"/>
                        <a:pt x="486413" y="2110697"/>
                        <a:pt x="485041" y="2102877"/>
                      </a:cubicBezTo>
                      <a:cubicBezTo>
                        <a:pt x="483679" y="2095047"/>
                        <a:pt x="476221" y="2089818"/>
                        <a:pt x="468401" y="2091180"/>
                      </a:cubicBezTo>
                      <a:cubicBezTo>
                        <a:pt x="460581" y="2092551"/>
                        <a:pt x="455342" y="2100000"/>
                        <a:pt x="456714" y="2107830"/>
                      </a:cubicBezTo>
                      <a:cubicBezTo>
                        <a:pt x="457752" y="2113792"/>
                        <a:pt x="462429" y="2118469"/>
                        <a:pt x="468401" y="2119517"/>
                      </a:cubicBezTo>
                      <a:lnTo>
                        <a:pt x="468401" y="2500517"/>
                      </a:lnTo>
                      <a:lnTo>
                        <a:pt x="421348" y="2547666"/>
                      </a:lnTo>
                      <a:cubicBezTo>
                        <a:pt x="411575" y="2539427"/>
                        <a:pt x="396973" y="2540674"/>
                        <a:pt x="388734" y="2550447"/>
                      </a:cubicBezTo>
                      <a:cubicBezTo>
                        <a:pt x="380866" y="2559772"/>
                        <a:pt x="381600" y="2573602"/>
                        <a:pt x="390391" y="2582051"/>
                      </a:cubicBezTo>
                      <a:close/>
                      <a:moveTo>
                        <a:pt x="393820" y="2553000"/>
                      </a:moveTo>
                      <a:cubicBezTo>
                        <a:pt x="400974" y="2545865"/>
                        <a:pt x="412556" y="2545894"/>
                        <a:pt x="419681" y="2553047"/>
                      </a:cubicBezTo>
                      <a:cubicBezTo>
                        <a:pt x="426815" y="2560201"/>
                        <a:pt x="426796" y="2571773"/>
                        <a:pt x="419643" y="2578908"/>
                      </a:cubicBezTo>
                      <a:cubicBezTo>
                        <a:pt x="412499" y="2586023"/>
                        <a:pt x="400955" y="2586023"/>
                        <a:pt x="393820" y="2578908"/>
                      </a:cubicBezTo>
                      <a:cubicBezTo>
                        <a:pt x="386705" y="2571735"/>
                        <a:pt x="386705" y="2560172"/>
                        <a:pt x="393820" y="2553000"/>
                      </a:cubicBezTo>
                      <a:close/>
                      <a:moveTo>
                        <a:pt x="2052694" y="819926"/>
                      </a:moveTo>
                      <a:cubicBezTo>
                        <a:pt x="2052437" y="807096"/>
                        <a:pt x="2041836" y="796894"/>
                        <a:pt x="2028996" y="797151"/>
                      </a:cubicBezTo>
                      <a:cubicBezTo>
                        <a:pt x="2017471" y="797371"/>
                        <a:pt x="2007860" y="806010"/>
                        <a:pt x="2006403" y="817449"/>
                      </a:cubicBezTo>
                      <a:lnTo>
                        <a:pt x="1752562" y="817449"/>
                      </a:lnTo>
                      <a:lnTo>
                        <a:pt x="1452334" y="517316"/>
                      </a:lnTo>
                      <a:cubicBezTo>
                        <a:pt x="1456639" y="511473"/>
                        <a:pt x="1455991" y="503351"/>
                        <a:pt x="1450810" y="498266"/>
                      </a:cubicBezTo>
                      <a:cubicBezTo>
                        <a:pt x="1445171" y="492670"/>
                        <a:pt x="1436065" y="492702"/>
                        <a:pt x="1430474" y="498339"/>
                      </a:cubicBezTo>
                      <a:cubicBezTo>
                        <a:pt x="1424873" y="503976"/>
                        <a:pt x="1424902" y="513083"/>
                        <a:pt x="1430540" y="518679"/>
                      </a:cubicBezTo>
                      <a:cubicBezTo>
                        <a:pt x="1435474" y="523577"/>
                        <a:pt x="1443199" y="524246"/>
                        <a:pt x="1448905" y="520269"/>
                      </a:cubicBezTo>
                      <a:lnTo>
                        <a:pt x="1750466" y="821831"/>
                      </a:lnTo>
                      <a:lnTo>
                        <a:pt x="2006403" y="821831"/>
                      </a:lnTo>
                      <a:cubicBezTo>
                        <a:pt x="2008013" y="834566"/>
                        <a:pt x="2019643" y="843576"/>
                        <a:pt x="2032378" y="841967"/>
                      </a:cubicBezTo>
                      <a:cubicBezTo>
                        <a:pt x="2043789" y="840519"/>
                        <a:pt x="2052428" y="830946"/>
                        <a:pt x="2052694" y="819450"/>
                      </a:cubicBezTo>
                      <a:close/>
                      <a:moveTo>
                        <a:pt x="2029453" y="838214"/>
                      </a:moveTo>
                      <a:cubicBezTo>
                        <a:pt x="2019300" y="838271"/>
                        <a:pt x="2011032" y="830079"/>
                        <a:pt x="2010975" y="819926"/>
                      </a:cubicBezTo>
                      <a:cubicBezTo>
                        <a:pt x="2010927" y="809772"/>
                        <a:pt x="2019109" y="801504"/>
                        <a:pt x="2029263" y="801447"/>
                      </a:cubicBezTo>
                      <a:cubicBezTo>
                        <a:pt x="2039416" y="801400"/>
                        <a:pt x="2047694" y="809582"/>
                        <a:pt x="2047741" y="819735"/>
                      </a:cubicBezTo>
                      <a:cubicBezTo>
                        <a:pt x="2047741" y="819802"/>
                        <a:pt x="2047741" y="819859"/>
                        <a:pt x="2047741" y="819926"/>
                      </a:cubicBezTo>
                      <a:cubicBezTo>
                        <a:pt x="2047694" y="830003"/>
                        <a:pt x="2039531" y="838166"/>
                        <a:pt x="2029453" y="838214"/>
                      </a:cubicBezTo>
                      <a:close/>
                      <a:moveTo>
                        <a:pt x="2414168" y="1781189"/>
                      </a:moveTo>
                      <a:cubicBezTo>
                        <a:pt x="2405319" y="1790485"/>
                        <a:pt x="2405691" y="1805201"/>
                        <a:pt x="2414987" y="1814050"/>
                      </a:cubicBezTo>
                      <a:cubicBezTo>
                        <a:pt x="2423265" y="1821927"/>
                        <a:pt x="2436047" y="1822613"/>
                        <a:pt x="2445124" y="1815669"/>
                      </a:cubicBezTo>
                      <a:lnTo>
                        <a:pt x="2650198" y="2020647"/>
                      </a:lnTo>
                      <a:lnTo>
                        <a:pt x="2800883" y="2020647"/>
                      </a:lnTo>
                      <a:cubicBezTo>
                        <a:pt x="2802121" y="2027572"/>
                        <a:pt x="2808132" y="2032620"/>
                        <a:pt x="2815171" y="2032649"/>
                      </a:cubicBezTo>
                      <a:cubicBezTo>
                        <a:pt x="2823162" y="2032649"/>
                        <a:pt x="2829649" y="2026162"/>
                        <a:pt x="2829639" y="2018161"/>
                      </a:cubicBezTo>
                      <a:cubicBezTo>
                        <a:pt x="2829639" y="2010170"/>
                        <a:pt x="2823153" y="2003693"/>
                        <a:pt x="2815161" y="2003693"/>
                      </a:cubicBezTo>
                      <a:cubicBezTo>
                        <a:pt x="2808084" y="2003693"/>
                        <a:pt x="2802045" y="2008808"/>
                        <a:pt x="2800883" y="2015790"/>
                      </a:cubicBezTo>
                      <a:lnTo>
                        <a:pt x="2652198" y="2015790"/>
                      </a:lnTo>
                      <a:lnTo>
                        <a:pt x="2449125" y="1812050"/>
                      </a:lnTo>
                      <a:cubicBezTo>
                        <a:pt x="2456926" y="1801858"/>
                        <a:pt x="2454973" y="1787266"/>
                        <a:pt x="2444782" y="1779474"/>
                      </a:cubicBezTo>
                      <a:cubicBezTo>
                        <a:pt x="2435704" y="1772531"/>
                        <a:pt x="2422922" y="1773216"/>
                        <a:pt x="2414644" y="1781094"/>
                      </a:cubicBezTo>
                      <a:close/>
                      <a:moveTo>
                        <a:pt x="2443505" y="1784618"/>
                      </a:moveTo>
                      <a:cubicBezTo>
                        <a:pt x="2450639" y="1791771"/>
                        <a:pt x="2450611" y="1803354"/>
                        <a:pt x="2443458" y="1810478"/>
                      </a:cubicBezTo>
                      <a:cubicBezTo>
                        <a:pt x="2436304" y="1817612"/>
                        <a:pt x="2424731" y="1817593"/>
                        <a:pt x="2417597" y="1810440"/>
                      </a:cubicBezTo>
                      <a:cubicBezTo>
                        <a:pt x="2410482" y="1803296"/>
                        <a:pt x="2410482" y="1791752"/>
                        <a:pt x="2417597" y="1784618"/>
                      </a:cubicBezTo>
                      <a:cubicBezTo>
                        <a:pt x="2424769" y="1777503"/>
                        <a:pt x="2436333" y="1777503"/>
                        <a:pt x="2443505" y="1784618"/>
                      </a:cubicBezTo>
                      <a:close/>
                      <a:moveTo>
                        <a:pt x="3409626" y="1640028"/>
                      </a:moveTo>
                      <a:cubicBezTo>
                        <a:pt x="3422456" y="1639771"/>
                        <a:pt x="3432657" y="1629170"/>
                        <a:pt x="3432400" y="1616330"/>
                      </a:cubicBezTo>
                      <a:cubicBezTo>
                        <a:pt x="3432181" y="1604805"/>
                        <a:pt x="3423542" y="1595194"/>
                        <a:pt x="3412102" y="1593737"/>
                      </a:cubicBezTo>
                      <a:lnTo>
                        <a:pt x="3412102" y="1076815"/>
                      </a:lnTo>
                      <a:lnTo>
                        <a:pt x="3529260" y="959562"/>
                      </a:lnTo>
                      <a:cubicBezTo>
                        <a:pt x="3536166" y="963487"/>
                        <a:pt x="3544948" y="961077"/>
                        <a:pt x="3548872" y="954171"/>
                      </a:cubicBezTo>
                      <a:cubicBezTo>
                        <a:pt x="3552806" y="947265"/>
                        <a:pt x="3550386" y="938483"/>
                        <a:pt x="3543481" y="934559"/>
                      </a:cubicBezTo>
                      <a:cubicBezTo>
                        <a:pt x="3536575" y="930635"/>
                        <a:pt x="3527803" y="933045"/>
                        <a:pt x="3523869" y="939950"/>
                      </a:cubicBezTo>
                      <a:cubicBezTo>
                        <a:pt x="3520868" y="945227"/>
                        <a:pt x="3521507" y="951809"/>
                        <a:pt x="3525450" y="956419"/>
                      </a:cubicBezTo>
                      <a:lnTo>
                        <a:pt x="3406768" y="1075101"/>
                      </a:lnTo>
                      <a:lnTo>
                        <a:pt x="3406768" y="1593641"/>
                      </a:lnTo>
                      <a:cubicBezTo>
                        <a:pt x="3394034" y="1595261"/>
                        <a:pt x="3385023" y="1606900"/>
                        <a:pt x="3386652" y="1619635"/>
                      </a:cubicBezTo>
                      <a:cubicBezTo>
                        <a:pt x="3388099" y="1631065"/>
                        <a:pt x="3397720" y="1639704"/>
                        <a:pt x="3409245" y="1639933"/>
                      </a:cubicBezTo>
                      <a:close/>
                      <a:moveTo>
                        <a:pt x="3391338" y="1616787"/>
                      </a:moveTo>
                      <a:cubicBezTo>
                        <a:pt x="3391338" y="1606691"/>
                        <a:pt x="3399529" y="1598499"/>
                        <a:pt x="3409626" y="1598499"/>
                      </a:cubicBezTo>
                      <a:cubicBezTo>
                        <a:pt x="3419722" y="1598499"/>
                        <a:pt x="3427914" y="1606691"/>
                        <a:pt x="3427914" y="1616787"/>
                      </a:cubicBezTo>
                      <a:cubicBezTo>
                        <a:pt x="3427914" y="1626884"/>
                        <a:pt x="3419722" y="1635075"/>
                        <a:pt x="3409626" y="1635075"/>
                      </a:cubicBezTo>
                      <a:cubicBezTo>
                        <a:pt x="3399529" y="1635075"/>
                        <a:pt x="3391338" y="1626884"/>
                        <a:pt x="3391338" y="1616787"/>
                      </a:cubicBezTo>
                      <a:close/>
                      <a:moveTo>
                        <a:pt x="908170" y="2469751"/>
                      </a:moveTo>
                      <a:cubicBezTo>
                        <a:pt x="921000" y="2469494"/>
                        <a:pt x="931202" y="2458892"/>
                        <a:pt x="930945" y="2446053"/>
                      </a:cubicBezTo>
                      <a:cubicBezTo>
                        <a:pt x="930725" y="2434528"/>
                        <a:pt x="922077" y="2424917"/>
                        <a:pt x="910647" y="2423459"/>
                      </a:cubicBezTo>
                      <a:lnTo>
                        <a:pt x="910647" y="1651173"/>
                      </a:lnTo>
                      <a:lnTo>
                        <a:pt x="593941" y="1334561"/>
                      </a:lnTo>
                      <a:cubicBezTo>
                        <a:pt x="598532" y="1328075"/>
                        <a:pt x="596998" y="1319102"/>
                        <a:pt x="590512" y="1314511"/>
                      </a:cubicBezTo>
                      <a:cubicBezTo>
                        <a:pt x="584025" y="1309920"/>
                        <a:pt x="575052" y="1311454"/>
                        <a:pt x="570461" y="1317940"/>
                      </a:cubicBezTo>
                      <a:cubicBezTo>
                        <a:pt x="565870" y="1324427"/>
                        <a:pt x="567404" y="1333399"/>
                        <a:pt x="573890" y="1337990"/>
                      </a:cubicBezTo>
                      <a:cubicBezTo>
                        <a:pt x="578872" y="1341515"/>
                        <a:pt x="585530" y="1341515"/>
                        <a:pt x="590512" y="1337990"/>
                      </a:cubicBezTo>
                      <a:lnTo>
                        <a:pt x="906075" y="1653173"/>
                      </a:lnTo>
                      <a:lnTo>
                        <a:pt x="906075" y="2423269"/>
                      </a:lnTo>
                      <a:cubicBezTo>
                        <a:pt x="893340" y="2424888"/>
                        <a:pt x="884329" y="2436528"/>
                        <a:pt x="885958" y="2449263"/>
                      </a:cubicBezTo>
                      <a:cubicBezTo>
                        <a:pt x="887406" y="2460693"/>
                        <a:pt x="897026" y="2469332"/>
                        <a:pt x="908551" y="2469560"/>
                      </a:cubicBezTo>
                      <a:close/>
                      <a:moveTo>
                        <a:pt x="889882" y="2446510"/>
                      </a:moveTo>
                      <a:cubicBezTo>
                        <a:pt x="889882" y="2456607"/>
                        <a:pt x="898074" y="2464798"/>
                        <a:pt x="908170" y="2464798"/>
                      </a:cubicBezTo>
                      <a:cubicBezTo>
                        <a:pt x="918267" y="2464798"/>
                        <a:pt x="926458" y="2456607"/>
                        <a:pt x="926458" y="2446510"/>
                      </a:cubicBezTo>
                      <a:cubicBezTo>
                        <a:pt x="926458" y="2436414"/>
                        <a:pt x="918267" y="2428222"/>
                        <a:pt x="908170" y="2428222"/>
                      </a:cubicBezTo>
                      <a:cubicBezTo>
                        <a:pt x="898074" y="2428222"/>
                        <a:pt x="889882" y="2436414"/>
                        <a:pt x="889882" y="2446510"/>
                      </a:cubicBezTo>
                      <a:close/>
                      <a:moveTo>
                        <a:pt x="3233032" y="1335038"/>
                      </a:moveTo>
                      <a:cubicBezTo>
                        <a:pt x="3242053" y="1325903"/>
                        <a:pt x="3241948" y="1311187"/>
                        <a:pt x="3232813" y="1302167"/>
                      </a:cubicBezTo>
                      <a:cubicBezTo>
                        <a:pt x="3224431" y="1293899"/>
                        <a:pt x="3211182" y="1293204"/>
                        <a:pt x="3201981" y="1300557"/>
                      </a:cubicBezTo>
                      <a:lnTo>
                        <a:pt x="2924613" y="1023094"/>
                      </a:lnTo>
                      <a:lnTo>
                        <a:pt x="3339046" y="608566"/>
                      </a:lnTo>
                      <a:cubicBezTo>
                        <a:pt x="3345532" y="613157"/>
                        <a:pt x="3354505" y="611624"/>
                        <a:pt x="3359096" y="605137"/>
                      </a:cubicBezTo>
                      <a:cubicBezTo>
                        <a:pt x="3363687" y="598650"/>
                        <a:pt x="3362153" y="589678"/>
                        <a:pt x="3355667" y="585087"/>
                      </a:cubicBezTo>
                      <a:cubicBezTo>
                        <a:pt x="3349180" y="580496"/>
                        <a:pt x="3340208" y="582029"/>
                        <a:pt x="3335617" y="588516"/>
                      </a:cubicBezTo>
                      <a:cubicBezTo>
                        <a:pt x="3332093" y="593497"/>
                        <a:pt x="3332093" y="600155"/>
                        <a:pt x="3335617" y="605137"/>
                      </a:cubicBezTo>
                      <a:lnTo>
                        <a:pt x="2917660" y="1023094"/>
                      </a:lnTo>
                      <a:lnTo>
                        <a:pt x="3198647" y="1304082"/>
                      </a:lnTo>
                      <a:cubicBezTo>
                        <a:pt x="3190846" y="1314273"/>
                        <a:pt x="3192799" y="1328866"/>
                        <a:pt x="3202991" y="1336657"/>
                      </a:cubicBezTo>
                      <a:cubicBezTo>
                        <a:pt x="3212068" y="1343601"/>
                        <a:pt x="3224851" y="1342915"/>
                        <a:pt x="3233128" y="1335038"/>
                      </a:cubicBezTo>
                      <a:close/>
                      <a:moveTo>
                        <a:pt x="3203600" y="1331609"/>
                      </a:moveTo>
                      <a:cubicBezTo>
                        <a:pt x="3210753" y="1338743"/>
                        <a:pt x="3222336" y="1338714"/>
                        <a:pt x="3229460" y="1331561"/>
                      </a:cubicBezTo>
                      <a:cubicBezTo>
                        <a:pt x="3236595" y="1324408"/>
                        <a:pt x="3236576" y="1312835"/>
                        <a:pt x="3229422" y="1305701"/>
                      </a:cubicBezTo>
                      <a:cubicBezTo>
                        <a:pt x="3222279" y="1298586"/>
                        <a:pt x="3210735" y="1298586"/>
                        <a:pt x="3203600" y="1305701"/>
                      </a:cubicBezTo>
                      <a:cubicBezTo>
                        <a:pt x="3196485" y="1312873"/>
                        <a:pt x="3196485" y="1324436"/>
                        <a:pt x="3203600" y="1331609"/>
                      </a:cubicBezTo>
                      <a:close/>
                      <a:moveTo>
                        <a:pt x="1726273" y="891840"/>
                      </a:moveTo>
                      <a:cubicBezTo>
                        <a:pt x="1726530" y="904670"/>
                        <a:pt x="1737131" y="914871"/>
                        <a:pt x="1749971" y="914614"/>
                      </a:cubicBezTo>
                      <a:cubicBezTo>
                        <a:pt x="1761496" y="914395"/>
                        <a:pt x="1771107" y="905746"/>
                        <a:pt x="1772564" y="894316"/>
                      </a:cubicBezTo>
                      <a:lnTo>
                        <a:pt x="2367877" y="894316"/>
                      </a:lnTo>
                      <a:lnTo>
                        <a:pt x="2698394" y="563798"/>
                      </a:lnTo>
                      <a:cubicBezTo>
                        <a:pt x="2704919" y="568428"/>
                        <a:pt x="2713949" y="566894"/>
                        <a:pt x="2718578" y="560369"/>
                      </a:cubicBezTo>
                      <a:cubicBezTo>
                        <a:pt x="2723207" y="553849"/>
                        <a:pt x="2721673" y="544811"/>
                        <a:pt x="2715148" y="540184"/>
                      </a:cubicBezTo>
                      <a:cubicBezTo>
                        <a:pt x="2708633" y="535556"/>
                        <a:pt x="2699594" y="537091"/>
                        <a:pt x="2694965" y="543613"/>
                      </a:cubicBezTo>
                      <a:cubicBezTo>
                        <a:pt x="2691403" y="548631"/>
                        <a:pt x="2691403" y="555352"/>
                        <a:pt x="2694965" y="560369"/>
                      </a:cubicBezTo>
                      <a:lnTo>
                        <a:pt x="2365876" y="889744"/>
                      </a:lnTo>
                      <a:lnTo>
                        <a:pt x="1772850" y="889744"/>
                      </a:lnTo>
                      <a:cubicBezTo>
                        <a:pt x="1771240" y="877009"/>
                        <a:pt x="1759610" y="867998"/>
                        <a:pt x="1746875" y="869608"/>
                      </a:cubicBezTo>
                      <a:cubicBezTo>
                        <a:pt x="1735464" y="871056"/>
                        <a:pt x="1726825" y="880629"/>
                        <a:pt x="1726558" y="892125"/>
                      </a:cubicBezTo>
                      <a:close/>
                      <a:moveTo>
                        <a:pt x="1749514" y="873552"/>
                      </a:moveTo>
                      <a:cubicBezTo>
                        <a:pt x="1759667" y="873494"/>
                        <a:pt x="1767935" y="881686"/>
                        <a:pt x="1767992" y="891840"/>
                      </a:cubicBezTo>
                      <a:cubicBezTo>
                        <a:pt x="1768040" y="901993"/>
                        <a:pt x="1759858" y="910261"/>
                        <a:pt x="1749704" y="910318"/>
                      </a:cubicBezTo>
                      <a:cubicBezTo>
                        <a:pt x="1739550" y="910366"/>
                        <a:pt x="1731283" y="902184"/>
                        <a:pt x="1731226" y="892030"/>
                      </a:cubicBezTo>
                      <a:cubicBezTo>
                        <a:pt x="1731226" y="891963"/>
                        <a:pt x="1731226" y="891906"/>
                        <a:pt x="1731226" y="891840"/>
                      </a:cubicBezTo>
                      <a:cubicBezTo>
                        <a:pt x="1731226" y="881743"/>
                        <a:pt x="1739417" y="873552"/>
                        <a:pt x="1749514" y="873552"/>
                      </a:cubicBezTo>
                      <a:close/>
                      <a:moveTo>
                        <a:pt x="2225192" y="549702"/>
                      </a:moveTo>
                      <a:cubicBezTo>
                        <a:pt x="2216172" y="540566"/>
                        <a:pt x="2216277" y="525851"/>
                        <a:pt x="2225411" y="516835"/>
                      </a:cubicBezTo>
                      <a:cubicBezTo>
                        <a:pt x="2233793" y="508560"/>
                        <a:pt x="2247042" y="507867"/>
                        <a:pt x="2256244" y="515221"/>
                      </a:cubicBezTo>
                      <a:lnTo>
                        <a:pt x="2464651" y="306719"/>
                      </a:lnTo>
                      <a:lnTo>
                        <a:pt x="2464651" y="52687"/>
                      </a:lnTo>
                      <a:cubicBezTo>
                        <a:pt x="2456764" y="51346"/>
                        <a:pt x="2451468" y="43868"/>
                        <a:pt x="2452811" y="35985"/>
                      </a:cubicBezTo>
                      <a:cubicBezTo>
                        <a:pt x="2454145" y="28103"/>
                        <a:pt x="2461622" y="22800"/>
                        <a:pt x="2469509" y="24141"/>
                      </a:cubicBezTo>
                      <a:cubicBezTo>
                        <a:pt x="2477395" y="25483"/>
                        <a:pt x="2482691" y="32961"/>
                        <a:pt x="2481348" y="40843"/>
                      </a:cubicBezTo>
                      <a:cubicBezTo>
                        <a:pt x="2480319" y="46906"/>
                        <a:pt x="2475576" y="51655"/>
                        <a:pt x="2469509" y="52687"/>
                      </a:cubicBezTo>
                      <a:lnTo>
                        <a:pt x="2469509" y="308719"/>
                      </a:lnTo>
                      <a:lnTo>
                        <a:pt x="2259959" y="518269"/>
                      </a:lnTo>
                      <a:cubicBezTo>
                        <a:pt x="2267969" y="528296"/>
                        <a:pt x="2266340" y="542921"/>
                        <a:pt x="2256310" y="550934"/>
                      </a:cubicBezTo>
                      <a:cubicBezTo>
                        <a:pt x="2247109" y="558288"/>
                        <a:pt x="2233860" y="557595"/>
                        <a:pt x="2225478" y="549321"/>
                      </a:cubicBezTo>
                      <a:close/>
                      <a:moveTo>
                        <a:pt x="2228716" y="520269"/>
                      </a:moveTo>
                      <a:cubicBezTo>
                        <a:pt x="2235870" y="513140"/>
                        <a:pt x="2247452" y="513160"/>
                        <a:pt x="2254577" y="520314"/>
                      </a:cubicBezTo>
                      <a:cubicBezTo>
                        <a:pt x="2261711" y="527468"/>
                        <a:pt x="2261692" y="539048"/>
                        <a:pt x="2254539" y="546177"/>
                      </a:cubicBezTo>
                      <a:cubicBezTo>
                        <a:pt x="2247395" y="553290"/>
                        <a:pt x="2235851" y="553290"/>
                        <a:pt x="2228716" y="546177"/>
                      </a:cubicBezTo>
                      <a:cubicBezTo>
                        <a:pt x="2221601" y="539009"/>
                        <a:pt x="2221601" y="527438"/>
                        <a:pt x="2228716" y="520269"/>
                      </a:cubicBezTo>
                      <a:close/>
                      <a:moveTo>
                        <a:pt x="1915439" y="701244"/>
                      </a:moveTo>
                      <a:cubicBezTo>
                        <a:pt x="1915696" y="714074"/>
                        <a:pt x="1926297" y="724276"/>
                        <a:pt x="1939137" y="724018"/>
                      </a:cubicBezTo>
                      <a:cubicBezTo>
                        <a:pt x="1950663" y="723799"/>
                        <a:pt x="1960273" y="715160"/>
                        <a:pt x="1961730" y="703721"/>
                      </a:cubicBezTo>
                      <a:lnTo>
                        <a:pt x="2266531" y="703721"/>
                      </a:lnTo>
                      <a:lnTo>
                        <a:pt x="2545137" y="425019"/>
                      </a:lnTo>
                      <a:lnTo>
                        <a:pt x="2545137" y="67736"/>
                      </a:lnTo>
                      <a:cubicBezTo>
                        <a:pt x="2553024" y="66395"/>
                        <a:pt x="2558319" y="58917"/>
                        <a:pt x="2556976" y="51034"/>
                      </a:cubicBezTo>
                      <a:cubicBezTo>
                        <a:pt x="2555643" y="43152"/>
                        <a:pt x="2548166" y="37850"/>
                        <a:pt x="2540279" y="39191"/>
                      </a:cubicBezTo>
                      <a:cubicBezTo>
                        <a:pt x="2532392" y="40532"/>
                        <a:pt x="2527097" y="48010"/>
                        <a:pt x="2528440" y="55892"/>
                      </a:cubicBezTo>
                      <a:cubicBezTo>
                        <a:pt x="2529468" y="61956"/>
                        <a:pt x="2534212" y="66705"/>
                        <a:pt x="2540279" y="67736"/>
                      </a:cubicBezTo>
                      <a:lnTo>
                        <a:pt x="2540279" y="423590"/>
                      </a:lnTo>
                      <a:lnTo>
                        <a:pt x="2264530" y="699815"/>
                      </a:lnTo>
                      <a:lnTo>
                        <a:pt x="1961730" y="699815"/>
                      </a:lnTo>
                      <a:cubicBezTo>
                        <a:pt x="1960121" y="687081"/>
                        <a:pt x="1948491" y="678070"/>
                        <a:pt x="1935756" y="679680"/>
                      </a:cubicBezTo>
                      <a:cubicBezTo>
                        <a:pt x="1924345" y="681127"/>
                        <a:pt x="1915706" y="690700"/>
                        <a:pt x="1915439" y="702197"/>
                      </a:cubicBezTo>
                      <a:close/>
                      <a:moveTo>
                        <a:pt x="1938680" y="682956"/>
                      </a:moveTo>
                      <a:cubicBezTo>
                        <a:pt x="1948777" y="683013"/>
                        <a:pt x="1956930" y="691243"/>
                        <a:pt x="1956873" y="701340"/>
                      </a:cubicBezTo>
                      <a:cubicBezTo>
                        <a:pt x="1956816" y="711436"/>
                        <a:pt x="1948586" y="719580"/>
                        <a:pt x="1938490" y="719532"/>
                      </a:cubicBezTo>
                      <a:cubicBezTo>
                        <a:pt x="1928431" y="719475"/>
                        <a:pt x="1920297" y="711303"/>
                        <a:pt x="1920297" y="701244"/>
                      </a:cubicBezTo>
                      <a:cubicBezTo>
                        <a:pt x="1920297" y="691148"/>
                        <a:pt x="1928488" y="682956"/>
                        <a:pt x="1938585" y="682956"/>
                      </a:cubicBezTo>
                      <a:cubicBezTo>
                        <a:pt x="1938614" y="682956"/>
                        <a:pt x="1938652" y="682956"/>
                        <a:pt x="1938680" y="682956"/>
                      </a:cubicBezTo>
                      <a:close/>
                      <a:moveTo>
                        <a:pt x="2812027" y="1494296"/>
                      </a:moveTo>
                      <a:cubicBezTo>
                        <a:pt x="2804874" y="1487161"/>
                        <a:pt x="2793292" y="1487190"/>
                        <a:pt x="2786167" y="1494343"/>
                      </a:cubicBezTo>
                      <a:cubicBezTo>
                        <a:pt x="2779033" y="1501497"/>
                        <a:pt x="2779052" y="1513069"/>
                        <a:pt x="2786205" y="1520204"/>
                      </a:cubicBezTo>
                      <a:cubicBezTo>
                        <a:pt x="2793349" y="1527319"/>
                        <a:pt x="2804893" y="1527319"/>
                        <a:pt x="2812027" y="1520204"/>
                      </a:cubicBezTo>
                      <a:cubicBezTo>
                        <a:pt x="2819142" y="1513031"/>
                        <a:pt x="2819142" y="1501468"/>
                        <a:pt x="2812027" y="1494296"/>
                      </a:cubicBezTo>
                      <a:close/>
                      <a:moveTo>
                        <a:pt x="326002" y="1327989"/>
                      </a:moveTo>
                      <a:cubicBezTo>
                        <a:pt x="333132" y="1335143"/>
                        <a:pt x="333112" y="1346725"/>
                        <a:pt x="325958" y="1353850"/>
                      </a:cubicBezTo>
                      <a:cubicBezTo>
                        <a:pt x="318803" y="1360984"/>
                        <a:pt x="307224" y="1360965"/>
                        <a:pt x="300094" y="1353811"/>
                      </a:cubicBezTo>
                      <a:cubicBezTo>
                        <a:pt x="292982" y="1346668"/>
                        <a:pt x="292982" y="1335124"/>
                        <a:pt x="300094" y="1327989"/>
                      </a:cubicBezTo>
                      <a:cubicBezTo>
                        <a:pt x="307263" y="1320874"/>
                        <a:pt x="318834" y="1320874"/>
                        <a:pt x="326002" y="1327989"/>
                      </a:cubicBezTo>
                      <a:close/>
                      <a:moveTo>
                        <a:pt x="225037" y="1778807"/>
                      </a:moveTo>
                      <a:cubicBezTo>
                        <a:pt x="216180" y="1769587"/>
                        <a:pt x="201528" y="1769302"/>
                        <a:pt x="192310" y="1778160"/>
                      </a:cubicBezTo>
                      <a:cubicBezTo>
                        <a:pt x="183515" y="1786608"/>
                        <a:pt x="182789" y="1800439"/>
                        <a:pt x="190652" y="1809764"/>
                      </a:cubicBezTo>
                      <a:lnTo>
                        <a:pt x="36538" y="1963878"/>
                      </a:lnTo>
                      <a:cubicBezTo>
                        <a:pt x="30017" y="1959249"/>
                        <a:pt x="20979" y="1960783"/>
                        <a:pt x="16352" y="1967307"/>
                      </a:cubicBezTo>
                      <a:cubicBezTo>
                        <a:pt x="11724" y="1973832"/>
                        <a:pt x="13259" y="1982862"/>
                        <a:pt x="19781" y="1987491"/>
                      </a:cubicBezTo>
                      <a:cubicBezTo>
                        <a:pt x="26302" y="1992120"/>
                        <a:pt x="35339" y="1990586"/>
                        <a:pt x="39967" y="1984062"/>
                      </a:cubicBezTo>
                      <a:cubicBezTo>
                        <a:pt x="43527" y="1979042"/>
                        <a:pt x="43527" y="1972327"/>
                        <a:pt x="39967" y="1967307"/>
                      </a:cubicBezTo>
                      <a:lnTo>
                        <a:pt x="194081" y="1813669"/>
                      </a:lnTo>
                      <a:cubicBezTo>
                        <a:pt x="203855" y="1821908"/>
                        <a:pt x="218456" y="1820660"/>
                        <a:pt x="226696" y="1810888"/>
                      </a:cubicBezTo>
                      <a:cubicBezTo>
                        <a:pt x="234559" y="1801563"/>
                        <a:pt x="233833" y="1787732"/>
                        <a:pt x="225037" y="1779284"/>
                      </a:cubicBezTo>
                      <a:close/>
                      <a:moveTo>
                        <a:pt x="221608" y="1808145"/>
                      </a:moveTo>
                      <a:cubicBezTo>
                        <a:pt x="214454" y="1815279"/>
                        <a:pt x="202875" y="1815250"/>
                        <a:pt x="195745" y="1808097"/>
                      </a:cubicBezTo>
                      <a:cubicBezTo>
                        <a:pt x="188616" y="1800944"/>
                        <a:pt x="188636" y="1789371"/>
                        <a:pt x="195790" y="1782236"/>
                      </a:cubicBezTo>
                      <a:cubicBezTo>
                        <a:pt x="202927" y="1775121"/>
                        <a:pt x="214471" y="1775121"/>
                        <a:pt x="221608" y="1782236"/>
                      </a:cubicBezTo>
                      <a:cubicBezTo>
                        <a:pt x="228727" y="1789409"/>
                        <a:pt x="228727" y="1800972"/>
                        <a:pt x="221608" y="1808145"/>
                      </a:cubicBezTo>
                      <a:close/>
                      <a:moveTo>
                        <a:pt x="2083651" y="2095323"/>
                      </a:moveTo>
                      <a:cubicBezTo>
                        <a:pt x="2096433" y="2095095"/>
                        <a:pt x="2106977" y="2105268"/>
                        <a:pt x="2107216" y="2118040"/>
                      </a:cubicBezTo>
                      <a:cubicBezTo>
                        <a:pt x="2107435" y="2130194"/>
                        <a:pt x="2098224" y="2140443"/>
                        <a:pt x="2086127" y="2141520"/>
                      </a:cubicBezTo>
                      <a:lnTo>
                        <a:pt x="2086127" y="2703495"/>
                      </a:lnTo>
                      <a:cubicBezTo>
                        <a:pt x="2093957" y="2704866"/>
                        <a:pt x="2099186" y="2712315"/>
                        <a:pt x="2097814" y="2720135"/>
                      </a:cubicBezTo>
                      <a:cubicBezTo>
                        <a:pt x="2096452" y="2727964"/>
                        <a:pt x="2088994" y="2733193"/>
                        <a:pt x="2081174" y="2731831"/>
                      </a:cubicBezTo>
                      <a:cubicBezTo>
                        <a:pt x="2073354" y="2730460"/>
                        <a:pt x="2068115" y="2723011"/>
                        <a:pt x="2069487" y="2715182"/>
                      </a:cubicBezTo>
                      <a:cubicBezTo>
                        <a:pt x="2070525" y="2709219"/>
                        <a:pt x="2075202" y="2704542"/>
                        <a:pt x="2081174" y="2703495"/>
                      </a:cubicBezTo>
                      <a:lnTo>
                        <a:pt x="2081174" y="2141520"/>
                      </a:lnTo>
                      <a:cubicBezTo>
                        <a:pt x="2068439" y="2140386"/>
                        <a:pt x="2059038" y="2129147"/>
                        <a:pt x="2060172" y="2116412"/>
                      </a:cubicBezTo>
                      <a:cubicBezTo>
                        <a:pt x="2061257" y="2104305"/>
                        <a:pt x="2071506" y="2095104"/>
                        <a:pt x="2083651" y="2095323"/>
                      </a:cubicBezTo>
                      <a:close/>
                      <a:moveTo>
                        <a:pt x="2101939" y="2118469"/>
                      </a:moveTo>
                      <a:cubicBezTo>
                        <a:pt x="2101882" y="2108373"/>
                        <a:pt x="2093652" y="2100229"/>
                        <a:pt x="2083555" y="2100276"/>
                      </a:cubicBezTo>
                      <a:cubicBezTo>
                        <a:pt x="2073459" y="2100334"/>
                        <a:pt x="2065315" y="2108563"/>
                        <a:pt x="2065363" y="2118659"/>
                      </a:cubicBezTo>
                      <a:cubicBezTo>
                        <a:pt x="2065420" y="2128718"/>
                        <a:pt x="2073592" y="2136852"/>
                        <a:pt x="2083651" y="2136852"/>
                      </a:cubicBezTo>
                      <a:cubicBezTo>
                        <a:pt x="2093747" y="2136852"/>
                        <a:pt x="2101939" y="2128661"/>
                        <a:pt x="2101939" y="2118564"/>
                      </a:cubicBezTo>
                      <a:cubicBezTo>
                        <a:pt x="2101939" y="2118536"/>
                        <a:pt x="2101939" y="2118498"/>
                        <a:pt x="2101939" y="2118469"/>
                      </a:cubicBezTo>
                      <a:close/>
                      <a:moveTo>
                        <a:pt x="1857146" y="1686510"/>
                      </a:moveTo>
                      <a:cubicBezTo>
                        <a:pt x="1869976" y="1686767"/>
                        <a:pt x="1880178" y="1697369"/>
                        <a:pt x="1879920" y="1710208"/>
                      </a:cubicBezTo>
                      <a:cubicBezTo>
                        <a:pt x="1879701" y="1721734"/>
                        <a:pt x="1871062" y="1731344"/>
                        <a:pt x="1859622" y="1732802"/>
                      </a:cubicBezTo>
                      <a:lnTo>
                        <a:pt x="1859622" y="2302301"/>
                      </a:lnTo>
                      <a:cubicBezTo>
                        <a:pt x="1867443" y="2303673"/>
                        <a:pt x="1872681" y="2311122"/>
                        <a:pt x="1871310" y="2318942"/>
                      </a:cubicBezTo>
                      <a:cubicBezTo>
                        <a:pt x="1869948" y="2326771"/>
                        <a:pt x="1862490" y="2332001"/>
                        <a:pt x="1854670" y="2330638"/>
                      </a:cubicBezTo>
                      <a:cubicBezTo>
                        <a:pt x="1846840" y="2329267"/>
                        <a:pt x="1841611" y="2321818"/>
                        <a:pt x="1842982" y="2313989"/>
                      </a:cubicBezTo>
                      <a:cubicBezTo>
                        <a:pt x="1844020" y="2308017"/>
                        <a:pt x="1848698" y="2303349"/>
                        <a:pt x="1854670" y="2302301"/>
                      </a:cubicBezTo>
                      <a:lnTo>
                        <a:pt x="1854670" y="1732802"/>
                      </a:lnTo>
                      <a:cubicBezTo>
                        <a:pt x="1841935" y="1731182"/>
                        <a:pt x="1832924" y="1719543"/>
                        <a:pt x="1834553" y="1706808"/>
                      </a:cubicBezTo>
                      <a:cubicBezTo>
                        <a:pt x="1836001" y="1695378"/>
                        <a:pt x="1845621" y="1686739"/>
                        <a:pt x="1857146" y="1686510"/>
                      </a:cubicBezTo>
                      <a:close/>
                      <a:moveTo>
                        <a:pt x="1875434" y="1709751"/>
                      </a:moveTo>
                      <a:cubicBezTo>
                        <a:pt x="1875377" y="1719848"/>
                        <a:pt x="1867147" y="1727992"/>
                        <a:pt x="1857051" y="1727944"/>
                      </a:cubicBezTo>
                      <a:cubicBezTo>
                        <a:pt x="1846954" y="1727887"/>
                        <a:pt x="1838810" y="1719657"/>
                        <a:pt x="1838858" y="1709561"/>
                      </a:cubicBezTo>
                      <a:cubicBezTo>
                        <a:pt x="1838915" y="1699502"/>
                        <a:pt x="1847088" y="1691368"/>
                        <a:pt x="1857146" y="1691368"/>
                      </a:cubicBezTo>
                      <a:cubicBezTo>
                        <a:pt x="1867243" y="1691368"/>
                        <a:pt x="1875434" y="1699560"/>
                        <a:pt x="1875434" y="1709656"/>
                      </a:cubicBezTo>
                      <a:cubicBezTo>
                        <a:pt x="1875434" y="1709685"/>
                        <a:pt x="1875434" y="1709723"/>
                        <a:pt x="1875434" y="1709751"/>
                      </a:cubicBezTo>
                      <a:close/>
                      <a:moveTo>
                        <a:pt x="2372925" y="2318494"/>
                      </a:moveTo>
                      <a:cubicBezTo>
                        <a:pt x="2381783" y="2309274"/>
                        <a:pt x="2396432" y="2308988"/>
                        <a:pt x="2405653" y="2317846"/>
                      </a:cubicBezTo>
                      <a:cubicBezTo>
                        <a:pt x="2414444" y="2326295"/>
                        <a:pt x="2415168" y="2340125"/>
                        <a:pt x="2407310" y="2349450"/>
                      </a:cubicBezTo>
                      <a:lnTo>
                        <a:pt x="2498274" y="2440414"/>
                      </a:lnTo>
                      <a:lnTo>
                        <a:pt x="2498274" y="2692446"/>
                      </a:lnTo>
                      <a:cubicBezTo>
                        <a:pt x="2506161" y="2693789"/>
                        <a:pt x="2511457" y="2701266"/>
                        <a:pt x="2510114" y="2709143"/>
                      </a:cubicBezTo>
                      <a:cubicBezTo>
                        <a:pt x="2508780" y="2717030"/>
                        <a:pt x="2501303" y="2722335"/>
                        <a:pt x="2493416" y="2720992"/>
                      </a:cubicBezTo>
                      <a:cubicBezTo>
                        <a:pt x="2485529" y="2719649"/>
                        <a:pt x="2480233" y="2712172"/>
                        <a:pt x="2481577" y="2704285"/>
                      </a:cubicBezTo>
                      <a:cubicBezTo>
                        <a:pt x="2482605" y="2698227"/>
                        <a:pt x="2487349" y="2693474"/>
                        <a:pt x="2493416" y="2692446"/>
                      </a:cubicBezTo>
                      <a:lnTo>
                        <a:pt x="2493416" y="2442319"/>
                      </a:lnTo>
                      <a:lnTo>
                        <a:pt x="2403881" y="2352784"/>
                      </a:lnTo>
                      <a:cubicBezTo>
                        <a:pt x="2393861" y="2360728"/>
                        <a:pt x="2379307" y="2359042"/>
                        <a:pt x="2371363" y="2349022"/>
                      </a:cubicBezTo>
                      <a:cubicBezTo>
                        <a:pt x="2364133" y="2339897"/>
                        <a:pt x="2364800" y="2326828"/>
                        <a:pt x="2372925" y="2318494"/>
                      </a:cubicBezTo>
                      <a:close/>
                      <a:moveTo>
                        <a:pt x="2402262" y="2321923"/>
                      </a:moveTo>
                      <a:cubicBezTo>
                        <a:pt x="2395109" y="2314789"/>
                        <a:pt x="2383526" y="2314818"/>
                        <a:pt x="2376401" y="2321971"/>
                      </a:cubicBezTo>
                      <a:cubicBezTo>
                        <a:pt x="2369267" y="2329124"/>
                        <a:pt x="2369286" y="2340697"/>
                        <a:pt x="2376440" y="2347831"/>
                      </a:cubicBezTo>
                      <a:cubicBezTo>
                        <a:pt x="2383583" y="2354946"/>
                        <a:pt x="2395128" y="2354946"/>
                        <a:pt x="2402262" y="2347831"/>
                      </a:cubicBezTo>
                      <a:cubicBezTo>
                        <a:pt x="2409377" y="2340659"/>
                        <a:pt x="2409377" y="2329095"/>
                        <a:pt x="2402262" y="2321923"/>
                      </a:cubicBezTo>
                      <a:close/>
                      <a:moveTo>
                        <a:pt x="2338826" y="1974737"/>
                      </a:moveTo>
                      <a:cubicBezTo>
                        <a:pt x="2348122" y="1965888"/>
                        <a:pt x="2362838" y="1966260"/>
                        <a:pt x="2371687" y="1975556"/>
                      </a:cubicBezTo>
                      <a:cubicBezTo>
                        <a:pt x="2379564" y="1983833"/>
                        <a:pt x="2380250" y="1996616"/>
                        <a:pt x="2373306" y="2005693"/>
                      </a:cubicBezTo>
                      <a:lnTo>
                        <a:pt x="2602763" y="2235150"/>
                      </a:lnTo>
                      <a:lnTo>
                        <a:pt x="2602763" y="2466417"/>
                      </a:lnTo>
                      <a:cubicBezTo>
                        <a:pt x="2610593" y="2467789"/>
                        <a:pt x="2615822" y="2475237"/>
                        <a:pt x="2614450" y="2483058"/>
                      </a:cubicBezTo>
                      <a:cubicBezTo>
                        <a:pt x="2613088" y="2490887"/>
                        <a:pt x="2605630" y="2496116"/>
                        <a:pt x="2597810" y="2494754"/>
                      </a:cubicBezTo>
                      <a:cubicBezTo>
                        <a:pt x="2589990" y="2493383"/>
                        <a:pt x="2584752" y="2485934"/>
                        <a:pt x="2586123" y="2478104"/>
                      </a:cubicBezTo>
                      <a:cubicBezTo>
                        <a:pt x="2587161" y="2472132"/>
                        <a:pt x="2591838" y="2467465"/>
                        <a:pt x="2597810" y="2466417"/>
                      </a:cubicBezTo>
                      <a:lnTo>
                        <a:pt x="2597810" y="2237341"/>
                      </a:lnTo>
                      <a:lnTo>
                        <a:pt x="2369782" y="2009312"/>
                      </a:lnTo>
                      <a:cubicBezTo>
                        <a:pt x="2359590" y="2017113"/>
                        <a:pt x="2344998" y="2015161"/>
                        <a:pt x="2337206" y="2004969"/>
                      </a:cubicBezTo>
                      <a:cubicBezTo>
                        <a:pt x="2330262" y="1995892"/>
                        <a:pt x="2330948" y="1983109"/>
                        <a:pt x="2338826" y="1974832"/>
                      </a:cubicBezTo>
                      <a:close/>
                      <a:moveTo>
                        <a:pt x="2368162" y="1978166"/>
                      </a:moveTo>
                      <a:cubicBezTo>
                        <a:pt x="2361009" y="1971032"/>
                        <a:pt x="2349427" y="1971060"/>
                        <a:pt x="2342302" y="1978213"/>
                      </a:cubicBezTo>
                      <a:cubicBezTo>
                        <a:pt x="2335168" y="1985367"/>
                        <a:pt x="2335187" y="1996949"/>
                        <a:pt x="2342340" y="2004074"/>
                      </a:cubicBezTo>
                      <a:cubicBezTo>
                        <a:pt x="2349484" y="2011189"/>
                        <a:pt x="2361028" y="2011189"/>
                        <a:pt x="2368162" y="2004074"/>
                      </a:cubicBezTo>
                      <a:cubicBezTo>
                        <a:pt x="2375278" y="1996901"/>
                        <a:pt x="2375278" y="1985338"/>
                        <a:pt x="2368162" y="1978166"/>
                      </a:cubicBezTo>
                      <a:close/>
                      <a:moveTo>
                        <a:pt x="2898895" y="1901966"/>
                      </a:moveTo>
                      <a:cubicBezTo>
                        <a:pt x="2886065" y="1902261"/>
                        <a:pt x="2875902" y="1912910"/>
                        <a:pt x="2876197" y="1925740"/>
                      </a:cubicBezTo>
                      <a:cubicBezTo>
                        <a:pt x="2876464" y="1937237"/>
                        <a:pt x="2885103" y="1946809"/>
                        <a:pt x="2896514" y="1948257"/>
                      </a:cubicBezTo>
                      <a:lnTo>
                        <a:pt x="2896514" y="2024457"/>
                      </a:lnTo>
                      <a:lnTo>
                        <a:pt x="2769641" y="2151330"/>
                      </a:lnTo>
                      <a:lnTo>
                        <a:pt x="2769641" y="2633676"/>
                      </a:lnTo>
                      <a:cubicBezTo>
                        <a:pt x="2761754" y="2635019"/>
                        <a:pt x="2756458" y="2642496"/>
                        <a:pt x="2757802" y="2650374"/>
                      </a:cubicBezTo>
                      <a:cubicBezTo>
                        <a:pt x="2759135" y="2658260"/>
                        <a:pt x="2766612" y="2663566"/>
                        <a:pt x="2774499" y="2662223"/>
                      </a:cubicBezTo>
                      <a:cubicBezTo>
                        <a:pt x="2782386" y="2660880"/>
                        <a:pt x="2787682" y="2653403"/>
                        <a:pt x="2786339" y="2645516"/>
                      </a:cubicBezTo>
                      <a:cubicBezTo>
                        <a:pt x="2785310" y="2639458"/>
                        <a:pt x="2780566" y="2634705"/>
                        <a:pt x="2774499" y="2633676"/>
                      </a:cubicBezTo>
                      <a:lnTo>
                        <a:pt x="2774499" y="2153616"/>
                      </a:lnTo>
                      <a:lnTo>
                        <a:pt x="2901372" y="2026743"/>
                      </a:lnTo>
                      <a:lnTo>
                        <a:pt x="2901372" y="1948543"/>
                      </a:lnTo>
                      <a:cubicBezTo>
                        <a:pt x="2914107" y="1946924"/>
                        <a:pt x="2923117" y="1935284"/>
                        <a:pt x="2921489" y="1922549"/>
                      </a:cubicBezTo>
                      <a:cubicBezTo>
                        <a:pt x="2920041" y="1911119"/>
                        <a:pt x="2910421" y="1902480"/>
                        <a:pt x="2898895" y="1902252"/>
                      </a:cubicBezTo>
                      <a:close/>
                      <a:moveTo>
                        <a:pt x="2917279" y="1925207"/>
                      </a:moveTo>
                      <a:cubicBezTo>
                        <a:pt x="2917336" y="1915053"/>
                        <a:pt x="2909144" y="1906785"/>
                        <a:pt x="2898991" y="1906728"/>
                      </a:cubicBezTo>
                      <a:cubicBezTo>
                        <a:pt x="2888837" y="1906681"/>
                        <a:pt x="2880569" y="1914863"/>
                        <a:pt x="2880512" y="1925016"/>
                      </a:cubicBezTo>
                      <a:cubicBezTo>
                        <a:pt x="2880465" y="1935170"/>
                        <a:pt x="2888647" y="1943438"/>
                        <a:pt x="2898800" y="1943495"/>
                      </a:cubicBezTo>
                      <a:cubicBezTo>
                        <a:pt x="2898829" y="1943495"/>
                        <a:pt x="2898867" y="1943495"/>
                        <a:pt x="2898895" y="1943495"/>
                      </a:cubicBezTo>
                      <a:cubicBezTo>
                        <a:pt x="2908992" y="1943447"/>
                        <a:pt x="2917174" y="1935303"/>
                        <a:pt x="2917279" y="1925207"/>
                      </a:cubicBezTo>
                      <a:close/>
                      <a:moveTo>
                        <a:pt x="1743322" y="1530491"/>
                      </a:moveTo>
                      <a:cubicBezTo>
                        <a:pt x="1743151" y="1517708"/>
                        <a:pt x="1753381" y="1507212"/>
                        <a:pt x="1766163" y="1507040"/>
                      </a:cubicBezTo>
                      <a:cubicBezTo>
                        <a:pt x="1778260" y="1506878"/>
                        <a:pt x="1788433" y="1516060"/>
                        <a:pt x="1789519" y="1528110"/>
                      </a:cubicBezTo>
                      <a:lnTo>
                        <a:pt x="2443315" y="1528110"/>
                      </a:lnTo>
                      <a:lnTo>
                        <a:pt x="2727636" y="1812431"/>
                      </a:lnTo>
                      <a:cubicBezTo>
                        <a:pt x="2734122" y="1807840"/>
                        <a:pt x="2743095" y="1809373"/>
                        <a:pt x="2747686" y="1815860"/>
                      </a:cubicBezTo>
                      <a:cubicBezTo>
                        <a:pt x="2752277" y="1822346"/>
                        <a:pt x="2750743" y="1831319"/>
                        <a:pt x="2744257" y="1835910"/>
                      </a:cubicBezTo>
                      <a:cubicBezTo>
                        <a:pt x="2737770" y="1840501"/>
                        <a:pt x="2728798" y="1838967"/>
                        <a:pt x="2724207" y="1832481"/>
                      </a:cubicBezTo>
                      <a:cubicBezTo>
                        <a:pt x="2720683" y="1827499"/>
                        <a:pt x="2720683" y="1820841"/>
                        <a:pt x="2724207" y="1815860"/>
                      </a:cubicBezTo>
                      <a:lnTo>
                        <a:pt x="2441314" y="1532967"/>
                      </a:lnTo>
                      <a:lnTo>
                        <a:pt x="1789519" y="1532967"/>
                      </a:lnTo>
                      <a:cubicBezTo>
                        <a:pt x="1788385" y="1545702"/>
                        <a:pt x="1777146" y="1555103"/>
                        <a:pt x="1764411" y="1553970"/>
                      </a:cubicBezTo>
                      <a:cubicBezTo>
                        <a:pt x="1752304" y="1552884"/>
                        <a:pt x="1743103" y="1542635"/>
                        <a:pt x="1743322" y="1530491"/>
                      </a:cubicBezTo>
                      <a:close/>
                      <a:moveTo>
                        <a:pt x="1766468" y="1512203"/>
                      </a:moveTo>
                      <a:cubicBezTo>
                        <a:pt x="1756315" y="1512146"/>
                        <a:pt x="1748047" y="1520337"/>
                        <a:pt x="1747990" y="1530491"/>
                      </a:cubicBezTo>
                      <a:cubicBezTo>
                        <a:pt x="1747942" y="1540644"/>
                        <a:pt x="1756124" y="1548912"/>
                        <a:pt x="1766278" y="1548969"/>
                      </a:cubicBezTo>
                      <a:cubicBezTo>
                        <a:pt x="1776431" y="1549017"/>
                        <a:pt x="1784699" y="1540835"/>
                        <a:pt x="1784756" y="1530681"/>
                      </a:cubicBezTo>
                      <a:cubicBezTo>
                        <a:pt x="1784756" y="1530615"/>
                        <a:pt x="1784756" y="1530557"/>
                        <a:pt x="1784756" y="1530491"/>
                      </a:cubicBezTo>
                      <a:cubicBezTo>
                        <a:pt x="1784708" y="1520413"/>
                        <a:pt x="1776546" y="1512250"/>
                        <a:pt x="1766468" y="1512203"/>
                      </a:cubicBezTo>
                      <a:close/>
                      <a:moveTo>
                        <a:pt x="1209065" y="1497439"/>
                      </a:moveTo>
                      <a:cubicBezTo>
                        <a:pt x="1218200" y="1506459"/>
                        <a:pt x="1232916" y="1506354"/>
                        <a:pt x="1241936" y="1497220"/>
                      </a:cubicBezTo>
                      <a:cubicBezTo>
                        <a:pt x="1250204" y="1488838"/>
                        <a:pt x="1250899" y="1475589"/>
                        <a:pt x="1243546" y="1466387"/>
                      </a:cubicBezTo>
                      <a:lnTo>
                        <a:pt x="1375086" y="1334847"/>
                      </a:lnTo>
                      <a:lnTo>
                        <a:pt x="2914897" y="1334847"/>
                      </a:lnTo>
                      <a:lnTo>
                        <a:pt x="3120542" y="1540587"/>
                      </a:lnTo>
                      <a:cubicBezTo>
                        <a:pt x="3116551" y="1546331"/>
                        <a:pt x="3117227" y="1554103"/>
                        <a:pt x="3122161" y="1559066"/>
                      </a:cubicBezTo>
                      <a:cubicBezTo>
                        <a:pt x="3127695" y="1564695"/>
                        <a:pt x="3136735" y="1564771"/>
                        <a:pt x="3142364" y="1559247"/>
                      </a:cubicBezTo>
                      <a:cubicBezTo>
                        <a:pt x="3142431" y="1559190"/>
                        <a:pt x="3142488" y="1559123"/>
                        <a:pt x="3142545" y="1559066"/>
                      </a:cubicBezTo>
                      <a:cubicBezTo>
                        <a:pt x="3148155" y="1553446"/>
                        <a:pt x="3148146" y="1544340"/>
                        <a:pt x="3142526" y="1538730"/>
                      </a:cubicBezTo>
                      <a:cubicBezTo>
                        <a:pt x="3137573" y="1533786"/>
                        <a:pt x="3129781" y="1533120"/>
                        <a:pt x="3124066" y="1537158"/>
                      </a:cubicBezTo>
                      <a:lnTo>
                        <a:pt x="2916898" y="1329990"/>
                      </a:lnTo>
                      <a:lnTo>
                        <a:pt x="1372800" y="1329990"/>
                      </a:lnTo>
                      <a:lnTo>
                        <a:pt x="1239450" y="1463340"/>
                      </a:lnTo>
                      <a:cubicBezTo>
                        <a:pt x="1229420" y="1455329"/>
                        <a:pt x="1214799" y="1456958"/>
                        <a:pt x="1206789" y="1466988"/>
                      </a:cubicBezTo>
                      <a:cubicBezTo>
                        <a:pt x="1199426" y="1476189"/>
                        <a:pt x="1200121" y="1489438"/>
                        <a:pt x="1208398" y="1497820"/>
                      </a:cubicBezTo>
                      <a:close/>
                      <a:moveTo>
                        <a:pt x="1212494" y="1468102"/>
                      </a:moveTo>
                      <a:cubicBezTo>
                        <a:pt x="1205360" y="1475255"/>
                        <a:pt x="1205388" y="1486838"/>
                        <a:pt x="1212542" y="1493962"/>
                      </a:cubicBezTo>
                      <a:cubicBezTo>
                        <a:pt x="1219695" y="1501097"/>
                        <a:pt x="1231268" y="1501078"/>
                        <a:pt x="1238402" y="1493924"/>
                      </a:cubicBezTo>
                      <a:cubicBezTo>
                        <a:pt x="1245517" y="1486781"/>
                        <a:pt x="1245517" y="1475236"/>
                        <a:pt x="1238402" y="1468102"/>
                      </a:cubicBezTo>
                      <a:cubicBezTo>
                        <a:pt x="1231230" y="1460987"/>
                        <a:pt x="1219666" y="1460987"/>
                        <a:pt x="1212494" y="1468102"/>
                      </a:cubicBezTo>
                      <a:close/>
                      <a:moveTo>
                        <a:pt x="939222" y="1212451"/>
                      </a:moveTo>
                      <a:cubicBezTo>
                        <a:pt x="930202" y="1221586"/>
                        <a:pt x="930306" y="1236302"/>
                        <a:pt x="939441" y="1245322"/>
                      </a:cubicBezTo>
                      <a:cubicBezTo>
                        <a:pt x="947823" y="1253590"/>
                        <a:pt x="961072" y="1254285"/>
                        <a:pt x="970273" y="1246932"/>
                      </a:cubicBezTo>
                      <a:lnTo>
                        <a:pt x="1084573" y="1361232"/>
                      </a:lnTo>
                      <a:lnTo>
                        <a:pt x="1269358" y="1176542"/>
                      </a:lnTo>
                      <a:lnTo>
                        <a:pt x="1989067" y="1176542"/>
                      </a:lnTo>
                      <a:cubicBezTo>
                        <a:pt x="1990353" y="1183428"/>
                        <a:pt x="1996354" y="1188429"/>
                        <a:pt x="2003355" y="1188448"/>
                      </a:cubicBezTo>
                      <a:cubicBezTo>
                        <a:pt x="2011242" y="1187534"/>
                        <a:pt x="2016899" y="1180399"/>
                        <a:pt x="2015995" y="1172513"/>
                      </a:cubicBezTo>
                      <a:cubicBezTo>
                        <a:pt x="2015223" y="1165874"/>
                        <a:pt x="2009994" y="1160644"/>
                        <a:pt x="2003355" y="1159873"/>
                      </a:cubicBezTo>
                      <a:cubicBezTo>
                        <a:pt x="1996354" y="1159892"/>
                        <a:pt x="1990353" y="1164893"/>
                        <a:pt x="1989067" y="1171779"/>
                      </a:cubicBezTo>
                      <a:lnTo>
                        <a:pt x="1266977" y="1171779"/>
                      </a:lnTo>
                      <a:lnTo>
                        <a:pt x="1084192" y="1353993"/>
                      </a:lnTo>
                      <a:lnTo>
                        <a:pt x="973702" y="1243407"/>
                      </a:lnTo>
                      <a:cubicBezTo>
                        <a:pt x="981503" y="1233215"/>
                        <a:pt x="979551" y="1218623"/>
                        <a:pt x="969359" y="1210832"/>
                      </a:cubicBezTo>
                      <a:cubicBezTo>
                        <a:pt x="960282" y="1203888"/>
                        <a:pt x="947499" y="1204574"/>
                        <a:pt x="939222" y="1212451"/>
                      </a:cubicBezTo>
                      <a:close/>
                      <a:moveTo>
                        <a:pt x="968559" y="1215880"/>
                      </a:moveTo>
                      <a:cubicBezTo>
                        <a:pt x="975693" y="1223033"/>
                        <a:pt x="975664" y="1234616"/>
                        <a:pt x="968511" y="1241740"/>
                      </a:cubicBezTo>
                      <a:cubicBezTo>
                        <a:pt x="961358" y="1248875"/>
                        <a:pt x="949785" y="1248856"/>
                        <a:pt x="942651" y="1241702"/>
                      </a:cubicBezTo>
                      <a:cubicBezTo>
                        <a:pt x="935536" y="1234559"/>
                        <a:pt x="935536" y="1223014"/>
                        <a:pt x="942651" y="1215880"/>
                      </a:cubicBezTo>
                      <a:cubicBezTo>
                        <a:pt x="949785" y="1208727"/>
                        <a:pt x="961358" y="1208708"/>
                        <a:pt x="968511" y="1215832"/>
                      </a:cubicBezTo>
                      <a:cubicBezTo>
                        <a:pt x="968530" y="1215851"/>
                        <a:pt x="968540" y="1215861"/>
                        <a:pt x="968559" y="1215880"/>
                      </a:cubicBezTo>
                      <a:close/>
                      <a:moveTo>
                        <a:pt x="865117" y="963277"/>
                      </a:moveTo>
                      <a:cubicBezTo>
                        <a:pt x="857964" y="956143"/>
                        <a:pt x="846382" y="956171"/>
                        <a:pt x="839257" y="963325"/>
                      </a:cubicBezTo>
                      <a:cubicBezTo>
                        <a:pt x="832123" y="970478"/>
                        <a:pt x="832142" y="982051"/>
                        <a:pt x="839295" y="989185"/>
                      </a:cubicBezTo>
                      <a:cubicBezTo>
                        <a:pt x="846439" y="996300"/>
                        <a:pt x="857983" y="996300"/>
                        <a:pt x="865117" y="989185"/>
                      </a:cubicBezTo>
                      <a:cubicBezTo>
                        <a:pt x="872233" y="982013"/>
                        <a:pt x="872233" y="970449"/>
                        <a:pt x="865117" y="963277"/>
                      </a:cubicBezTo>
                      <a:close/>
                      <a:moveTo>
                        <a:pt x="1737512" y="1802715"/>
                      </a:moveTo>
                      <a:cubicBezTo>
                        <a:pt x="1737569" y="1792562"/>
                        <a:pt x="1729378" y="1784294"/>
                        <a:pt x="1719224" y="1784237"/>
                      </a:cubicBezTo>
                      <a:cubicBezTo>
                        <a:pt x="1709070" y="1784189"/>
                        <a:pt x="1700803" y="1792371"/>
                        <a:pt x="1700746" y="1802525"/>
                      </a:cubicBezTo>
                      <a:cubicBezTo>
                        <a:pt x="1700698" y="1812678"/>
                        <a:pt x="1708880" y="1820946"/>
                        <a:pt x="1719034" y="1821003"/>
                      </a:cubicBezTo>
                      <a:cubicBezTo>
                        <a:pt x="1719100" y="1821003"/>
                        <a:pt x="1719157" y="1821003"/>
                        <a:pt x="1719224" y="1821003"/>
                      </a:cubicBezTo>
                      <a:cubicBezTo>
                        <a:pt x="1729301" y="1820956"/>
                        <a:pt x="1737464" y="1812793"/>
                        <a:pt x="1737512" y="1802715"/>
                      </a:cubicBezTo>
                      <a:close/>
                      <a:moveTo>
                        <a:pt x="1430998" y="2731403"/>
                      </a:moveTo>
                      <a:cubicBezTo>
                        <a:pt x="1422149" y="2722106"/>
                        <a:pt x="1422520" y="2707390"/>
                        <a:pt x="1431817" y="2698542"/>
                      </a:cubicBezTo>
                      <a:cubicBezTo>
                        <a:pt x="1440094" y="2690664"/>
                        <a:pt x="1452876" y="2689979"/>
                        <a:pt x="1461954" y="2696922"/>
                      </a:cubicBezTo>
                      <a:lnTo>
                        <a:pt x="1649596" y="2509280"/>
                      </a:lnTo>
                      <a:lnTo>
                        <a:pt x="1649596" y="1570782"/>
                      </a:lnTo>
                      <a:cubicBezTo>
                        <a:pt x="1641767" y="1569438"/>
                        <a:pt x="1636509" y="1562009"/>
                        <a:pt x="1637852" y="1554179"/>
                      </a:cubicBezTo>
                      <a:cubicBezTo>
                        <a:pt x="1639195" y="1546350"/>
                        <a:pt x="1646625" y="1541092"/>
                        <a:pt x="1654454" y="1542426"/>
                      </a:cubicBezTo>
                      <a:cubicBezTo>
                        <a:pt x="1662284" y="1543769"/>
                        <a:pt x="1667541" y="1551208"/>
                        <a:pt x="1666198" y="1559037"/>
                      </a:cubicBezTo>
                      <a:cubicBezTo>
                        <a:pt x="1665170" y="1565047"/>
                        <a:pt x="1660464" y="1569753"/>
                        <a:pt x="1654454" y="1570782"/>
                      </a:cubicBezTo>
                      <a:lnTo>
                        <a:pt x="1654454" y="2511375"/>
                      </a:lnTo>
                      <a:lnTo>
                        <a:pt x="1465383" y="2700351"/>
                      </a:lnTo>
                      <a:cubicBezTo>
                        <a:pt x="1473193" y="2710543"/>
                        <a:pt x="1471260" y="2725126"/>
                        <a:pt x="1461068" y="2732936"/>
                      </a:cubicBezTo>
                      <a:cubicBezTo>
                        <a:pt x="1452029" y="2739861"/>
                        <a:pt x="1439294" y="2739213"/>
                        <a:pt x="1430998" y="2731403"/>
                      </a:cubicBezTo>
                      <a:close/>
                      <a:moveTo>
                        <a:pt x="1434427" y="2701971"/>
                      </a:moveTo>
                      <a:cubicBezTo>
                        <a:pt x="1441580" y="2694846"/>
                        <a:pt x="1453162" y="2694865"/>
                        <a:pt x="1460287" y="2702018"/>
                      </a:cubicBezTo>
                      <a:cubicBezTo>
                        <a:pt x="1467421" y="2709171"/>
                        <a:pt x="1467402" y="2720754"/>
                        <a:pt x="1460249" y="2727879"/>
                      </a:cubicBezTo>
                      <a:cubicBezTo>
                        <a:pt x="1453105" y="2734994"/>
                        <a:pt x="1441561" y="2734994"/>
                        <a:pt x="1434427" y="2727879"/>
                      </a:cubicBezTo>
                      <a:cubicBezTo>
                        <a:pt x="1427311" y="2720706"/>
                        <a:pt x="1427311" y="2709143"/>
                        <a:pt x="1434427" y="2701971"/>
                      </a:cubicBezTo>
                      <a:close/>
                      <a:moveTo>
                        <a:pt x="1241926" y="2437652"/>
                      </a:moveTo>
                      <a:cubicBezTo>
                        <a:pt x="1232630" y="2428803"/>
                        <a:pt x="1217914" y="2429175"/>
                        <a:pt x="1209065" y="2438471"/>
                      </a:cubicBezTo>
                      <a:cubicBezTo>
                        <a:pt x="1201188" y="2446748"/>
                        <a:pt x="1200502" y="2459531"/>
                        <a:pt x="1207446" y="2468608"/>
                      </a:cubicBezTo>
                      <a:lnTo>
                        <a:pt x="969321" y="2706733"/>
                      </a:lnTo>
                      <a:cubicBezTo>
                        <a:pt x="962834" y="2702151"/>
                        <a:pt x="953862" y="2703695"/>
                        <a:pt x="949271" y="2710181"/>
                      </a:cubicBezTo>
                      <a:cubicBezTo>
                        <a:pt x="945242" y="2715896"/>
                        <a:pt x="945899" y="2723688"/>
                        <a:pt x="950842" y="2728641"/>
                      </a:cubicBezTo>
                      <a:cubicBezTo>
                        <a:pt x="956376" y="2734270"/>
                        <a:pt x="965416" y="2734346"/>
                        <a:pt x="971045" y="2728822"/>
                      </a:cubicBezTo>
                      <a:cubicBezTo>
                        <a:pt x="971112" y="2728764"/>
                        <a:pt x="971169" y="2728698"/>
                        <a:pt x="971226" y="2728641"/>
                      </a:cubicBezTo>
                      <a:cubicBezTo>
                        <a:pt x="976160" y="2723678"/>
                        <a:pt x="976836" y="2715906"/>
                        <a:pt x="972845" y="2710162"/>
                      </a:cubicBezTo>
                      <a:lnTo>
                        <a:pt x="1210494" y="2472037"/>
                      </a:lnTo>
                      <a:cubicBezTo>
                        <a:pt x="1220686" y="2479848"/>
                        <a:pt x="1235268" y="2477914"/>
                        <a:pt x="1243079" y="2467722"/>
                      </a:cubicBezTo>
                      <a:cubicBezTo>
                        <a:pt x="1250004" y="2458683"/>
                        <a:pt x="1249356" y="2445948"/>
                        <a:pt x="1241545" y="2437652"/>
                      </a:cubicBezTo>
                      <a:close/>
                      <a:moveTo>
                        <a:pt x="1238497" y="2466989"/>
                      </a:moveTo>
                      <a:cubicBezTo>
                        <a:pt x="1231344" y="2474123"/>
                        <a:pt x="1219762" y="2474094"/>
                        <a:pt x="1212637" y="2466941"/>
                      </a:cubicBezTo>
                      <a:cubicBezTo>
                        <a:pt x="1205503" y="2459788"/>
                        <a:pt x="1205522" y="2448206"/>
                        <a:pt x="1212675" y="2441081"/>
                      </a:cubicBezTo>
                      <a:cubicBezTo>
                        <a:pt x="1219819" y="2433966"/>
                        <a:pt x="1231363" y="2433966"/>
                        <a:pt x="1238497" y="2441081"/>
                      </a:cubicBezTo>
                      <a:cubicBezTo>
                        <a:pt x="1245613" y="2448253"/>
                        <a:pt x="1245613" y="2459817"/>
                        <a:pt x="1238497" y="2466989"/>
                      </a:cubicBezTo>
                      <a:close/>
                      <a:moveTo>
                        <a:pt x="1156201" y="1556494"/>
                      </a:moveTo>
                      <a:cubicBezTo>
                        <a:pt x="1143419" y="1556265"/>
                        <a:pt x="1132875" y="1566438"/>
                        <a:pt x="1132636" y="1579211"/>
                      </a:cubicBezTo>
                      <a:cubicBezTo>
                        <a:pt x="1132417" y="1591365"/>
                        <a:pt x="1141628" y="1601614"/>
                        <a:pt x="1153725" y="1602690"/>
                      </a:cubicBezTo>
                      <a:lnTo>
                        <a:pt x="1153725" y="2436414"/>
                      </a:lnTo>
                      <a:cubicBezTo>
                        <a:pt x="1145838" y="2437757"/>
                        <a:pt x="1140542" y="2445234"/>
                        <a:pt x="1141885" y="2453111"/>
                      </a:cubicBezTo>
                      <a:cubicBezTo>
                        <a:pt x="1143219" y="2460998"/>
                        <a:pt x="1150696" y="2466303"/>
                        <a:pt x="1158583" y="2464960"/>
                      </a:cubicBezTo>
                      <a:cubicBezTo>
                        <a:pt x="1166469" y="2463617"/>
                        <a:pt x="1171765" y="2456140"/>
                        <a:pt x="1170422" y="2448253"/>
                      </a:cubicBezTo>
                      <a:cubicBezTo>
                        <a:pt x="1169394" y="2442195"/>
                        <a:pt x="1164650" y="2437442"/>
                        <a:pt x="1158583" y="2436414"/>
                      </a:cubicBezTo>
                      <a:lnTo>
                        <a:pt x="1158583" y="1602976"/>
                      </a:lnTo>
                      <a:cubicBezTo>
                        <a:pt x="1171318" y="1601833"/>
                        <a:pt x="1180709" y="1590584"/>
                        <a:pt x="1179557" y="1577849"/>
                      </a:cubicBezTo>
                      <a:cubicBezTo>
                        <a:pt x="1178471" y="1565800"/>
                        <a:pt x="1168298" y="1556618"/>
                        <a:pt x="1156201" y="1556780"/>
                      </a:cubicBezTo>
                      <a:close/>
                      <a:moveTo>
                        <a:pt x="1174489" y="1579640"/>
                      </a:moveTo>
                      <a:cubicBezTo>
                        <a:pt x="1174547" y="1569486"/>
                        <a:pt x="1166355" y="1561218"/>
                        <a:pt x="1156201" y="1561161"/>
                      </a:cubicBezTo>
                      <a:cubicBezTo>
                        <a:pt x="1146048" y="1561114"/>
                        <a:pt x="1137780" y="1569296"/>
                        <a:pt x="1137723" y="1579449"/>
                      </a:cubicBezTo>
                      <a:cubicBezTo>
                        <a:pt x="1137675" y="1589603"/>
                        <a:pt x="1145857" y="1597871"/>
                        <a:pt x="1156011" y="1597928"/>
                      </a:cubicBezTo>
                      <a:cubicBezTo>
                        <a:pt x="1156077" y="1597928"/>
                        <a:pt x="1156135" y="1597928"/>
                        <a:pt x="1156201" y="1597928"/>
                      </a:cubicBezTo>
                      <a:cubicBezTo>
                        <a:pt x="1166279" y="1597880"/>
                        <a:pt x="1174442" y="1589717"/>
                        <a:pt x="1174489" y="1579640"/>
                      </a:cubicBezTo>
                      <a:close/>
                      <a:moveTo>
                        <a:pt x="1442237" y="1541540"/>
                      </a:moveTo>
                      <a:cubicBezTo>
                        <a:pt x="1442237" y="1551636"/>
                        <a:pt x="1434046" y="1559828"/>
                        <a:pt x="1423949" y="1559828"/>
                      </a:cubicBezTo>
                      <a:cubicBezTo>
                        <a:pt x="1413853" y="1559828"/>
                        <a:pt x="1405661" y="1551636"/>
                        <a:pt x="1405661" y="1541540"/>
                      </a:cubicBezTo>
                      <a:cubicBezTo>
                        <a:pt x="1405661" y="1531443"/>
                        <a:pt x="1413853" y="1523252"/>
                        <a:pt x="1423949" y="1523252"/>
                      </a:cubicBezTo>
                      <a:cubicBezTo>
                        <a:pt x="1434046" y="1523252"/>
                        <a:pt x="1442237" y="1531443"/>
                        <a:pt x="1442237" y="1541540"/>
                      </a:cubicBezTo>
                      <a:close/>
                      <a:moveTo>
                        <a:pt x="433254" y="2174000"/>
                      </a:moveTo>
                      <a:cubicBezTo>
                        <a:pt x="423957" y="2165151"/>
                        <a:pt x="409241" y="2165523"/>
                        <a:pt x="400393" y="2174819"/>
                      </a:cubicBezTo>
                      <a:cubicBezTo>
                        <a:pt x="392515" y="2183096"/>
                        <a:pt x="391830" y="2195879"/>
                        <a:pt x="398773" y="2204956"/>
                      </a:cubicBezTo>
                      <a:lnTo>
                        <a:pt x="221227" y="2382597"/>
                      </a:lnTo>
                      <a:cubicBezTo>
                        <a:pt x="214744" y="2378006"/>
                        <a:pt x="205767" y="2379540"/>
                        <a:pt x="201178" y="2386026"/>
                      </a:cubicBezTo>
                      <a:cubicBezTo>
                        <a:pt x="196589" y="2392513"/>
                        <a:pt x="198123" y="2401486"/>
                        <a:pt x="204607" y="2406077"/>
                      </a:cubicBezTo>
                      <a:cubicBezTo>
                        <a:pt x="211091" y="2410668"/>
                        <a:pt x="220067" y="2409134"/>
                        <a:pt x="224656" y="2402647"/>
                      </a:cubicBezTo>
                      <a:cubicBezTo>
                        <a:pt x="228181" y="2397666"/>
                        <a:pt x="228181" y="2391008"/>
                        <a:pt x="224656" y="2386026"/>
                      </a:cubicBezTo>
                      <a:lnTo>
                        <a:pt x="402298" y="2208385"/>
                      </a:lnTo>
                      <a:cubicBezTo>
                        <a:pt x="412070" y="2216624"/>
                        <a:pt x="426672" y="2215377"/>
                        <a:pt x="434911" y="2205604"/>
                      </a:cubicBezTo>
                      <a:cubicBezTo>
                        <a:pt x="442779" y="2196279"/>
                        <a:pt x="442045" y="2182449"/>
                        <a:pt x="433254" y="2174000"/>
                      </a:cubicBezTo>
                      <a:close/>
                      <a:moveTo>
                        <a:pt x="429825" y="2203337"/>
                      </a:moveTo>
                      <a:cubicBezTo>
                        <a:pt x="422672" y="2210471"/>
                        <a:pt x="411089" y="2210443"/>
                        <a:pt x="403964" y="2203289"/>
                      </a:cubicBezTo>
                      <a:cubicBezTo>
                        <a:pt x="396830" y="2196136"/>
                        <a:pt x="396849" y="2184563"/>
                        <a:pt x="404003" y="2177429"/>
                      </a:cubicBezTo>
                      <a:cubicBezTo>
                        <a:pt x="411146" y="2170314"/>
                        <a:pt x="422691" y="2170314"/>
                        <a:pt x="429825" y="2177429"/>
                      </a:cubicBezTo>
                      <a:cubicBezTo>
                        <a:pt x="436940" y="2184601"/>
                        <a:pt x="436940" y="2196165"/>
                        <a:pt x="429825" y="2203337"/>
                      </a:cubicBezTo>
                      <a:close/>
                      <a:moveTo>
                        <a:pt x="816826" y="1823670"/>
                      </a:moveTo>
                      <a:lnTo>
                        <a:pt x="814920" y="1823670"/>
                      </a:lnTo>
                      <a:lnTo>
                        <a:pt x="814920" y="1702703"/>
                      </a:lnTo>
                      <a:lnTo>
                        <a:pt x="568318" y="1456101"/>
                      </a:lnTo>
                      <a:cubicBezTo>
                        <a:pt x="574424" y="1447538"/>
                        <a:pt x="572433" y="1435641"/>
                        <a:pt x="563870" y="1429526"/>
                      </a:cubicBezTo>
                      <a:cubicBezTo>
                        <a:pt x="555307" y="1423420"/>
                        <a:pt x="543410" y="1425411"/>
                        <a:pt x="537295" y="1433983"/>
                      </a:cubicBezTo>
                      <a:cubicBezTo>
                        <a:pt x="531190" y="1442546"/>
                        <a:pt x="533181" y="1454443"/>
                        <a:pt x="541744" y="1460549"/>
                      </a:cubicBezTo>
                      <a:cubicBezTo>
                        <a:pt x="548497" y="1465359"/>
                        <a:pt x="557584" y="1465264"/>
                        <a:pt x="564223" y="1460291"/>
                      </a:cubicBezTo>
                      <a:lnTo>
                        <a:pt x="809015" y="1705084"/>
                      </a:lnTo>
                      <a:lnTo>
                        <a:pt x="809015" y="1823670"/>
                      </a:lnTo>
                      <a:lnTo>
                        <a:pt x="807015" y="1823670"/>
                      </a:lnTo>
                      <a:lnTo>
                        <a:pt x="807015" y="2666252"/>
                      </a:lnTo>
                      <a:lnTo>
                        <a:pt x="809015" y="2666252"/>
                      </a:lnTo>
                      <a:lnTo>
                        <a:pt x="809015" y="2697494"/>
                      </a:lnTo>
                      <a:cubicBezTo>
                        <a:pt x="799633" y="2699123"/>
                        <a:pt x="793356" y="2708048"/>
                        <a:pt x="794985" y="2717430"/>
                      </a:cubicBezTo>
                      <a:cubicBezTo>
                        <a:pt x="796613" y="2726812"/>
                        <a:pt x="805539" y="2733098"/>
                        <a:pt x="814920" y="2731469"/>
                      </a:cubicBezTo>
                      <a:cubicBezTo>
                        <a:pt x="824303" y="2729831"/>
                        <a:pt x="830580" y="2720906"/>
                        <a:pt x="828951" y="2711524"/>
                      </a:cubicBezTo>
                      <a:cubicBezTo>
                        <a:pt x="827703" y="2704352"/>
                        <a:pt x="822093" y="2698742"/>
                        <a:pt x="814920" y="2697494"/>
                      </a:cubicBezTo>
                      <a:lnTo>
                        <a:pt x="814920" y="2666252"/>
                      </a:lnTo>
                      <a:lnTo>
                        <a:pt x="816826" y="2666252"/>
                      </a:lnTo>
                      <a:lnTo>
                        <a:pt x="816826" y="1823670"/>
                      </a:lnTo>
                      <a:close/>
                      <a:moveTo>
                        <a:pt x="254089" y="1513060"/>
                      </a:moveTo>
                      <a:lnTo>
                        <a:pt x="250660" y="1516489"/>
                      </a:lnTo>
                      <a:lnTo>
                        <a:pt x="163125" y="1428954"/>
                      </a:lnTo>
                      <a:cubicBezTo>
                        <a:pt x="168355" y="1421830"/>
                        <a:pt x="166820" y="1411819"/>
                        <a:pt x="159696" y="1406590"/>
                      </a:cubicBezTo>
                      <a:cubicBezTo>
                        <a:pt x="152572" y="1401351"/>
                        <a:pt x="142556" y="1402894"/>
                        <a:pt x="137326" y="1410019"/>
                      </a:cubicBezTo>
                      <a:cubicBezTo>
                        <a:pt x="132097" y="1417134"/>
                        <a:pt x="133632" y="1427154"/>
                        <a:pt x="140756" y="1432383"/>
                      </a:cubicBezTo>
                      <a:cubicBezTo>
                        <a:pt x="146391" y="1436517"/>
                        <a:pt x="154060" y="1436517"/>
                        <a:pt x="159696" y="1432383"/>
                      </a:cubicBezTo>
                      <a:lnTo>
                        <a:pt x="247326" y="1520013"/>
                      </a:lnTo>
                      <a:lnTo>
                        <a:pt x="243897" y="1523442"/>
                      </a:lnTo>
                      <a:lnTo>
                        <a:pt x="479069" y="1758615"/>
                      </a:lnTo>
                      <a:lnTo>
                        <a:pt x="482498" y="1755186"/>
                      </a:lnTo>
                      <a:lnTo>
                        <a:pt x="533076" y="1805668"/>
                      </a:lnTo>
                      <a:lnTo>
                        <a:pt x="533076" y="2628152"/>
                      </a:lnTo>
                      <a:cubicBezTo>
                        <a:pt x="525246" y="2629495"/>
                        <a:pt x="519988" y="2636924"/>
                        <a:pt x="521331" y="2644754"/>
                      </a:cubicBezTo>
                      <a:cubicBezTo>
                        <a:pt x="522675" y="2652584"/>
                        <a:pt x="530104" y="2657841"/>
                        <a:pt x="537934" y="2656508"/>
                      </a:cubicBezTo>
                      <a:cubicBezTo>
                        <a:pt x="545763" y="2655165"/>
                        <a:pt x="551021" y="2647726"/>
                        <a:pt x="549678" y="2639896"/>
                      </a:cubicBezTo>
                      <a:cubicBezTo>
                        <a:pt x="548649" y="2633886"/>
                        <a:pt x="543944" y="2629181"/>
                        <a:pt x="537934" y="2628152"/>
                      </a:cubicBezTo>
                      <a:lnTo>
                        <a:pt x="537934" y="1804144"/>
                      </a:lnTo>
                      <a:lnTo>
                        <a:pt x="485927" y="1752233"/>
                      </a:lnTo>
                      <a:lnTo>
                        <a:pt x="489451" y="1748708"/>
                      </a:lnTo>
                      <a:lnTo>
                        <a:pt x="254184" y="1513536"/>
                      </a:lnTo>
                      <a:close/>
                      <a:moveTo>
                        <a:pt x="3186931" y="865931"/>
                      </a:moveTo>
                      <a:lnTo>
                        <a:pt x="3320281" y="732581"/>
                      </a:lnTo>
                      <a:lnTo>
                        <a:pt x="3325425" y="737820"/>
                      </a:lnTo>
                      <a:lnTo>
                        <a:pt x="3384289" y="678860"/>
                      </a:lnTo>
                      <a:cubicBezTo>
                        <a:pt x="3379727" y="672355"/>
                        <a:pt x="3381308" y="663382"/>
                        <a:pt x="3387814" y="658829"/>
                      </a:cubicBezTo>
                      <a:cubicBezTo>
                        <a:pt x="3394319" y="654267"/>
                        <a:pt x="3403292" y="655848"/>
                        <a:pt x="3407845" y="662354"/>
                      </a:cubicBezTo>
                      <a:cubicBezTo>
                        <a:pt x="3412407" y="668859"/>
                        <a:pt x="3410826" y="677822"/>
                        <a:pt x="3404320" y="682385"/>
                      </a:cubicBezTo>
                      <a:cubicBezTo>
                        <a:pt x="3399367" y="685861"/>
                        <a:pt x="3392767" y="685861"/>
                        <a:pt x="3387814" y="682385"/>
                      </a:cubicBezTo>
                      <a:lnTo>
                        <a:pt x="3328854" y="741249"/>
                      </a:lnTo>
                      <a:lnTo>
                        <a:pt x="3334093" y="746393"/>
                      </a:lnTo>
                      <a:lnTo>
                        <a:pt x="3200743" y="879743"/>
                      </a:lnTo>
                      <a:lnTo>
                        <a:pt x="3195504" y="874599"/>
                      </a:lnTo>
                      <a:lnTo>
                        <a:pt x="3083871" y="986327"/>
                      </a:lnTo>
                      <a:cubicBezTo>
                        <a:pt x="3089072" y="993471"/>
                        <a:pt x="3087490" y="1003482"/>
                        <a:pt x="3080347" y="1008683"/>
                      </a:cubicBezTo>
                      <a:cubicBezTo>
                        <a:pt x="3073203" y="1013883"/>
                        <a:pt x="3063192" y="1012302"/>
                        <a:pt x="3057992" y="1005158"/>
                      </a:cubicBezTo>
                      <a:cubicBezTo>
                        <a:pt x="3052791" y="998015"/>
                        <a:pt x="3054372" y="988004"/>
                        <a:pt x="3061516" y="982803"/>
                      </a:cubicBezTo>
                      <a:cubicBezTo>
                        <a:pt x="3067126" y="978717"/>
                        <a:pt x="3074736" y="978717"/>
                        <a:pt x="3080347" y="982803"/>
                      </a:cubicBezTo>
                      <a:lnTo>
                        <a:pt x="3192075" y="871170"/>
                      </a:lnTo>
                      <a:lnTo>
                        <a:pt x="3186931" y="865931"/>
                      </a:lnTo>
                      <a:close/>
                      <a:moveTo>
                        <a:pt x="3054248" y="450641"/>
                      </a:moveTo>
                      <a:lnTo>
                        <a:pt x="3089681" y="415208"/>
                      </a:lnTo>
                      <a:lnTo>
                        <a:pt x="3094920" y="420352"/>
                      </a:lnTo>
                      <a:lnTo>
                        <a:pt x="3136544" y="378728"/>
                      </a:lnTo>
                      <a:cubicBezTo>
                        <a:pt x="3131953" y="372244"/>
                        <a:pt x="3133487" y="363268"/>
                        <a:pt x="3139973" y="358679"/>
                      </a:cubicBezTo>
                      <a:cubicBezTo>
                        <a:pt x="3146460" y="354089"/>
                        <a:pt x="3155432" y="355624"/>
                        <a:pt x="3160023" y="362108"/>
                      </a:cubicBezTo>
                      <a:cubicBezTo>
                        <a:pt x="3164614" y="368591"/>
                        <a:pt x="3163081" y="377568"/>
                        <a:pt x="3156594" y="382157"/>
                      </a:cubicBezTo>
                      <a:cubicBezTo>
                        <a:pt x="3151613" y="385682"/>
                        <a:pt x="3144955" y="385682"/>
                        <a:pt x="3139973" y="382157"/>
                      </a:cubicBezTo>
                      <a:lnTo>
                        <a:pt x="3098349" y="423781"/>
                      </a:lnTo>
                      <a:lnTo>
                        <a:pt x="3103493" y="429020"/>
                      </a:lnTo>
                      <a:lnTo>
                        <a:pt x="3068250" y="464453"/>
                      </a:lnTo>
                      <a:lnTo>
                        <a:pt x="3063106" y="459309"/>
                      </a:lnTo>
                      <a:lnTo>
                        <a:pt x="2985763" y="536557"/>
                      </a:lnTo>
                      <a:cubicBezTo>
                        <a:pt x="2990993" y="543681"/>
                        <a:pt x="2989459" y="553696"/>
                        <a:pt x="2982335" y="558926"/>
                      </a:cubicBezTo>
                      <a:cubicBezTo>
                        <a:pt x="2975210" y="564156"/>
                        <a:pt x="2965199" y="562621"/>
                        <a:pt x="2959970" y="555497"/>
                      </a:cubicBezTo>
                      <a:cubicBezTo>
                        <a:pt x="2954731" y="548373"/>
                        <a:pt x="2956274" y="538358"/>
                        <a:pt x="2963399" y="533128"/>
                      </a:cubicBezTo>
                      <a:cubicBezTo>
                        <a:pt x="2969028" y="528990"/>
                        <a:pt x="2976696" y="528990"/>
                        <a:pt x="2982335" y="533128"/>
                      </a:cubicBezTo>
                      <a:lnTo>
                        <a:pt x="3059677" y="455785"/>
                      </a:lnTo>
                      <a:lnTo>
                        <a:pt x="3054439" y="450641"/>
                      </a:lnTo>
                      <a:close/>
                      <a:moveTo>
                        <a:pt x="682523" y="1168255"/>
                      </a:moveTo>
                      <a:lnTo>
                        <a:pt x="447065" y="1168255"/>
                      </a:lnTo>
                      <a:lnTo>
                        <a:pt x="447065" y="1160921"/>
                      </a:lnTo>
                      <a:lnTo>
                        <a:pt x="366484" y="1160921"/>
                      </a:lnTo>
                      <a:cubicBezTo>
                        <a:pt x="365141" y="1168808"/>
                        <a:pt x="357663" y="1174103"/>
                        <a:pt x="349781" y="1172760"/>
                      </a:cubicBezTo>
                      <a:cubicBezTo>
                        <a:pt x="341899" y="1171427"/>
                        <a:pt x="336596" y="1163950"/>
                        <a:pt x="337938" y="1156063"/>
                      </a:cubicBezTo>
                      <a:cubicBezTo>
                        <a:pt x="339279" y="1148176"/>
                        <a:pt x="346757" y="1142880"/>
                        <a:pt x="354644" y="1144223"/>
                      </a:cubicBezTo>
                      <a:cubicBezTo>
                        <a:pt x="360702" y="1145252"/>
                        <a:pt x="365455" y="1149996"/>
                        <a:pt x="366484" y="1156063"/>
                      </a:cubicBezTo>
                      <a:lnTo>
                        <a:pt x="447065" y="1156063"/>
                      </a:lnTo>
                      <a:lnTo>
                        <a:pt x="447065" y="1148729"/>
                      </a:lnTo>
                      <a:lnTo>
                        <a:pt x="682809" y="1148729"/>
                      </a:lnTo>
                      <a:lnTo>
                        <a:pt x="682809" y="1156444"/>
                      </a:lnTo>
                      <a:lnTo>
                        <a:pt x="1076477" y="1156444"/>
                      </a:lnTo>
                      <a:cubicBezTo>
                        <a:pt x="1077820" y="1147652"/>
                        <a:pt x="1086031" y="1141623"/>
                        <a:pt x="1094822" y="1142957"/>
                      </a:cubicBezTo>
                      <a:cubicBezTo>
                        <a:pt x="1103604" y="1144300"/>
                        <a:pt x="1109643" y="1152510"/>
                        <a:pt x="1108300" y="1161302"/>
                      </a:cubicBezTo>
                      <a:cubicBezTo>
                        <a:pt x="1106957" y="1170093"/>
                        <a:pt x="1098747" y="1176123"/>
                        <a:pt x="1089964" y="1174789"/>
                      </a:cubicBezTo>
                      <a:cubicBezTo>
                        <a:pt x="1083002" y="1173722"/>
                        <a:pt x="1077544" y="1168265"/>
                        <a:pt x="1076477" y="1161302"/>
                      </a:cubicBezTo>
                      <a:lnTo>
                        <a:pt x="682809" y="1161302"/>
                      </a:lnTo>
                      <a:lnTo>
                        <a:pt x="682809" y="1168636"/>
                      </a:lnTo>
                      <a:close/>
                      <a:moveTo>
                        <a:pt x="1404518" y="1215880"/>
                      </a:moveTo>
                      <a:lnTo>
                        <a:pt x="1404518" y="1223119"/>
                      </a:lnTo>
                      <a:lnTo>
                        <a:pt x="1356036" y="1223119"/>
                      </a:lnTo>
                      <a:lnTo>
                        <a:pt x="1005992" y="1573639"/>
                      </a:lnTo>
                      <a:lnTo>
                        <a:pt x="1005992" y="1690987"/>
                      </a:lnTo>
                      <a:lnTo>
                        <a:pt x="996467" y="1690987"/>
                      </a:lnTo>
                      <a:lnTo>
                        <a:pt x="996467" y="2171714"/>
                      </a:lnTo>
                      <a:lnTo>
                        <a:pt x="1005992" y="2171714"/>
                      </a:lnTo>
                      <a:lnTo>
                        <a:pt x="1005992" y="2348784"/>
                      </a:lnTo>
                      <a:cubicBezTo>
                        <a:pt x="998163" y="2350127"/>
                        <a:pt x="992905" y="2357556"/>
                        <a:pt x="994248" y="2365386"/>
                      </a:cubicBezTo>
                      <a:cubicBezTo>
                        <a:pt x="995591" y="2373215"/>
                        <a:pt x="1003020" y="2378473"/>
                        <a:pt x="1010850" y="2377140"/>
                      </a:cubicBezTo>
                      <a:cubicBezTo>
                        <a:pt x="1018679" y="2375796"/>
                        <a:pt x="1023937" y="2368357"/>
                        <a:pt x="1022594" y="2360528"/>
                      </a:cubicBezTo>
                      <a:cubicBezTo>
                        <a:pt x="1021565" y="2354518"/>
                        <a:pt x="1016860" y="2349812"/>
                        <a:pt x="1010850" y="2348784"/>
                      </a:cubicBezTo>
                      <a:lnTo>
                        <a:pt x="1010850" y="2171714"/>
                      </a:lnTo>
                      <a:lnTo>
                        <a:pt x="1020375" y="2171714"/>
                      </a:lnTo>
                      <a:lnTo>
                        <a:pt x="1020375" y="1690987"/>
                      </a:lnTo>
                      <a:lnTo>
                        <a:pt x="1010850" y="1690987"/>
                      </a:lnTo>
                      <a:lnTo>
                        <a:pt x="1010850" y="1575544"/>
                      </a:lnTo>
                      <a:lnTo>
                        <a:pt x="1358322" y="1228072"/>
                      </a:lnTo>
                      <a:lnTo>
                        <a:pt x="1404804" y="1228072"/>
                      </a:lnTo>
                      <a:lnTo>
                        <a:pt x="1404804" y="1235406"/>
                      </a:lnTo>
                      <a:lnTo>
                        <a:pt x="2381783" y="1235406"/>
                      </a:lnTo>
                      <a:lnTo>
                        <a:pt x="2381783" y="1228072"/>
                      </a:lnTo>
                      <a:lnTo>
                        <a:pt x="2601525" y="1228072"/>
                      </a:lnTo>
                      <a:cubicBezTo>
                        <a:pt x="2602897" y="1236806"/>
                        <a:pt x="2611078" y="1242769"/>
                        <a:pt x="2619813" y="1241407"/>
                      </a:cubicBezTo>
                      <a:cubicBezTo>
                        <a:pt x="2628538" y="1240035"/>
                        <a:pt x="2634510" y="1231854"/>
                        <a:pt x="2633148" y="1223119"/>
                      </a:cubicBezTo>
                      <a:cubicBezTo>
                        <a:pt x="2631776" y="1214385"/>
                        <a:pt x="2623585" y="1208422"/>
                        <a:pt x="2614860" y="1209784"/>
                      </a:cubicBezTo>
                      <a:cubicBezTo>
                        <a:pt x="2607992" y="1210860"/>
                        <a:pt x="2602601" y="1216252"/>
                        <a:pt x="2601525" y="1223119"/>
                      </a:cubicBezTo>
                      <a:lnTo>
                        <a:pt x="2381783" y="1223119"/>
                      </a:lnTo>
                      <a:lnTo>
                        <a:pt x="2381783" y="1215785"/>
                      </a:lnTo>
                      <a:close/>
                      <a:moveTo>
                        <a:pt x="3538880" y="2308969"/>
                      </a:moveTo>
                      <a:lnTo>
                        <a:pt x="3874922" y="2308969"/>
                      </a:lnTo>
                      <a:lnTo>
                        <a:pt x="3874922" y="2313827"/>
                      </a:lnTo>
                      <a:lnTo>
                        <a:pt x="4124287" y="2313827"/>
                      </a:lnTo>
                      <a:cubicBezTo>
                        <a:pt x="4125525" y="2306902"/>
                        <a:pt x="4131535" y="2301854"/>
                        <a:pt x="4138574" y="2301825"/>
                      </a:cubicBezTo>
                      <a:cubicBezTo>
                        <a:pt x="4146566" y="2301825"/>
                        <a:pt x="4153052" y="2308312"/>
                        <a:pt x="4153043" y="2316313"/>
                      </a:cubicBezTo>
                      <a:cubicBezTo>
                        <a:pt x="4153043" y="2324304"/>
                        <a:pt x="4146556" y="2330781"/>
                        <a:pt x="4138565" y="2330781"/>
                      </a:cubicBezTo>
                      <a:cubicBezTo>
                        <a:pt x="4131488" y="2330781"/>
                        <a:pt x="4125449" y="2325666"/>
                        <a:pt x="4124287" y="2318684"/>
                      </a:cubicBezTo>
                      <a:lnTo>
                        <a:pt x="3874922" y="2318684"/>
                      </a:lnTo>
                      <a:lnTo>
                        <a:pt x="3874922" y="2323638"/>
                      </a:lnTo>
                      <a:lnTo>
                        <a:pt x="3538880" y="2323638"/>
                      </a:lnTo>
                      <a:lnTo>
                        <a:pt x="3538880" y="2318494"/>
                      </a:lnTo>
                      <a:lnTo>
                        <a:pt x="3421627" y="2318494"/>
                      </a:lnTo>
                      <a:cubicBezTo>
                        <a:pt x="3420285" y="2327286"/>
                        <a:pt x="3412074" y="2333315"/>
                        <a:pt x="3403282" y="2331981"/>
                      </a:cubicBezTo>
                      <a:cubicBezTo>
                        <a:pt x="3394500" y="2330638"/>
                        <a:pt x="3388461" y="2322428"/>
                        <a:pt x="3389804" y="2313636"/>
                      </a:cubicBezTo>
                      <a:cubicBezTo>
                        <a:pt x="3391147" y="2304845"/>
                        <a:pt x="3399358" y="2298815"/>
                        <a:pt x="3408140" y="2300149"/>
                      </a:cubicBezTo>
                      <a:cubicBezTo>
                        <a:pt x="3415103" y="2301216"/>
                        <a:pt x="3420561" y="2306674"/>
                        <a:pt x="3421627" y="2313636"/>
                      </a:cubicBezTo>
                      <a:lnTo>
                        <a:pt x="3538880" y="2313636"/>
                      </a:lnTo>
                      <a:lnTo>
                        <a:pt x="3538880" y="2308969"/>
                      </a:lnTo>
                      <a:close/>
                      <a:moveTo>
                        <a:pt x="2634767" y="346819"/>
                      </a:moveTo>
                      <a:lnTo>
                        <a:pt x="2642101" y="346819"/>
                      </a:lnTo>
                      <a:lnTo>
                        <a:pt x="2642101" y="480169"/>
                      </a:lnTo>
                      <a:lnTo>
                        <a:pt x="2364352" y="758013"/>
                      </a:lnTo>
                      <a:lnTo>
                        <a:pt x="2072411" y="758013"/>
                      </a:lnTo>
                      <a:cubicBezTo>
                        <a:pt x="2071068" y="749222"/>
                        <a:pt x="2062857" y="743192"/>
                        <a:pt x="2054066" y="744526"/>
                      </a:cubicBezTo>
                      <a:cubicBezTo>
                        <a:pt x="2045284" y="745869"/>
                        <a:pt x="2039245" y="754079"/>
                        <a:pt x="2040588" y="762871"/>
                      </a:cubicBezTo>
                      <a:cubicBezTo>
                        <a:pt x="2041931" y="771663"/>
                        <a:pt x="2050142" y="777692"/>
                        <a:pt x="2058924" y="776358"/>
                      </a:cubicBezTo>
                      <a:cubicBezTo>
                        <a:pt x="2065887" y="775292"/>
                        <a:pt x="2071344" y="769834"/>
                        <a:pt x="2072411" y="762871"/>
                      </a:cubicBezTo>
                      <a:lnTo>
                        <a:pt x="2366353" y="762871"/>
                      </a:lnTo>
                      <a:lnTo>
                        <a:pt x="2646959" y="482264"/>
                      </a:lnTo>
                      <a:lnTo>
                        <a:pt x="2646959" y="346819"/>
                      </a:lnTo>
                      <a:lnTo>
                        <a:pt x="2654293" y="346819"/>
                      </a:lnTo>
                      <a:lnTo>
                        <a:pt x="2654293" y="91644"/>
                      </a:lnTo>
                      <a:cubicBezTo>
                        <a:pt x="2660199" y="86252"/>
                        <a:pt x="2660609" y="77095"/>
                        <a:pt x="2655217" y="71190"/>
                      </a:cubicBezTo>
                      <a:cubicBezTo>
                        <a:pt x="2649826" y="65286"/>
                        <a:pt x="2640673" y="64870"/>
                        <a:pt x="2634767" y="70262"/>
                      </a:cubicBezTo>
                      <a:cubicBezTo>
                        <a:pt x="2628862" y="75655"/>
                        <a:pt x="2628452" y="84812"/>
                        <a:pt x="2633843" y="90716"/>
                      </a:cubicBezTo>
                      <a:cubicBezTo>
                        <a:pt x="2634139" y="91039"/>
                        <a:pt x="2634443" y="91349"/>
                        <a:pt x="2634767" y="91644"/>
                      </a:cubicBezTo>
                      <a:lnTo>
                        <a:pt x="2634767" y="346819"/>
                      </a:lnTo>
                      <a:close/>
                      <a:moveTo>
                        <a:pt x="3331330" y="1117106"/>
                      </a:moveTo>
                      <a:lnTo>
                        <a:pt x="3321805" y="1117106"/>
                      </a:lnTo>
                      <a:lnTo>
                        <a:pt x="3321805" y="986518"/>
                      </a:lnTo>
                      <a:lnTo>
                        <a:pt x="3468586" y="839738"/>
                      </a:lnTo>
                      <a:cubicBezTo>
                        <a:pt x="3477148" y="845843"/>
                        <a:pt x="3489045" y="843853"/>
                        <a:pt x="3495160" y="835290"/>
                      </a:cubicBezTo>
                      <a:cubicBezTo>
                        <a:pt x="3501266" y="826727"/>
                        <a:pt x="3499275" y="814830"/>
                        <a:pt x="3490703" y="808715"/>
                      </a:cubicBezTo>
                      <a:cubicBezTo>
                        <a:pt x="3482140" y="802609"/>
                        <a:pt x="3470243" y="804600"/>
                        <a:pt x="3464137" y="813163"/>
                      </a:cubicBezTo>
                      <a:cubicBezTo>
                        <a:pt x="3459327" y="819916"/>
                        <a:pt x="3459423" y="829003"/>
                        <a:pt x="3464395" y="835642"/>
                      </a:cubicBezTo>
                      <a:lnTo>
                        <a:pt x="3315900" y="984137"/>
                      </a:lnTo>
                      <a:lnTo>
                        <a:pt x="3315900" y="1117487"/>
                      </a:lnTo>
                      <a:lnTo>
                        <a:pt x="3306375" y="1117487"/>
                      </a:lnTo>
                      <a:lnTo>
                        <a:pt x="3306375" y="1510298"/>
                      </a:lnTo>
                      <a:lnTo>
                        <a:pt x="3315900" y="1510298"/>
                      </a:lnTo>
                      <a:lnTo>
                        <a:pt x="3315900" y="1715561"/>
                      </a:lnTo>
                      <a:cubicBezTo>
                        <a:pt x="3306470" y="1717190"/>
                        <a:pt x="3300136" y="1726163"/>
                        <a:pt x="3301774" y="1735593"/>
                      </a:cubicBezTo>
                      <a:cubicBezTo>
                        <a:pt x="3303403" y="1745032"/>
                        <a:pt x="3312376" y="1751356"/>
                        <a:pt x="3321805" y="1749728"/>
                      </a:cubicBezTo>
                      <a:cubicBezTo>
                        <a:pt x="3331235" y="1748099"/>
                        <a:pt x="3337569" y="1739126"/>
                        <a:pt x="3335931" y="1729687"/>
                      </a:cubicBezTo>
                      <a:cubicBezTo>
                        <a:pt x="3334683" y="1722467"/>
                        <a:pt x="3329025" y="1716809"/>
                        <a:pt x="3321805" y="1715561"/>
                      </a:cubicBezTo>
                      <a:lnTo>
                        <a:pt x="3321805" y="1510012"/>
                      </a:lnTo>
                      <a:lnTo>
                        <a:pt x="3331330" y="1510012"/>
                      </a:lnTo>
                      <a:lnTo>
                        <a:pt x="3331330" y="1117201"/>
                      </a:lnTo>
                      <a:close/>
                      <a:moveTo>
                        <a:pt x="3106826" y="1742612"/>
                      </a:moveTo>
                      <a:lnTo>
                        <a:pt x="3106826" y="2223244"/>
                      </a:lnTo>
                      <a:lnTo>
                        <a:pt x="3101873" y="2223244"/>
                      </a:lnTo>
                      <a:lnTo>
                        <a:pt x="3101873" y="2374406"/>
                      </a:lnTo>
                      <a:cubicBezTo>
                        <a:pt x="3108798" y="2375644"/>
                        <a:pt x="3113846" y="2381654"/>
                        <a:pt x="3113875" y="2388693"/>
                      </a:cubicBezTo>
                      <a:cubicBezTo>
                        <a:pt x="3112579" y="2396580"/>
                        <a:pt x="3105140" y="2401933"/>
                        <a:pt x="3097244" y="2400638"/>
                      </a:cubicBezTo>
                      <a:cubicBezTo>
                        <a:pt x="3091110" y="2399638"/>
                        <a:pt x="3086309" y="2394828"/>
                        <a:pt x="3085300" y="2388693"/>
                      </a:cubicBezTo>
                      <a:cubicBezTo>
                        <a:pt x="3085328" y="2381654"/>
                        <a:pt x="3090376" y="2375644"/>
                        <a:pt x="3097301" y="2374406"/>
                      </a:cubicBezTo>
                      <a:lnTo>
                        <a:pt x="3097301" y="2223244"/>
                      </a:lnTo>
                      <a:lnTo>
                        <a:pt x="3092443" y="2223244"/>
                      </a:lnTo>
                      <a:lnTo>
                        <a:pt x="3092443" y="1742708"/>
                      </a:lnTo>
                      <a:lnTo>
                        <a:pt x="3096825" y="1742708"/>
                      </a:lnTo>
                      <a:lnTo>
                        <a:pt x="3096825" y="1655745"/>
                      </a:lnTo>
                      <a:lnTo>
                        <a:pt x="2896800" y="1455720"/>
                      </a:lnTo>
                      <a:lnTo>
                        <a:pt x="2692012" y="1455720"/>
                      </a:lnTo>
                      <a:lnTo>
                        <a:pt x="2692012" y="1460577"/>
                      </a:lnTo>
                      <a:lnTo>
                        <a:pt x="1839525" y="1460577"/>
                      </a:lnTo>
                      <a:lnTo>
                        <a:pt x="1839525" y="1455720"/>
                      </a:lnTo>
                      <a:lnTo>
                        <a:pt x="1426235" y="1455720"/>
                      </a:lnTo>
                      <a:cubicBezTo>
                        <a:pt x="1424864" y="1464454"/>
                        <a:pt x="1416681" y="1470417"/>
                        <a:pt x="1407947" y="1469055"/>
                      </a:cubicBezTo>
                      <a:cubicBezTo>
                        <a:pt x="1399222" y="1467683"/>
                        <a:pt x="1393250" y="1459501"/>
                        <a:pt x="1394612" y="1450766"/>
                      </a:cubicBezTo>
                      <a:cubicBezTo>
                        <a:pt x="1395984" y="1442032"/>
                        <a:pt x="1404175" y="1436069"/>
                        <a:pt x="1412900" y="1437432"/>
                      </a:cubicBezTo>
                      <a:cubicBezTo>
                        <a:pt x="1419768" y="1438508"/>
                        <a:pt x="1425159" y="1443899"/>
                        <a:pt x="1426235" y="1450766"/>
                      </a:cubicBezTo>
                      <a:lnTo>
                        <a:pt x="1839525" y="1450766"/>
                      </a:lnTo>
                      <a:lnTo>
                        <a:pt x="1839525" y="1445909"/>
                      </a:lnTo>
                      <a:lnTo>
                        <a:pt x="2692012" y="1445909"/>
                      </a:lnTo>
                      <a:lnTo>
                        <a:pt x="2692012" y="1450766"/>
                      </a:lnTo>
                      <a:lnTo>
                        <a:pt x="2898895" y="1450766"/>
                      </a:lnTo>
                      <a:lnTo>
                        <a:pt x="3101873" y="1653840"/>
                      </a:lnTo>
                      <a:lnTo>
                        <a:pt x="3101873" y="1742803"/>
                      </a:lnTo>
                      <a:close/>
                      <a:moveTo>
                        <a:pt x="3560502" y="2658251"/>
                      </a:moveTo>
                      <a:lnTo>
                        <a:pt x="3753383" y="2658251"/>
                      </a:lnTo>
                      <a:lnTo>
                        <a:pt x="3753383" y="2667776"/>
                      </a:lnTo>
                      <a:lnTo>
                        <a:pt x="3860730" y="2667776"/>
                      </a:lnTo>
                      <a:cubicBezTo>
                        <a:pt x="3862073" y="2659889"/>
                        <a:pt x="3869550" y="2654593"/>
                        <a:pt x="3877427" y="2655936"/>
                      </a:cubicBezTo>
                      <a:cubicBezTo>
                        <a:pt x="3885314" y="2657270"/>
                        <a:pt x="3890619" y="2664747"/>
                        <a:pt x="3889276" y="2672634"/>
                      </a:cubicBezTo>
                      <a:cubicBezTo>
                        <a:pt x="3887933" y="2680520"/>
                        <a:pt x="3880456" y="2685816"/>
                        <a:pt x="3872569" y="2684473"/>
                      </a:cubicBezTo>
                      <a:cubicBezTo>
                        <a:pt x="3866512" y="2683444"/>
                        <a:pt x="3861759" y="2678701"/>
                        <a:pt x="3860730" y="2672634"/>
                      </a:cubicBezTo>
                      <a:lnTo>
                        <a:pt x="3753383" y="2672634"/>
                      </a:lnTo>
                      <a:lnTo>
                        <a:pt x="3753383" y="2682159"/>
                      </a:lnTo>
                      <a:lnTo>
                        <a:pt x="3560502" y="2682159"/>
                      </a:lnTo>
                      <a:lnTo>
                        <a:pt x="3560502" y="2672634"/>
                      </a:lnTo>
                      <a:lnTo>
                        <a:pt x="3390671" y="2672634"/>
                      </a:lnTo>
                      <a:cubicBezTo>
                        <a:pt x="3389328" y="2681425"/>
                        <a:pt x="3381117" y="2687454"/>
                        <a:pt x="3372326" y="2686121"/>
                      </a:cubicBezTo>
                      <a:cubicBezTo>
                        <a:pt x="3363544" y="2684778"/>
                        <a:pt x="3357505" y="2676567"/>
                        <a:pt x="3358848" y="2667776"/>
                      </a:cubicBezTo>
                      <a:cubicBezTo>
                        <a:pt x="3360191" y="2658984"/>
                        <a:pt x="3368402" y="2652945"/>
                        <a:pt x="3377184" y="2654288"/>
                      </a:cubicBezTo>
                      <a:cubicBezTo>
                        <a:pt x="3384147" y="2655355"/>
                        <a:pt x="3389604" y="2660813"/>
                        <a:pt x="3390671" y="2667776"/>
                      </a:cubicBezTo>
                      <a:lnTo>
                        <a:pt x="3560502" y="2667776"/>
                      </a:lnTo>
                      <a:lnTo>
                        <a:pt x="3560502" y="2658251"/>
                      </a:lnTo>
                      <a:close/>
                      <a:moveTo>
                        <a:pt x="4080853" y="1216070"/>
                      </a:moveTo>
                      <a:lnTo>
                        <a:pt x="4077424" y="1212641"/>
                      </a:lnTo>
                      <a:lnTo>
                        <a:pt x="4120381" y="1169684"/>
                      </a:lnTo>
                      <a:cubicBezTo>
                        <a:pt x="4126125" y="1173675"/>
                        <a:pt x="4133897" y="1172999"/>
                        <a:pt x="4138860" y="1168065"/>
                      </a:cubicBezTo>
                      <a:cubicBezTo>
                        <a:pt x="4144489" y="1162531"/>
                        <a:pt x="4144565" y="1153491"/>
                        <a:pt x="4139041" y="1147862"/>
                      </a:cubicBezTo>
                      <a:cubicBezTo>
                        <a:pt x="4138984" y="1147795"/>
                        <a:pt x="4138917" y="1147738"/>
                        <a:pt x="4138860" y="1147681"/>
                      </a:cubicBezTo>
                      <a:cubicBezTo>
                        <a:pt x="4133240" y="1142071"/>
                        <a:pt x="4124134" y="1142080"/>
                        <a:pt x="4118524" y="1147700"/>
                      </a:cubicBezTo>
                      <a:cubicBezTo>
                        <a:pt x="4113581" y="1152653"/>
                        <a:pt x="4112914" y="1160445"/>
                        <a:pt x="4116952" y="1166160"/>
                      </a:cubicBezTo>
                      <a:lnTo>
                        <a:pt x="4073899" y="1209212"/>
                      </a:lnTo>
                      <a:lnTo>
                        <a:pt x="4070470" y="1205783"/>
                      </a:lnTo>
                      <a:lnTo>
                        <a:pt x="3548310" y="1727944"/>
                      </a:lnTo>
                      <a:lnTo>
                        <a:pt x="3551834" y="1731468"/>
                      </a:lnTo>
                      <a:lnTo>
                        <a:pt x="3328473" y="1954734"/>
                      </a:lnTo>
                      <a:cubicBezTo>
                        <a:pt x="3321443" y="1949372"/>
                        <a:pt x="3311404" y="1950724"/>
                        <a:pt x="3306041" y="1957744"/>
                      </a:cubicBezTo>
                      <a:cubicBezTo>
                        <a:pt x="3301098" y="1964231"/>
                        <a:pt x="3301812" y="1973394"/>
                        <a:pt x="3307709" y="1979023"/>
                      </a:cubicBezTo>
                      <a:cubicBezTo>
                        <a:pt x="3314176" y="1985119"/>
                        <a:pt x="3324368" y="1984824"/>
                        <a:pt x="3330464" y="1978356"/>
                      </a:cubicBezTo>
                      <a:cubicBezTo>
                        <a:pt x="3335674" y="1972832"/>
                        <a:pt x="3336312" y="1964412"/>
                        <a:pt x="3331997" y="1958163"/>
                      </a:cubicBezTo>
                      <a:lnTo>
                        <a:pt x="3555263" y="1734897"/>
                      </a:lnTo>
                      <a:lnTo>
                        <a:pt x="3558692" y="1738326"/>
                      </a:lnTo>
                      <a:lnTo>
                        <a:pt x="4080853" y="1216166"/>
                      </a:lnTo>
                      <a:close/>
                      <a:moveTo>
                        <a:pt x="4155814" y="1466864"/>
                      </a:moveTo>
                      <a:lnTo>
                        <a:pt x="4152671" y="1463720"/>
                      </a:lnTo>
                      <a:lnTo>
                        <a:pt x="4279639" y="1336752"/>
                      </a:lnTo>
                      <a:cubicBezTo>
                        <a:pt x="4287431" y="1342410"/>
                        <a:pt x="4298328" y="1340677"/>
                        <a:pt x="4303986" y="1332885"/>
                      </a:cubicBezTo>
                      <a:cubicBezTo>
                        <a:pt x="4309643" y="1325094"/>
                        <a:pt x="4307910" y="1314197"/>
                        <a:pt x="4300118" y="1308539"/>
                      </a:cubicBezTo>
                      <a:cubicBezTo>
                        <a:pt x="4292327" y="1302881"/>
                        <a:pt x="4281430" y="1304615"/>
                        <a:pt x="4275772" y="1312406"/>
                      </a:cubicBezTo>
                      <a:cubicBezTo>
                        <a:pt x="4271429" y="1318398"/>
                        <a:pt x="4271334" y="1326475"/>
                        <a:pt x="4275544" y="1332561"/>
                      </a:cubicBezTo>
                      <a:lnTo>
                        <a:pt x="4148576" y="1459625"/>
                      </a:lnTo>
                      <a:lnTo>
                        <a:pt x="4145432" y="1456482"/>
                      </a:lnTo>
                      <a:lnTo>
                        <a:pt x="3711187" y="1890822"/>
                      </a:lnTo>
                      <a:lnTo>
                        <a:pt x="3714331" y="1893965"/>
                      </a:lnTo>
                      <a:lnTo>
                        <a:pt x="3619081" y="1989215"/>
                      </a:lnTo>
                      <a:cubicBezTo>
                        <a:pt x="3610661" y="1982909"/>
                        <a:pt x="3598716" y="1984633"/>
                        <a:pt x="3592411" y="1993053"/>
                      </a:cubicBezTo>
                      <a:cubicBezTo>
                        <a:pt x="3586115" y="2001473"/>
                        <a:pt x="3587829" y="2013418"/>
                        <a:pt x="3596249" y="2019714"/>
                      </a:cubicBezTo>
                      <a:cubicBezTo>
                        <a:pt x="3604679" y="2026019"/>
                        <a:pt x="3616614" y="2024305"/>
                        <a:pt x="3622919" y="2015885"/>
                      </a:cubicBezTo>
                      <a:cubicBezTo>
                        <a:pt x="3627882" y="2009246"/>
                        <a:pt x="3627987" y="2000159"/>
                        <a:pt x="3623176" y="1993406"/>
                      </a:cubicBezTo>
                      <a:lnTo>
                        <a:pt x="3718426" y="1898156"/>
                      </a:lnTo>
                      <a:lnTo>
                        <a:pt x="3721570" y="1901299"/>
                      </a:lnTo>
                      <a:lnTo>
                        <a:pt x="4155814" y="1467054"/>
                      </a:lnTo>
                      <a:close/>
                      <a:moveTo>
                        <a:pt x="4423657" y="1776998"/>
                      </a:moveTo>
                      <a:lnTo>
                        <a:pt x="4266590" y="1934160"/>
                      </a:lnTo>
                      <a:lnTo>
                        <a:pt x="4258780" y="1926350"/>
                      </a:lnTo>
                      <a:lnTo>
                        <a:pt x="4217251" y="1967783"/>
                      </a:lnTo>
                      <a:lnTo>
                        <a:pt x="3796246" y="1967783"/>
                      </a:lnTo>
                      <a:cubicBezTo>
                        <a:pt x="3794617" y="1978175"/>
                        <a:pt x="3784863" y="1985281"/>
                        <a:pt x="3774472" y="1983652"/>
                      </a:cubicBezTo>
                      <a:cubicBezTo>
                        <a:pt x="3764080" y="1982023"/>
                        <a:pt x="3756974" y="1972270"/>
                        <a:pt x="3758603" y="1961878"/>
                      </a:cubicBezTo>
                      <a:cubicBezTo>
                        <a:pt x="3760241" y="1951486"/>
                        <a:pt x="3769985" y="1944381"/>
                        <a:pt x="3780377" y="1946009"/>
                      </a:cubicBezTo>
                      <a:cubicBezTo>
                        <a:pt x="3788550" y="1947295"/>
                        <a:pt x="3794960" y="1953706"/>
                        <a:pt x="3796246" y="1961878"/>
                      </a:cubicBezTo>
                      <a:lnTo>
                        <a:pt x="4214870" y="1961878"/>
                      </a:lnTo>
                      <a:lnTo>
                        <a:pt x="4254589" y="1922159"/>
                      </a:lnTo>
                      <a:lnTo>
                        <a:pt x="4249350" y="1916825"/>
                      </a:lnTo>
                      <a:lnTo>
                        <a:pt x="4406417" y="1759757"/>
                      </a:lnTo>
                      <a:lnTo>
                        <a:pt x="4411751" y="1765091"/>
                      </a:lnTo>
                      <a:lnTo>
                        <a:pt x="4440898" y="1735850"/>
                      </a:lnTo>
                      <a:cubicBezTo>
                        <a:pt x="4435202" y="1728020"/>
                        <a:pt x="4436935" y="1717057"/>
                        <a:pt x="4444765" y="1711370"/>
                      </a:cubicBezTo>
                      <a:cubicBezTo>
                        <a:pt x="4452585" y="1705675"/>
                        <a:pt x="4463548" y="1707399"/>
                        <a:pt x="4469244" y="1715228"/>
                      </a:cubicBezTo>
                      <a:cubicBezTo>
                        <a:pt x="4474940" y="1723058"/>
                        <a:pt x="4473207" y="1734021"/>
                        <a:pt x="4465377" y="1739717"/>
                      </a:cubicBezTo>
                      <a:cubicBezTo>
                        <a:pt x="4459357" y="1744098"/>
                        <a:pt x="4451213" y="1744194"/>
                        <a:pt x="4445089" y="1739945"/>
                      </a:cubicBezTo>
                      <a:lnTo>
                        <a:pt x="4415847" y="1769187"/>
                      </a:lnTo>
                      <a:lnTo>
                        <a:pt x="4423657" y="1776998"/>
                      </a:lnTo>
                      <a:close/>
                      <a:moveTo>
                        <a:pt x="2586952" y="2528044"/>
                      </a:moveTo>
                      <a:lnTo>
                        <a:pt x="2577427" y="2528044"/>
                      </a:lnTo>
                      <a:lnTo>
                        <a:pt x="2577427" y="2390408"/>
                      </a:lnTo>
                      <a:lnTo>
                        <a:pt x="2417121" y="2230197"/>
                      </a:lnTo>
                      <a:cubicBezTo>
                        <a:pt x="2422350" y="2223073"/>
                        <a:pt x="2420817" y="2213062"/>
                        <a:pt x="2413692" y="2207833"/>
                      </a:cubicBezTo>
                      <a:cubicBezTo>
                        <a:pt x="2406567" y="2202594"/>
                        <a:pt x="2396556" y="2204137"/>
                        <a:pt x="2391327" y="2211262"/>
                      </a:cubicBezTo>
                      <a:cubicBezTo>
                        <a:pt x="2386088" y="2218377"/>
                        <a:pt x="2387632" y="2228397"/>
                        <a:pt x="2394756" y="2233626"/>
                      </a:cubicBezTo>
                      <a:cubicBezTo>
                        <a:pt x="2400385" y="2237760"/>
                        <a:pt x="2408053" y="2237760"/>
                        <a:pt x="2413692" y="2233626"/>
                      </a:cubicBezTo>
                      <a:lnTo>
                        <a:pt x="2572474" y="2392408"/>
                      </a:lnTo>
                      <a:lnTo>
                        <a:pt x="2572474" y="2528044"/>
                      </a:lnTo>
                      <a:lnTo>
                        <a:pt x="2562949" y="2528044"/>
                      </a:lnTo>
                      <a:lnTo>
                        <a:pt x="2562949" y="2710067"/>
                      </a:lnTo>
                      <a:cubicBezTo>
                        <a:pt x="2561510" y="2712343"/>
                        <a:pt x="2560748" y="2714991"/>
                        <a:pt x="2560758" y="2717687"/>
                      </a:cubicBezTo>
                      <a:cubicBezTo>
                        <a:pt x="2559843" y="2725574"/>
                        <a:pt x="2565501" y="2732717"/>
                        <a:pt x="2573398" y="2733622"/>
                      </a:cubicBezTo>
                      <a:cubicBezTo>
                        <a:pt x="2581284" y="2734536"/>
                        <a:pt x="2588418" y="2728879"/>
                        <a:pt x="2589333" y="2720992"/>
                      </a:cubicBezTo>
                      <a:cubicBezTo>
                        <a:pt x="2589457" y="2719897"/>
                        <a:pt x="2589457" y="2718782"/>
                        <a:pt x="2589333" y="2717687"/>
                      </a:cubicBezTo>
                      <a:cubicBezTo>
                        <a:pt x="2589343" y="2714991"/>
                        <a:pt x="2588580" y="2712343"/>
                        <a:pt x="2587142" y="2710067"/>
                      </a:cubicBezTo>
                      <a:lnTo>
                        <a:pt x="2587142" y="2528044"/>
                      </a:lnTo>
                      <a:close/>
                      <a:moveTo>
                        <a:pt x="2277103" y="2223244"/>
                      </a:moveTo>
                      <a:lnTo>
                        <a:pt x="2272722" y="2223244"/>
                      </a:lnTo>
                      <a:lnTo>
                        <a:pt x="2272722" y="2069891"/>
                      </a:lnTo>
                      <a:cubicBezTo>
                        <a:pt x="2282152" y="2068263"/>
                        <a:pt x="2288486" y="2059290"/>
                        <a:pt x="2286848" y="2049860"/>
                      </a:cubicBezTo>
                      <a:cubicBezTo>
                        <a:pt x="2285219" y="2040421"/>
                        <a:pt x="2276246" y="2034097"/>
                        <a:pt x="2266816" y="2035725"/>
                      </a:cubicBezTo>
                      <a:cubicBezTo>
                        <a:pt x="2257387" y="2037354"/>
                        <a:pt x="2251052" y="2046327"/>
                        <a:pt x="2252691" y="2055766"/>
                      </a:cubicBezTo>
                      <a:cubicBezTo>
                        <a:pt x="2253939" y="2062986"/>
                        <a:pt x="2259596" y="2068644"/>
                        <a:pt x="2266816" y="2069891"/>
                      </a:cubicBezTo>
                      <a:lnTo>
                        <a:pt x="2266816" y="2223244"/>
                      </a:lnTo>
                      <a:lnTo>
                        <a:pt x="2262435" y="2223244"/>
                      </a:lnTo>
                      <a:lnTo>
                        <a:pt x="2262435" y="2502422"/>
                      </a:lnTo>
                      <a:lnTo>
                        <a:pt x="2266816" y="2502422"/>
                      </a:lnTo>
                      <a:lnTo>
                        <a:pt x="2266816" y="2599196"/>
                      </a:lnTo>
                      <a:lnTo>
                        <a:pt x="2377402" y="2709781"/>
                      </a:lnTo>
                      <a:cubicBezTo>
                        <a:pt x="2371182" y="2718268"/>
                        <a:pt x="2373011" y="2730183"/>
                        <a:pt x="2381497" y="2736413"/>
                      </a:cubicBezTo>
                      <a:cubicBezTo>
                        <a:pt x="2389984" y="2742633"/>
                        <a:pt x="2401900" y="2740794"/>
                        <a:pt x="2408129" y="2732317"/>
                      </a:cubicBezTo>
                      <a:cubicBezTo>
                        <a:pt x="2414349" y="2723830"/>
                        <a:pt x="2412511" y="2711905"/>
                        <a:pt x="2404033" y="2705685"/>
                      </a:cubicBezTo>
                      <a:cubicBezTo>
                        <a:pt x="2397328" y="2700770"/>
                        <a:pt x="2388203" y="2700770"/>
                        <a:pt x="2381497" y="2705685"/>
                      </a:cubicBezTo>
                      <a:lnTo>
                        <a:pt x="2272722" y="2596815"/>
                      </a:lnTo>
                      <a:lnTo>
                        <a:pt x="2272722" y="2502422"/>
                      </a:lnTo>
                      <a:lnTo>
                        <a:pt x="2277103" y="2502422"/>
                      </a:lnTo>
                      <a:lnTo>
                        <a:pt x="2277103" y="2223244"/>
                      </a:lnTo>
                      <a:close/>
                      <a:moveTo>
                        <a:pt x="2011737" y="2595576"/>
                      </a:moveTo>
                      <a:lnTo>
                        <a:pt x="2011737" y="2064939"/>
                      </a:lnTo>
                      <a:lnTo>
                        <a:pt x="2016595" y="2064939"/>
                      </a:lnTo>
                      <a:lnTo>
                        <a:pt x="2016595" y="1904633"/>
                      </a:lnTo>
                      <a:cubicBezTo>
                        <a:pt x="2007803" y="1903290"/>
                        <a:pt x="2001774" y="1895079"/>
                        <a:pt x="2003107" y="1886288"/>
                      </a:cubicBezTo>
                      <a:cubicBezTo>
                        <a:pt x="2004450" y="1877506"/>
                        <a:pt x="2012661" y="1871467"/>
                        <a:pt x="2021452" y="1872810"/>
                      </a:cubicBezTo>
                      <a:cubicBezTo>
                        <a:pt x="2030244" y="1874153"/>
                        <a:pt x="2036273" y="1882363"/>
                        <a:pt x="2034940" y="1891145"/>
                      </a:cubicBezTo>
                      <a:cubicBezTo>
                        <a:pt x="2033873" y="1898108"/>
                        <a:pt x="2028415" y="1903566"/>
                        <a:pt x="2021452" y="1904633"/>
                      </a:cubicBezTo>
                      <a:lnTo>
                        <a:pt x="2021452" y="2064939"/>
                      </a:lnTo>
                      <a:lnTo>
                        <a:pt x="2026310" y="2064939"/>
                      </a:lnTo>
                      <a:lnTo>
                        <a:pt x="2026310" y="2595767"/>
                      </a:lnTo>
                      <a:lnTo>
                        <a:pt x="2021452" y="2595767"/>
                      </a:lnTo>
                      <a:lnTo>
                        <a:pt x="2021452" y="2703876"/>
                      </a:lnTo>
                      <a:cubicBezTo>
                        <a:pt x="2029339" y="2705219"/>
                        <a:pt x="2034635" y="2712696"/>
                        <a:pt x="2033292" y="2720573"/>
                      </a:cubicBezTo>
                      <a:cubicBezTo>
                        <a:pt x="2031958" y="2728459"/>
                        <a:pt x="2024481" y="2733765"/>
                        <a:pt x="2016595" y="2732422"/>
                      </a:cubicBezTo>
                      <a:cubicBezTo>
                        <a:pt x="2008708" y="2731079"/>
                        <a:pt x="2003412" y="2723602"/>
                        <a:pt x="2004755" y="2715715"/>
                      </a:cubicBezTo>
                      <a:cubicBezTo>
                        <a:pt x="2005784" y="2709657"/>
                        <a:pt x="2010527" y="2704904"/>
                        <a:pt x="2016595" y="2703876"/>
                      </a:cubicBezTo>
                      <a:lnTo>
                        <a:pt x="2016595" y="2595767"/>
                      </a:lnTo>
                      <a:close/>
                      <a:moveTo>
                        <a:pt x="2706300" y="710483"/>
                      </a:moveTo>
                      <a:lnTo>
                        <a:pt x="2699442" y="703530"/>
                      </a:lnTo>
                      <a:lnTo>
                        <a:pt x="2817266" y="585706"/>
                      </a:lnTo>
                      <a:lnTo>
                        <a:pt x="2817266" y="161843"/>
                      </a:lnTo>
                      <a:cubicBezTo>
                        <a:pt x="2825153" y="160502"/>
                        <a:pt x="2830449" y="153024"/>
                        <a:pt x="2829106" y="145141"/>
                      </a:cubicBezTo>
                      <a:cubicBezTo>
                        <a:pt x="2827772" y="137259"/>
                        <a:pt x="2820295" y="131957"/>
                        <a:pt x="2812409" y="133298"/>
                      </a:cubicBezTo>
                      <a:cubicBezTo>
                        <a:pt x="2804522" y="134639"/>
                        <a:pt x="2799226" y="142117"/>
                        <a:pt x="2800569" y="149999"/>
                      </a:cubicBezTo>
                      <a:cubicBezTo>
                        <a:pt x="2801598" y="156063"/>
                        <a:pt x="2806341" y="160812"/>
                        <a:pt x="2812409" y="161843"/>
                      </a:cubicBezTo>
                      <a:lnTo>
                        <a:pt x="2812409" y="583706"/>
                      </a:lnTo>
                      <a:lnTo>
                        <a:pt x="2696775" y="700101"/>
                      </a:lnTo>
                      <a:lnTo>
                        <a:pt x="2689822" y="693243"/>
                      </a:lnTo>
                      <a:lnTo>
                        <a:pt x="2419216" y="963753"/>
                      </a:lnTo>
                      <a:lnTo>
                        <a:pt x="2425408" y="969944"/>
                      </a:lnTo>
                      <a:lnTo>
                        <a:pt x="1555489" y="969944"/>
                      </a:lnTo>
                      <a:cubicBezTo>
                        <a:pt x="1554146" y="961153"/>
                        <a:pt x="1545936" y="955124"/>
                        <a:pt x="1537144" y="956457"/>
                      </a:cubicBezTo>
                      <a:cubicBezTo>
                        <a:pt x="1528362" y="957800"/>
                        <a:pt x="1522323" y="966011"/>
                        <a:pt x="1523666" y="974802"/>
                      </a:cubicBezTo>
                      <a:cubicBezTo>
                        <a:pt x="1525009" y="983594"/>
                        <a:pt x="1533220" y="989623"/>
                        <a:pt x="1542002" y="988290"/>
                      </a:cubicBezTo>
                      <a:cubicBezTo>
                        <a:pt x="1548965" y="987223"/>
                        <a:pt x="1554422" y="981765"/>
                        <a:pt x="1555489" y="974802"/>
                      </a:cubicBezTo>
                      <a:lnTo>
                        <a:pt x="2428456" y="974802"/>
                      </a:lnTo>
                      <a:lnTo>
                        <a:pt x="2429122" y="974135"/>
                      </a:lnTo>
                      <a:lnTo>
                        <a:pt x="2436076" y="980994"/>
                      </a:lnTo>
                      <a:lnTo>
                        <a:pt x="2706586" y="710483"/>
                      </a:lnTo>
                      <a:close/>
                      <a:moveTo>
                        <a:pt x="2391975" y="1856817"/>
                      </a:moveTo>
                      <a:lnTo>
                        <a:pt x="2643721" y="2108944"/>
                      </a:lnTo>
                      <a:lnTo>
                        <a:pt x="2640292" y="2112373"/>
                      </a:lnTo>
                      <a:lnTo>
                        <a:pt x="2667628" y="2139805"/>
                      </a:lnTo>
                      <a:lnTo>
                        <a:pt x="2667628" y="2703971"/>
                      </a:lnTo>
                      <a:cubicBezTo>
                        <a:pt x="2675515" y="2705314"/>
                        <a:pt x="2680811" y="2712791"/>
                        <a:pt x="2679468" y="2720668"/>
                      </a:cubicBezTo>
                      <a:cubicBezTo>
                        <a:pt x="2678134" y="2728555"/>
                        <a:pt x="2670657" y="2733860"/>
                        <a:pt x="2662771" y="2732517"/>
                      </a:cubicBezTo>
                      <a:cubicBezTo>
                        <a:pt x="2654884" y="2731174"/>
                        <a:pt x="2649588" y="2723697"/>
                        <a:pt x="2650931" y="2715811"/>
                      </a:cubicBezTo>
                      <a:cubicBezTo>
                        <a:pt x="2651960" y="2709752"/>
                        <a:pt x="2656703" y="2705000"/>
                        <a:pt x="2662771" y="2703971"/>
                      </a:cubicBezTo>
                      <a:lnTo>
                        <a:pt x="2662771" y="2141996"/>
                      </a:lnTo>
                      <a:lnTo>
                        <a:pt x="2636863" y="2116088"/>
                      </a:lnTo>
                      <a:lnTo>
                        <a:pt x="2633338" y="2119517"/>
                      </a:lnTo>
                      <a:lnTo>
                        <a:pt x="2381402" y="1867485"/>
                      </a:lnTo>
                      <a:lnTo>
                        <a:pt x="2384831" y="1864056"/>
                      </a:lnTo>
                      <a:lnTo>
                        <a:pt x="2299773" y="1778998"/>
                      </a:lnTo>
                      <a:cubicBezTo>
                        <a:pt x="2292743" y="1784361"/>
                        <a:pt x="2282704" y="1783008"/>
                        <a:pt x="2277341" y="1775988"/>
                      </a:cubicBezTo>
                      <a:cubicBezTo>
                        <a:pt x="2272398" y="1769502"/>
                        <a:pt x="2273112" y="1760339"/>
                        <a:pt x="2279009" y="1754709"/>
                      </a:cubicBezTo>
                      <a:cubicBezTo>
                        <a:pt x="2285181" y="1748385"/>
                        <a:pt x="2295306" y="1748251"/>
                        <a:pt x="2301640" y="1754414"/>
                      </a:cubicBezTo>
                      <a:cubicBezTo>
                        <a:pt x="2307431" y="1760062"/>
                        <a:pt x="2308098" y="1769140"/>
                        <a:pt x="2303202" y="1775569"/>
                      </a:cubicBezTo>
                      <a:lnTo>
                        <a:pt x="2388260" y="1860627"/>
                      </a:lnTo>
                      <a:lnTo>
                        <a:pt x="2391689" y="1857103"/>
                      </a:lnTo>
                      <a:close/>
                      <a:moveTo>
                        <a:pt x="1203445" y="814687"/>
                      </a:moveTo>
                      <a:lnTo>
                        <a:pt x="1200683" y="817449"/>
                      </a:lnTo>
                      <a:lnTo>
                        <a:pt x="1084573" y="701340"/>
                      </a:lnTo>
                      <a:cubicBezTo>
                        <a:pt x="1088983" y="694862"/>
                        <a:pt x="1087307" y="686033"/>
                        <a:pt x="1080830" y="681623"/>
                      </a:cubicBezTo>
                      <a:cubicBezTo>
                        <a:pt x="1074343" y="677213"/>
                        <a:pt x="1065514" y="678889"/>
                        <a:pt x="1061104" y="685366"/>
                      </a:cubicBezTo>
                      <a:cubicBezTo>
                        <a:pt x="1056694" y="691853"/>
                        <a:pt x="1058380" y="700673"/>
                        <a:pt x="1064857" y="705083"/>
                      </a:cubicBezTo>
                      <a:cubicBezTo>
                        <a:pt x="1069791" y="708445"/>
                        <a:pt x="1076306" y="708359"/>
                        <a:pt x="1081144" y="704864"/>
                      </a:cubicBezTo>
                      <a:lnTo>
                        <a:pt x="1197254" y="820973"/>
                      </a:lnTo>
                      <a:lnTo>
                        <a:pt x="1193158" y="825069"/>
                      </a:lnTo>
                      <a:lnTo>
                        <a:pt x="1288408" y="920319"/>
                      </a:lnTo>
                      <a:lnTo>
                        <a:pt x="1292504" y="916223"/>
                      </a:lnTo>
                      <a:lnTo>
                        <a:pt x="1347368" y="971087"/>
                      </a:lnTo>
                      <a:cubicBezTo>
                        <a:pt x="1341939" y="978260"/>
                        <a:pt x="1343358" y="988480"/>
                        <a:pt x="1350530" y="993900"/>
                      </a:cubicBezTo>
                      <a:cubicBezTo>
                        <a:pt x="1357703" y="999329"/>
                        <a:pt x="1367923" y="997910"/>
                        <a:pt x="1373352" y="990738"/>
                      </a:cubicBezTo>
                      <a:cubicBezTo>
                        <a:pt x="1378772" y="983565"/>
                        <a:pt x="1377362" y="973345"/>
                        <a:pt x="1370181" y="967925"/>
                      </a:cubicBezTo>
                      <a:cubicBezTo>
                        <a:pt x="1364504" y="963629"/>
                        <a:pt x="1356693" y="963515"/>
                        <a:pt x="1350892" y="967658"/>
                      </a:cubicBezTo>
                      <a:lnTo>
                        <a:pt x="1296028" y="912794"/>
                      </a:lnTo>
                      <a:lnTo>
                        <a:pt x="1298791" y="910032"/>
                      </a:lnTo>
                      <a:lnTo>
                        <a:pt x="1203541" y="814782"/>
                      </a:lnTo>
                      <a:close/>
                      <a:moveTo>
                        <a:pt x="1823142" y="620853"/>
                      </a:moveTo>
                      <a:lnTo>
                        <a:pt x="1830476" y="620853"/>
                      </a:lnTo>
                      <a:lnTo>
                        <a:pt x="1830476" y="763728"/>
                      </a:lnTo>
                      <a:cubicBezTo>
                        <a:pt x="1821685" y="765071"/>
                        <a:pt x="1815655" y="773282"/>
                        <a:pt x="1816989" y="782073"/>
                      </a:cubicBezTo>
                      <a:cubicBezTo>
                        <a:pt x="1818332" y="790855"/>
                        <a:pt x="1826542" y="796894"/>
                        <a:pt x="1835334" y="795551"/>
                      </a:cubicBezTo>
                      <a:cubicBezTo>
                        <a:pt x="1844125" y="794208"/>
                        <a:pt x="1850155" y="785998"/>
                        <a:pt x="1848821" y="777216"/>
                      </a:cubicBezTo>
                      <a:cubicBezTo>
                        <a:pt x="1847755" y="770253"/>
                        <a:pt x="1842296" y="764795"/>
                        <a:pt x="1835334" y="763728"/>
                      </a:cubicBezTo>
                      <a:lnTo>
                        <a:pt x="1835334" y="620853"/>
                      </a:lnTo>
                      <a:lnTo>
                        <a:pt x="1842668" y="620853"/>
                      </a:lnTo>
                      <a:lnTo>
                        <a:pt x="1842668" y="357201"/>
                      </a:lnTo>
                      <a:lnTo>
                        <a:pt x="1835334" y="357201"/>
                      </a:lnTo>
                      <a:lnTo>
                        <a:pt x="1835334" y="268333"/>
                      </a:lnTo>
                      <a:lnTo>
                        <a:pt x="1708937" y="141936"/>
                      </a:lnTo>
                      <a:cubicBezTo>
                        <a:pt x="1713528" y="135453"/>
                        <a:pt x="1711995" y="126476"/>
                        <a:pt x="1705508" y="121887"/>
                      </a:cubicBezTo>
                      <a:cubicBezTo>
                        <a:pt x="1699021" y="117298"/>
                        <a:pt x="1690049" y="118832"/>
                        <a:pt x="1685458" y="125316"/>
                      </a:cubicBezTo>
                      <a:cubicBezTo>
                        <a:pt x="1680867" y="131800"/>
                        <a:pt x="1682400" y="140776"/>
                        <a:pt x="1688887" y="145365"/>
                      </a:cubicBezTo>
                      <a:cubicBezTo>
                        <a:pt x="1693868" y="148890"/>
                        <a:pt x="1700526" y="148890"/>
                        <a:pt x="1705508" y="145365"/>
                      </a:cubicBezTo>
                      <a:lnTo>
                        <a:pt x="1830476" y="270619"/>
                      </a:lnTo>
                      <a:lnTo>
                        <a:pt x="1830476" y="357487"/>
                      </a:lnTo>
                      <a:lnTo>
                        <a:pt x="1823142" y="357487"/>
                      </a:lnTo>
                      <a:lnTo>
                        <a:pt x="1823142" y="621139"/>
                      </a:lnTo>
                      <a:close/>
                      <a:moveTo>
                        <a:pt x="436873" y="1905490"/>
                      </a:moveTo>
                      <a:cubicBezTo>
                        <a:pt x="444208" y="1897946"/>
                        <a:pt x="444036" y="1885888"/>
                        <a:pt x="436492" y="1878553"/>
                      </a:cubicBezTo>
                      <a:cubicBezTo>
                        <a:pt x="428958" y="1871219"/>
                        <a:pt x="416890" y="1871381"/>
                        <a:pt x="409556" y="1878925"/>
                      </a:cubicBezTo>
                      <a:cubicBezTo>
                        <a:pt x="403126" y="1885535"/>
                        <a:pt x="402355" y="1895803"/>
                        <a:pt x="407727" y="1903299"/>
                      </a:cubicBezTo>
                      <a:lnTo>
                        <a:pt x="110356" y="2200575"/>
                      </a:lnTo>
                      <a:cubicBezTo>
                        <a:pt x="102529" y="2195059"/>
                        <a:pt x="91714" y="2196936"/>
                        <a:pt x="86201" y="2204766"/>
                      </a:cubicBezTo>
                      <a:cubicBezTo>
                        <a:pt x="80688" y="2212595"/>
                        <a:pt x="82564" y="2223406"/>
                        <a:pt x="90392" y="2228921"/>
                      </a:cubicBezTo>
                      <a:cubicBezTo>
                        <a:pt x="98220" y="2234436"/>
                        <a:pt x="109034" y="2232560"/>
                        <a:pt x="114547" y="2224730"/>
                      </a:cubicBezTo>
                      <a:cubicBezTo>
                        <a:pt x="118764" y="2218739"/>
                        <a:pt x="118764" y="2210757"/>
                        <a:pt x="114547" y="2204766"/>
                      </a:cubicBezTo>
                      <a:lnTo>
                        <a:pt x="411918" y="1907395"/>
                      </a:lnTo>
                      <a:cubicBezTo>
                        <a:pt x="419547" y="1913081"/>
                        <a:pt x="430196" y="1912262"/>
                        <a:pt x="436873" y="1905490"/>
                      </a:cubicBezTo>
                      <a:close/>
                      <a:moveTo>
                        <a:pt x="413823" y="1901394"/>
                      </a:moveTo>
                      <a:cubicBezTo>
                        <a:pt x="419081" y="1906547"/>
                        <a:pt x="427529" y="1906462"/>
                        <a:pt x="432682" y="1901204"/>
                      </a:cubicBezTo>
                      <a:cubicBezTo>
                        <a:pt x="437835" y="1895946"/>
                        <a:pt x="437750" y="1887497"/>
                        <a:pt x="432492" y="1882344"/>
                      </a:cubicBezTo>
                      <a:cubicBezTo>
                        <a:pt x="427301" y="1877267"/>
                        <a:pt x="419004" y="1877267"/>
                        <a:pt x="413823" y="1882344"/>
                      </a:cubicBezTo>
                      <a:cubicBezTo>
                        <a:pt x="408565" y="1887497"/>
                        <a:pt x="408479" y="1895946"/>
                        <a:pt x="413632" y="1901204"/>
                      </a:cubicBezTo>
                      <a:cubicBezTo>
                        <a:pt x="413689" y="1901271"/>
                        <a:pt x="413756" y="1901328"/>
                        <a:pt x="413823" y="1901394"/>
                      </a:cubicBezTo>
                      <a:close/>
                      <a:moveTo>
                        <a:pt x="4117238" y="2559953"/>
                      </a:moveTo>
                      <a:cubicBezTo>
                        <a:pt x="4126077" y="2559896"/>
                        <a:pt x="4133192" y="2552695"/>
                        <a:pt x="4133145" y="2543856"/>
                      </a:cubicBezTo>
                      <a:cubicBezTo>
                        <a:pt x="4133088" y="2535016"/>
                        <a:pt x="4125877" y="2527892"/>
                        <a:pt x="4117038" y="2527949"/>
                      </a:cubicBezTo>
                      <a:cubicBezTo>
                        <a:pt x="4109199" y="2527996"/>
                        <a:pt x="4102541" y="2533721"/>
                        <a:pt x="4101331" y="2541474"/>
                      </a:cubicBezTo>
                      <a:lnTo>
                        <a:pt x="3889114" y="2541474"/>
                      </a:lnTo>
                      <a:cubicBezTo>
                        <a:pt x="3887771" y="2533588"/>
                        <a:pt x="3880294" y="2528292"/>
                        <a:pt x="3872417" y="2529635"/>
                      </a:cubicBezTo>
                      <a:cubicBezTo>
                        <a:pt x="3864530" y="2530968"/>
                        <a:pt x="3859225" y="2538445"/>
                        <a:pt x="3860568" y="2546332"/>
                      </a:cubicBezTo>
                      <a:cubicBezTo>
                        <a:pt x="3861911" y="2554219"/>
                        <a:pt x="3869388" y="2559515"/>
                        <a:pt x="3877275" y="2558172"/>
                      </a:cubicBezTo>
                      <a:cubicBezTo>
                        <a:pt x="3883333" y="2557143"/>
                        <a:pt x="3888086" y="2552400"/>
                        <a:pt x="3889114" y="2546332"/>
                      </a:cubicBezTo>
                      <a:lnTo>
                        <a:pt x="4101331" y="2546332"/>
                      </a:lnTo>
                      <a:cubicBezTo>
                        <a:pt x="4102589" y="2554152"/>
                        <a:pt x="4109323" y="2559915"/>
                        <a:pt x="4117238" y="2559953"/>
                      </a:cubicBezTo>
                      <a:close/>
                      <a:moveTo>
                        <a:pt x="4106475" y="2543951"/>
                      </a:moveTo>
                      <a:cubicBezTo>
                        <a:pt x="4106475" y="2537798"/>
                        <a:pt x="4111466" y="2532807"/>
                        <a:pt x="4117619" y="2532807"/>
                      </a:cubicBezTo>
                      <a:cubicBezTo>
                        <a:pt x="4123772" y="2532807"/>
                        <a:pt x="4128763" y="2537798"/>
                        <a:pt x="4128763" y="2543951"/>
                      </a:cubicBezTo>
                      <a:cubicBezTo>
                        <a:pt x="4128763" y="2550104"/>
                        <a:pt x="4123772" y="2555095"/>
                        <a:pt x="4117619" y="2555095"/>
                      </a:cubicBezTo>
                      <a:cubicBezTo>
                        <a:pt x="4111466" y="2555095"/>
                        <a:pt x="4106475" y="2550104"/>
                        <a:pt x="4106475" y="2543951"/>
                      </a:cubicBezTo>
                      <a:close/>
                      <a:moveTo>
                        <a:pt x="3385909" y="2670919"/>
                      </a:moveTo>
                      <a:cubicBezTo>
                        <a:pt x="3385909" y="2664766"/>
                        <a:pt x="3380917" y="2659775"/>
                        <a:pt x="3374764" y="2659775"/>
                      </a:cubicBezTo>
                      <a:cubicBezTo>
                        <a:pt x="3368611" y="2659775"/>
                        <a:pt x="3363620" y="2664766"/>
                        <a:pt x="3363620" y="2670919"/>
                      </a:cubicBezTo>
                      <a:cubicBezTo>
                        <a:pt x="3363620" y="2677072"/>
                        <a:pt x="3368611" y="2682063"/>
                        <a:pt x="3374764" y="2682063"/>
                      </a:cubicBezTo>
                      <a:cubicBezTo>
                        <a:pt x="3380917" y="2682063"/>
                        <a:pt x="3385909" y="2677072"/>
                        <a:pt x="3385909" y="2670919"/>
                      </a:cubicBezTo>
                      <a:close/>
                      <a:moveTo>
                        <a:pt x="1936870" y="2235150"/>
                      </a:moveTo>
                      <a:cubicBezTo>
                        <a:pt x="1936785" y="2243037"/>
                        <a:pt x="1931031" y="2249714"/>
                        <a:pt x="1923250" y="2250962"/>
                      </a:cubicBezTo>
                      <a:lnTo>
                        <a:pt x="1923250" y="2703876"/>
                      </a:lnTo>
                      <a:cubicBezTo>
                        <a:pt x="1931136" y="2705219"/>
                        <a:pt x="1936432" y="2712696"/>
                        <a:pt x="1935089" y="2720573"/>
                      </a:cubicBezTo>
                      <a:cubicBezTo>
                        <a:pt x="1933756" y="2728459"/>
                        <a:pt x="1926279" y="2733765"/>
                        <a:pt x="1918392" y="2732422"/>
                      </a:cubicBezTo>
                      <a:cubicBezTo>
                        <a:pt x="1910505" y="2731079"/>
                        <a:pt x="1905209" y="2723602"/>
                        <a:pt x="1906552" y="2715715"/>
                      </a:cubicBezTo>
                      <a:cubicBezTo>
                        <a:pt x="1907581" y="2709657"/>
                        <a:pt x="1912324" y="2704904"/>
                        <a:pt x="1918392" y="2703876"/>
                      </a:cubicBezTo>
                      <a:lnTo>
                        <a:pt x="1918392" y="2250962"/>
                      </a:lnTo>
                      <a:cubicBezTo>
                        <a:pt x="1909657" y="2249590"/>
                        <a:pt x="1903695" y="2241408"/>
                        <a:pt x="1905057" y="2232674"/>
                      </a:cubicBezTo>
                      <a:cubicBezTo>
                        <a:pt x="1906428" y="2223949"/>
                        <a:pt x="1914610" y="2217977"/>
                        <a:pt x="1923345" y="2219339"/>
                      </a:cubicBezTo>
                      <a:cubicBezTo>
                        <a:pt x="1931127" y="2220568"/>
                        <a:pt x="1936870" y="2227273"/>
                        <a:pt x="1936870" y="2235150"/>
                      </a:cubicBezTo>
                      <a:close/>
                      <a:moveTo>
                        <a:pt x="1920773" y="2246295"/>
                      </a:moveTo>
                      <a:cubicBezTo>
                        <a:pt x="1914620" y="2246295"/>
                        <a:pt x="1909629" y="2241303"/>
                        <a:pt x="1909629" y="2235150"/>
                      </a:cubicBezTo>
                      <a:cubicBezTo>
                        <a:pt x="1909629" y="2228997"/>
                        <a:pt x="1914620" y="2224006"/>
                        <a:pt x="1920773" y="2224006"/>
                      </a:cubicBezTo>
                      <a:cubicBezTo>
                        <a:pt x="1926926" y="2224006"/>
                        <a:pt x="1931917" y="2228997"/>
                        <a:pt x="1931917" y="2235150"/>
                      </a:cubicBezTo>
                      <a:cubicBezTo>
                        <a:pt x="1931917" y="2241303"/>
                        <a:pt x="1926926" y="2246295"/>
                        <a:pt x="1920773" y="2246295"/>
                      </a:cubicBezTo>
                      <a:close/>
                      <a:moveTo>
                        <a:pt x="2411882" y="2228578"/>
                      </a:moveTo>
                      <a:cubicBezTo>
                        <a:pt x="2416245" y="2224235"/>
                        <a:pt x="2416264" y="2217186"/>
                        <a:pt x="2411930" y="2212814"/>
                      </a:cubicBezTo>
                      <a:cubicBezTo>
                        <a:pt x="2407586" y="2208452"/>
                        <a:pt x="2400528" y="2208433"/>
                        <a:pt x="2396166" y="2212776"/>
                      </a:cubicBezTo>
                      <a:cubicBezTo>
                        <a:pt x="2391803" y="2217110"/>
                        <a:pt x="2391785" y="2224168"/>
                        <a:pt x="2396118" y="2228530"/>
                      </a:cubicBezTo>
                      <a:cubicBezTo>
                        <a:pt x="2396137" y="2228550"/>
                        <a:pt x="2396147" y="2228559"/>
                        <a:pt x="2396166" y="2228578"/>
                      </a:cubicBezTo>
                      <a:cubicBezTo>
                        <a:pt x="2400452" y="2232921"/>
                        <a:pt x="2407453" y="2232959"/>
                        <a:pt x="2411787" y="2228673"/>
                      </a:cubicBezTo>
                      <a:cubicBezTo>
                        <a:pt x="2411825" y="2228635"/>
                        <a:pt x="2411854" y="2228607"/>
                        <a:pt x="2411882" y="2228578"/>
                      </a:cubicBezTo>
                      <a:close/>
                      <a:moveTo>
                        <a:pt x="2383307" y="2711876"/>
                      </a:moveTo>
                      <a:cubicBezTo>
                        <a:pt x="2378078" y="2717134"/>
                        <a:pt x="2378107" y="2725640"/>
                        <a:pt x="2383364" y="2730869"/>
                      </a:cubicBezTo>
                      <a:cubicBezTo>
                        <a:pt x="2388622" y="2736099"/>
                        <a:pt x="2397128" y="2736070"/>
                        <a:pt x="2402357" y="2730812"/>
                      </a:cubicBezTo>
                      <a:cubicBezTo>
                        <a:pt x="2407567" y="2725574"/>
                        <a:pt x="2407567" y="2717115"/>
                        <a:pt x="2402357" y="2711876"/>
                      </a:cubicBezTo>
                      <a:cubicBezTo>
                        <a:pt x="2397080" y="2706647"/>
                        <a:pt x="2388584" y="2706647"/>
                        <a:pt x="2383307" y="2711876"/>
                      </a:cubicBezTo>
                      <a:close/>
                      <a:moveTo>
                        <a:pt x="2164232" y="1764711"/>
                      </a:moveTo>
                      <a:cubicBezTo>
                        <a:pt x="2164223" y="1772626"/>
                        <a:pt x="2158441" y="1779341"/>
                        <a:pt x="2150611" y="1780522"/>
                      </a:cubicBezTo>
                      <a:lnTo>
                        <a:pt x="2150611" y="2703876"/>
                      </a:lnTo>
                      <a:cubicBezTo>
                        <a:pt x="2158498" y="2705219"/>
                        <a:pt x="2163794" y="2712696"/>
                        <a:pt x="2162451" y="2720573"/>
                      </a:cubicBezTo>
                      <a:cubicBezTo>
                        <a:pt x="2161117" y="2728459"/>
                        <a:pt x="2153640" y="2733765"/>
                        <a:pt x="2145754" y="2732422"/>
                      </a:cubicBezTo>
                      <a:cubicBezTo>
                        <a:pt x="2137867" y="2731079"/>
                        <a:pt x="2132571" y="2723602"/>
                        <a:pt x="2133914" y="2715715"/>
                      </a:cubicBezTo>
                      <a:cubicBezTo>
                        <a:pt x="2134943" y="2709657"/>
                        <a:pt x="2139686" y="2704904"/>
                        <a:pt x="2145754" y="2703876"/>
                      </a:cubicBezTo>
                      <a:lnTo>
                        <a:pt x="2145754" y="1780522"/>
                      </a:lnTo>
                      <a:cubicBezTo>
                        <a:pt x="2137019" y="1779150"/>
                        <a:pt x="2131057" y="1770968"/>
                        <a:pt x="2132419" y="1762234"/>
                      </a:cubicBezTo>
                      <a:cubicBezTo>
                        <a:pt x="2133790" y="1753509"/>
                        <a:pt x="2141972" y="1747537"/>
                        <a:pt x="2150707" y="1748899"/>
                      </a:cubicBezTo>
                      <a:cubicBezTo>
                        <a:pt x="2158489" y="1750128"/>
                        <a:pt x="2164232" y="1756833"/>
                        <a:pt x="2164232" y="1764711"/>
                      </a:cubicBezTo>
                      <a:close/>
                      <a:moveTo>
                        <a:pt x="2148230" y="1775569"/>
                      </a:moveTo>
                      <a:cubicBezTo>
                        <a:pt x="2142077" y="1775569"/>
                        <a:pt x="2137086" y="1770578"/>
                        <a:pt x="2137086" y="1764425"/>
                      </a:cubicBezTo>
                      <a:cubicBezTo>
                        <a:pt x="2137086" y="1758272"/>
                        <a:pt x="2142077" y="1753281"/>
                        <a:pt x="2148230" y="1753281"/>
                      </a:cubicBezTo>
                      <a:cubicBezTo>
                        <a:pt x="2154383" y="1753281"/>
                        <a:pt x="2159374" y="1758272"/>
                        <a:pt x="2159374" y="1764425"/>
                      </a:cubicBezTo>
                      <a:cubicBezTo>
                        <a:pt x="2159374" y="1770578"/>
                        <a:pt x="2154383" y="1775569"/>
                        <a:pt x="2148230" y="1775569"/>
                      </a:cubicBezTo>
                      <a:close/>
                      <a:moveTo>
                        <a:pt x="1778089" y="2721687"/>
                      </a:moveTo>
                      <a:cubicBezTo>
                        <a:pt x="1778127" y="2713772"/>
                        <a:pt x="1783889" y="2707038"/>
                        <a:pt x="1791709" y="2705781"/>
                      </a:cubicBezTo>
                      <a:lnTo>
                        <a:pt x="1791709" y="1808526"/>
                      </a:lnTo>
                      <a:cubicBezTo>
                        <a:pt x="1783823" y="1807182"/>
                        <a:pt x="1778527" y="1799705"/>
                        <a:pt x="1779870" y="1791828"/>
                      </a:cubicBezTo>
                      <a:cubicBezTo>
                        <a:pt x="1781203" y="1783941"/>
                        <a:pt x="1788680" y="1778636"/>
                        <a:pt x="1796567" y="1779979"/>
                      </a:cubicBezTo>
                      <a:cubicBezTo>
                        <a:pt x="1804454" y="1781322"/>
                        <a:pt x="1809750" y="1788799"/>
                        <a:pt x="1808407" y="1796686"/>
                      </a:cubicBezTo>
                      <a:cubicBezTo>
                        <a:pt x="1807378" y="1802744"/>
                        <a:pt x="1802635" y="1807497"/>
                        <a:pt x="1796567" y="1808526"/>
                      </a:cubicBezTo>
                      <a:lnTo>
                        <a:pt x="1796567" y="2706066"/>
                      </a:lnTo>
                      <a:cubicBezTo>
                        <a:pt x="1805301" y="2707438"/>
                        <a:pt x="1811264" y="2715620"/>
                        <a:pt x="1809902" y="2724354"/>
                      </a:cubicBezTo>
                      <a:cubicBezTo>
                        <a:pt x="1808531" y="2733079"/>
                        <a:pt x="1800348" y="2739052"/>
                        <a:pt x="1791614" y="2737689"/>
                      </a:cubicBezTo>
                      <a:cubicBezTo>
                        <a:pt x="1783861" y="2736470"/>
                        <a:pt x="1778136" y="2729822"/>
                        <a:pt x="1778089" y="2721973"/>
                      </a:cubicBezTo>
                      <a:close/>
                      <a:moveTo>
                        <a:pt x="1794186" y="2710543"/>
                      </a:moveTo>
                      <a:cubicBezTo>
                        <a:pt x="1788033" y="2710543"/>
                        <a:pt x="1783042" y="2715534"/>
                        <a:pt x="1783042" y="2721687"/>
                      </a:cubicBezTo>
                      <a:cubicBezTo>
                        <a:pt x="1783042" y="2727841"/>
                        <a:pt x="1788033" y="2732832"/>
                        <a:pt x="1794186" y="2732832"/>
                      </a:cubicBezTo>
                      <a:cubicBezTo>
                        <a:pt x="1800339" y="2732832"/>
                        <a:pt x="1805330" y="2727841"/>
                        <a:pt x="1805330" y="2721687"/>
                      </a:cubicBezTo>
                      <a:cubicBezTo>
                        <a:pt x="1805330" y="2715534"/>
                        <a:pt x="1800339" y="2710543"/>
                        <a:pt x="1794186" y="2710543"/>
                      </a:cubicBezTo>
                      <a:close/>
                      <a:moveTo>
                        <a:pt x="2019071" y="1899585"/>
                      </a:moveTo>
                      <a:cubicBezTo>
                        <a:pt x="2012918" y="1899585"/>
                        <a:pt x="2007927" y="1894593"/>
                        <a:pt x="2007927" y="1888440"/>
                      </a:cubicBezTo>
                      <a:cubicBezTo>
                        <a:pt x="2007927" y="1882287"/>
                        <a:pt x="2012918" y="1877296"/>
                        <a:pt x="2019071" y="1877296"/>
                      </a:cubicBezTo>
                      <a:cubicBezTo>
                        <a:pt x="2025224" y="1877296"/>
                        <a:pt x="2030215" y="1882287"/>
                        <a:pt x="2030215" y="1888440"/>
                      </a:cubicBezTo>
                      <a:cubicBezTo>
                        <a:pt x="2030215" y="1894593"/>
                        <a:pt x="2025224" y="1899585"/>
                        <a:pt x="2019071" y="1899585"/>
                      </a:cubicBezTo>
                      <a:close/>
                      <a:moveTo>
                        <a:pt x="2845460" y="2183144"/>
                      </a:moveTo>
                      <a:cubicBezTo>
                        <a:pt x="2845517" y="2174257"/>
                        <a:pt x="2838364" y="2166999"/>
                        <a:pt x="2829468" y="2166942"/>
                      </a:cubicBezTo>
                      <a:cubicBezTo>
                        <a:pt x="2820581" y="2166875"/>
                        <a:pt x="2813323" y="2174038"/>
                        <a:pt x="2813266" y="2182925"/>
                      </a:cubicBezTo>
                      <a:cubicBezTo>
                        <a:pt x="2813208" y="2190935"/>
                        <a:pt x="2819057" y="2197774"/>
                        <a:pt x="2826982" y="2198955"/>
                      </a:cubicBezTo>
                      <a:lnTo>
                        <a:pt x="2826982" y="2703780"/>
                      </a:lnTo>
                      <a:cubicBezTo>
                        <a:pt x="2819152" y="2705123"/>
                        <a:pt x="2813894" y="2712553"/>
                        <a:pt x="2815237" y="2720382"/>
                      </a:cubicBezTo>
                      <a:cubicBezTo>
                        <a:pt x="2816580" y="2728212"/>
                        <a:pt x="2824010" y="2733470"/>
                        <a:pt x="2831839" y="2732136"/>
                      </a:cubicBezTo>
                      <a:cubicBezTo>
                        <a:pt x="2839669" y="2730793"/>
                        <a:pt x="2844927" y="2723354"/>
                        <a:pt x="2843584" y="2715525"/>
                      </a:cubicBezTo>
                      <a:cubicBezTo>
                        <a:pt x="2842555" y="2709514"/>
                        <a:pt x="2837850" y="2704809"/>
                        <a:pt x="2831839" y="2703780"/>
                      </a:cubicBezTo>
                      <a:lnTo>
                        <a:pt x="2831839" y="2198955"/>
                      </a:lnTo>
                      <a:cubicBezTo>
                        <a:pt x="2839640" y="2197736"/>
                        <a:pt x="2845413" y="2191040"/>
                        <a:pt x="2845460" y="2183144"/>
                      </a:cubicBezTo>
                      <a:close/>
                      <a:moveTo>
                        <a:pt x="2829363" y="2194669"/>
                      </a:moveTo>
                      <a:cubicBezTo>
                        <a:pt x="2835516" y="2194669"/>
                        <a:pt x="2840507" y="2189678"/>
                        <a:pt x="2840507" y="2183525"/>
                      </a:cubicBezTo>
                      <a:cubicBezTo>
                        <a:pt x="2840507" y="2177372"/>
                        <a:pt x="2835516" y="2172381"/>
                        <a:pt x="2829363" y="2172381"/>
                      </a:cubicBezTo>
                      <a:cubicBezTo>
                        <a:pt x="2823210" y="2172381"/>
                        <a:pt x="2818219" y="2177372"/>
                        <a:pt x="2818219" y="2183525"/>
                      </a:cubicBezTo>
                      <a:cubicBezTo>
                        <a:pt x="2818219" y="2189678"/>
                        <a:pt x="2823210" y="2194669"/>
                        <a:pt x="2829363" y="2194669"/>
                      </a:cubicBezTo>
                      <a:close/>
                      <a:moveTo>
                        <a:pt x="2298154" y="1773664"/>
                      </a:moveTo>
                      <a:cubicBezTo>
                        <a:pt x="2293810" y="1778026"/>
                        <a:pt x="2286762" y="1778045"/>
                        <a:pt x="2282390" y="1773712"/>
                      </a:cubicBezTo>
                      <a:cubicBezTo>
                        <a:pt x="2278027" y="1769368"/>
                        <a:pt x="2278008" y="1762310"/>
                        <a:pt x="2282352" y="1757948"/>
                      </a:cubicBezTo>
                      <a:cubicBezTo>
                        <a:pt x="2286686" y="1753585"/>
                        <a:pt x="2293744" y="1753566"/>
                        <a:pt x="2298106" y="1757900"/>
                      </a:cubicBezTo>
                      <a:cubicBezTo>
                        <a:pt x="2298125" y="1757919"/>
                        <a:pt x="2298135" y="1757929"/>
                        <a:pt x="2298154" y="1757948"/>
                      </a:cubicBezTo>
                      <a:cubicBezTo>
                        <a:pt x="2302497" y="1762234"/>
                        <a:pt x="2302535" y="1769235"/>
                        <a:pt x="2298249" y="1773569"/>
                      </a:cubicBezTo>
                      <a:cubicBezTo>
                        <a:pt x="2298211" y="1773607"/>
                        <a:pt x="2298182" y="1773635"/>
                        <a:pt x="2298154" y="1773664"/>
                      </a:cubicBezTo>
                      <a:close/>
                      <a:moveTo>
                        <a:pt x="2649721" y="1539730"/>
                      </a:moveTo>
                      <a:cubicBezTo>
                        <a:pt x="2642358" y="1532215"/>
                        <a:pt x="2630300" y="1532081"/>
                        <a:pt x="2622785" y="1539444"/>
                      </a:cubicBezTo>
                      <a:cubicBezTo>
                        <a:pt x="2615269" y="1546807"/>
                        <a:pt x="2615136" y="1558866"/>
                        <a:pt x="2622499" y="1566391"/>
                      </a:cubicBezTo>
                      <a:cubicBezTo>
                        <a:pt x="2629185" y="1573210"/>
                        <a:pt x="2639882" y="1574030"/>
                        <a:pt x="2647531" y="1568305"/>
                      </a:cubicBezTo>
                      <a:lnTo>
                        <a:pt x="2969857" y="1890726"/>
                      </a:lnTo>
                      <a:lnTo>
                        <a:pt x="2969857" y="2700351"/>
                      </a:lnTo>
                      <a:cubicBezTo>
                        <a:pt x="2960427" y="2701980"/>
                        <a:pt x="2954093" y="2710953"/>
                        <a:pt x="2955731" y="2720382"/>
                      </a:cubicBezTo>
                      <a:cubicBezTo>
                        <a:pt x="2957360" y="2729822"/>
                        <a:pt x="2966332" y="2736146"/>
                        <a:pt x="2975762" y="2734518"/>
                      </a:cubicBezTo>
                      <a:cubicBezTo>
                        <a:pt x="2985192" y="2732889"/>
                        <a:pt x="2991526" y="2723916"/>
                        <a:pt x="2989888" y="2714477"/>
                      </a:cubicBezTo>
                      <a:cubicBezTo>
                        <a:pt x="2988640" y="2707257"/>
                        <a:pt x="2982982" y="2701599"/>
                        <a:pt x="2975762" y="2700351"/>
                      </a:cubicBezTo>
                      <a:lnTo>
                        <a:pt x="2975762" y="1888726"/>
                      </a:lnTo>
                      <a:lnTo>
                        <a:pt x="2651912" y="1564876"/>
                      </a:lnTo>
                      <a:cubicBezTo>
                        <a:pt x="2657599" y="1557246"/>
                        <a:pt x="2656779" y="1546598"/>
                        <a:pt x="2650007" y="1539920"/>
                      </a:cubicBezTo>
                      <a:close/>
                      <a:moveTo>
                        <a:pt x="2645626" y="1562781"/>
                      </a:moveTo>
                      <a:cubicBezTo>
                        <a:pt x="2650855" y="1557523"/>
                        <a:pt x="2650826" y="1549017"/>
                        <a:pt x="2645568" y="1543788"/>
                      </a:cubicBezTo>
                      <a:cubicBezTo>
                        <a:pt x="2640311" y="1538558"/>
                        <a:pt x="2631805" y="1538587"/>
                        <a:pt x="2626576" y="1543845"/>
                      </a:cubicBezTo>
                      <a:cubicBezTo>
                        <a:pt x="2621366" y="1549084"/>
                        <a:pt x="2621366" y="1557542"/>
                        <a:pt x="2626576" y="1562781"/>
                      </a:cubicBezTo>
                      <a:cubicBezTo>
                        <a:pt x="2631852" y="1568010"/>
                        <a:pt x="2640349" y="1568010"/>
                        <a:pt x="2645626" y="1562781"/>
                      </a:cubicBezTo>
                      <a:close/>
                      <a:moveTo>
                        <a:pt x="1752371" y="1638981"/>
                      </a:moveTo>
                      <a:cubicBezTo>
                        <a:pt x="1752371" y="1645134"/>
                        <a:pt x="1747380" y="1650125"/>
                        <a:pt x="1741227" y="1650125"/>
                      </a:cubicBezTo>
                      <a:cubicBezTo>
                        <a:pt x="1735074" y="1650125"/>
                        <a:pt x="1730083" y="1645134"/>
                        <a:pt x="1730083" y="1638981"/>
                      </a:cubicBezTo>
                      <a:cubicBezTo>
                        <a:pt x="1730083" y="1632827"/>
                        <a:pt x="1735074" y="1627836"/>
                        <a:pt x="1741227" y="1627836"/>
                      </a:cubicBezTo>
                      <a:cubicBezTo>
                        <a:pt x="1747361" y="1627884"/>
                        <a:pt x="1752323" y="1632846"/>
                        <a:pt x="1752371" y="1638981"/>
                      </a:cubicBezTo>
                      <a:close/>
                      <a:moveTo>
                        <a:pt x="1344225" y="2711876"/>
                      </a:moveTo>
                      <a:cubicBezTo>
                        <a:pt x="1349378" y="2717134"/>
                        <a:pt x="1349292" y="2725583"/>
                        <a:pt x="1344034" y="2730736"/>
                      </a:cubicBezTo>
                      <a:cubicBezTo>
                        <a:pt x="1338776" y="2735889"/>
                        <a:pt x="1330328" y="2735803"/>
                        <a:pt x="1325175" y="2730546"/>
                      </a:cubicBezTo>
                      <a:cubicBezTo>
                        <a:pt x="1320098" y="2725354"/>
                        <a:pt x="1320098" y="2717058"/>
                        <a:pt x="1325175" y="2711876"/>
                      </a:cubicBezTo>
                      <a:cubicBezTo>
                        <a:pt x="1330404" y="2706619"/>
                        <a:pt x="1338910" y="2706590"/>
                        <a:pt x="1344168" y="2711819"/>
                      </a:cubicBezTo>
                      <a:cubicBezTo>
                        <a:pt x="1344187" y="2711838"/>
                        <a:pt x="1344206" y="2711858"/>
                        <a:pt x="1344225" y="2711876"/>
                      </a:cubicBezTo>
                      <a:close/>
                      <a:moveTo>
                        <a:pt x="1289932" y="1718990"/>
                      </a:moveTo>
                      <a:cubicBezTo>
                        <a:pt x="1283779" y="1718990"/>
                        <a:pt x="1278788" y="1713999"/>
                        <a:pt x="1278788" y="1707846"/>
                      </a:cubicBezTo>
                      <a:cubicBezTo>
                        <a:pt x="1278788" y="1701693"/>
                        <a:pt x="1283779" y="1696702"/>
                        <a:pt x="1289932" y="1696702"/>
                      </a:cubicBezTo>
                      <a:cubicBezTo>
                        <a:pt x="1296085" y="1696702"/>
                        <a:pt x="1301077" y="1701693"/>
                        <a:pt x="1301077" y="1707846"/>
                      </a:cubicBezTo>
                      <a:cubicBezTo>
                        <a:pt x="1301029" y="1713980"/>
                        <a:pt x="1296066" y="1718943"/>
                        <a:pt x="1289932" y="1718990"/>
                      </a:cubicBezTo>
                      <a:close/>
                      <a:moveTo>
                        <a:pt x="4041610" y="1837386"/>
                      </a:moveTo>
                      <a:cubicBezTo>
                        <a:pt x="4035371" y="1843644"/>
                        <a:pt x="4035390" y="1853779"/>
                        <a:pt x="4041648" y="1860018"/>
                      </a:cubicBezTo>
                      <a:cubicBezTo>
                        <a:pt x="4047906" y="1866257"/>
                        <a:pt x="4058040" y="1866237"/>
                        <a:pt x="4064279" y="1859980"/>
                      </a:cubicBezTo>
                      <a:cubicBezTo>
                        <a:pt x="4069823" y="1854417"/>
                        <a:pt x="4070508" y="1845654"/>
                        <a:pt x="4065898" y="1839291"/>
                      </a:cubicBezTo>
                      <a:lnTo>
                        <a:pt x="4386796" y="1518394"/>
                      </a:lnTo>
                      <a:cubicBezTo>
                        <a:pt x="4393283" y="1522985"/>
                        <a:pt x="4402255" y="1521452"/>
                        <a:pt x="4406846" y="1514965"/>
                      </a:cubicBezTo>
                      <a:cubicBezTo>
                        <a:pt x="4411437" y="1508478"/>
                        <a:pt x="4409904" y="1499506"/>
                        <a:pt x="4403417" y="1494915"/>
                      </a:cubicBezTo>
                      <a:cubicBezTo>
                        <a:pt x="4396931" y="1490324"/>
                        <a:pt x="4387958" y="1491857"/>
                        <a:pt x="4383367" y="1498344"/>
                      </a:cubicBezTo>
                      <a:cubicBezTo>
                        <a:pt x="4379843" y="1503325"/>
                        <a:pt x="4379843" y="1509983"/>
                        <a:pt x="4383367" y="1514965"/>
                      </a:cubicBezTo>
                      <a:lnTo>
                        <a:pt x="4062565" y="1835767"/>
                      </a:lnTo>
                      <a:cubicBezTo>
                        <a:pt x="4056211" y="1831090"/>
                        <a:pt x="4047401" y="1831738"/>
                        <a:pt x="4041800" y="1837291"/>
                      </a:cubicBezTo>
                      <a:close/>
                      <a:moveTo>
                        <a:pt x="4060660" y="1840815"/>
                      </a:moveTo>
                      <a:cubicBezTo>
                        <a:pt x="4064946" y="1845216"/>
                        <a:pt x="4064946" y="1852226"/>
                        <a:pt x="4060660" y="1856627"/>
                      </a:cubicBezTo>
                      <a:cubicBezTo>
                        <a:pt x="4056326" y="1860989"/>
                        <a:pt x="4049268" y="1861018"/>
                        <a:pt x="4044896" y="1856674"/>
                      </a:cubicBezTo>
                      <a:cubicBezTo>
                        <a:pt x="4044886" y="1856665"/>
                        <a:pt x="4044867" y="1856646"/>
                        <a:pt x="4044848" y="1856627"/>
                      </a:cubicBezTo>
                      <a:cubicBezTo>
                        <a:pt x="4040486" y="1852264"/>
                        <a:pt x="4040486" y="1845178"/>
                        <a:pt x="4044848" y="1840815"/>
                      </a:cubicBezTo>
                      <a:cubicBezTo>
                        <a:pt x="4049211" y="1836453"/>
                        <a:pt x="4056297" y="1836453"/>
                        <a:pt x="4060660" y="1840815"/>
                      </a:cubicBezTo>
                      <a:close/>
                      <a:moveTo>
                        <a:pt x="3790245" y="1964640"/>
                      </a:moveTo>
                      <a:cubicBezTo>
                        <a:pt x="3790245" y="1957220"/>
                        <a:pt x="3784235" y="1951210"/>
                        <a:pt x="3776815" y="1951210"/>
                      </a:cubicBezTo>
                      <a:cubicBezTo>
                        <a:pt x="3769395" y="1951210"/>
                        <a:pt x="3763385" y="1957220"/>
                        <a:pt x="3763385" y="1964640"/>
                      </a:cubicBezTo>
                      <a:cubicBezTo>
                        <a:pt x="3763385" y="1972060"/>
                        <a:pt x="3769395" y="1978070"/>
                        <a:pt x="3776815" y="1978070"/>
                      </a:cubicBezTo>
                      <a:cubicBezTo>
                        <a:pt x="3776843" y="1978070"/>
                        <a:pt x="3776881" y="1978070"/>
                        <a:pt x="3776910" y="1978070"/>
                      </a:cubicBezTo>
                      <a:cubicBezTo>
                        <a:pt x="3784273" y="1978070"/>
                        <a:pt x="3790245" y="1972098"/>
                        <a:pt x="3790245" y="1964736"/>
                      </a:cubicBezTo>
                      <a:cubicBezTo>
                        <a:pt x="3790245" y="1964707"/>
                        <a:pt x="3790245" y="1964669"/>
                        <a:pt x="3790245" y="1964640"/>
                      </a:cubicBezTo>
                      <a:close/>
                      <a:moveTo>
                        <a:pt x="3617461" y="1994644"/>
                      </a:moveTo>
                      <a:cubicBezTo>
                        <a:pt x="3612204" y="1989491"/>
                        <a:pt x="3603755" y="1989577"/>
                        <a:pt x="3598602" y="1994835"/>
                      </a:cubicBezTo>
                      <a:cubicBezTo>
                        <a:pt x="3593449" y="2000092"/>
                        <a:pt x="3593535" y="2008541"/>
                        <a:pt x="3598793" y="2013694"/>
                      </a:cubicBezTo>
                      <a:cubicBezTo>
                        <a:pt x="3603983" y="2018771"/>
                        <a:pt x="3612280" y="2018771"/>
                        <a:pt x="3617461" y="2013694"/>
                      </a:cubicBezTo>
                      <a:cubicBezTo>
                        <a:pt x="3622719" y="2008465"/>
                        <a:pt x="3622748" y="1999959"/>
                        <a:pt x="3617518" y="1994701"/>
                      </a:cubicBezTo>
                      <a:cubicBezTo>
                        <a:pt x="3617500" y="1994682"/>
                        <a:pt x="3617480" y="1994663"/>
                        <a:pt x="3617461" y="1994644"/>
                      </a:cubicBezTo>
                      <a:close/>
                      <a:moveTo>
                        <a:pt x="3416960" y="2316208"/>
                      </a:moveTo>
                      <a:cubicBezTo>
                        <a:pt x="3416960" y="2310055"/>
                        <a:pt x="3411969" y="2305064"/>
                        <a:pt x="3405816" y="2305064"/>
                      </a:cubicBezTo>
                      <a:cubicBezTo>
                        <a:pt x="3399663" y="2305064"/>
                        <a:pt x="3394672" y="2310055"/>
                        <a:pt x="3394672" y="2316208"/>
                      </a:cubicBezTo>
                      <a:cubicBezTo>
                        <a:pt x="3394672" y="2322361"/>
                        <a:pt x="3399663" y="2327352"/>
                        <a:pt x="3405816" y="2327352"/>
                      </a:cubicBezTo>
                      <a:cubicBezTo>
                        <a:pt x="3411969" y="2327352"/>
                        <a:pt x="3416960" y="2322361"/>
                        <a:pt x="3416960" y="2316208"/>
                      </a:cubicBezTo>
                      <a:close/>
                      <a:moveTo>
                        <a:pt x="4447280" y="1987024"/>
                      </a:moveTo>
                      <a:cubicBezTo>
                        <a:pt x="4451623" y="1991387"/>
                        <a:pt x="4458672" y="1991406"/>
                        <a:pt x="4463043" y="1987072"/>
                      </a:cubicBezTo>
                      <a:cubicBezTo>
                        <a:pt x="4467406" y="1982728"/>
                        <a:pt x="4467425" y="1975670"/>
                        <a:pt x="4463082" y="1971308"/>
                      </a:cubicBezTo>
                      <a:cubicBezTo>
                        <a:pt x="4458748" y="1966945"/>
                        <a:pt x="4451689" y="1966926"/>
                        <a:pt x="4447327" y="1971260"/>
                      </a:cubicBezTo>
                      <a:cubicBezTo>
                        <a:pt x="4447308" y="1971279"/>
                        <a:pt x="4447298" y="1971289"/>
                        <a:pt x="4447280" y="1971308"/>
                      </a:cubicBezTo>
                      <a:cubicBezTo>
                        <a:pt x="4442936" y="1975594"/>
                        <a:pt x="4442898" y="1982595"/>
                        <a:pt x="4447194" y="1986929"/>
                      </a:cubicBezTo>
                      <a:cubicBezTo>
                        <a:pt x="4447222" y="1986967"/>
                        <a:pt x="4447251" y="1986996"/>
                        <a:pt x="4447280" y="1987024"/>
                      </a:cubicBezTo>
                      <a:close/>
                      <a:moveTo>
                        <a:pt x="4222775" y="2450892"/>
                      </a:moveTo>
                      <a:cubicBezTo>
                        <a:pt x="4222775" y="2458311"/>
                        <a:pt x="4228786" y="2464322"/>
                        <a:pt x="4236205" y="2464322"/>
                      </a:cubicBezTo>
                      <a:cubicBezTo>
                        <a:pt x="4243625" y="2464322"/>
                        <a:pt x="4249636" y="2458311"/>
                        <a:pt x="4249636" y="2450892"/>
                      </a:cubicBezTo>
                      <a:cubicBezTo>
                        <a:pt x="4249636" y="2443472"/>
                        <a:pt x="4243625" y="2437461"/>
                        <a:pt x="4236205" y="2437461"/>
                      </a:cubicBezTo>
                      <a:cubicBezTo>
                        <a:pt x="4236177" y="2437461"/>
                        <a:pt x="4236139" y="2437461"/>
                        <a:pt x="4236110" y="2437461"/>
                      </a:cubicBezTo>
                      <a:cubicBezTo>
                        <a:pt x="4228748" y="2437461"/>
                        <a:pt x="4222775" y="2443434"/>
                        <a:pt x="4222775" y="2450796"/>
                      </a:cubicBezTo>
                      <a:cubicBezTo>
                        <a:pt x="4222775" y="2450825"/>
                        <a:pt x="4222775" y="2450863"/>
                        <a:pt x="4222775" y="2450892"/>
                      </a:cubicBezTo>
                      <a:close/>
                      <a:moveTo>
                        <a:pt x="3327425" y="1959782"/>
                      </a:moveTo>
                      <a:cubicBezTo>
                        <a:pt x="3331759" y="1964145"/>
                        <a:pt x="3331740" y="1971203"/>
                        <a:pt x="3327377" y="1975546"/>
                      </a:cubicBezTo>
                      <a:cubicBezTo>
                        <a:pt x="3323006" y="1979880"/>
                        <a:pt x="3315948" y="1979861"/>
                        <a:pt x="3311614" y="1975489"/>
                      </a:cubicBezTo>
                      <a:cubicBezTo>
                        <a:pt x="3307299" y="1971146"/>
                        <a:pt x="3307299" y="1964126"/>
                        <a:pt x="3311614" y="1959782"/>
                      </a:cubicBezTo>
                      <a:cubicBezTo>
                        <a:pt x="3315995" y="1955449"/>
                        <a:pt x="3323044" y="1955449"/>
                        <a:pt x="3327425" y="1959782"/>
                      </a:cubicBezTo>
                      <a:close/>
                      <a:moveTo>
                        <a:pt x="3558692" y="1474007"/>
                      </a:moveTo>
                      <a:cubicBezTo>
                        <a:pt x="3551358" y="1481551"/>
                        <a:pt x="3551529" y="1493610"/>
                        <a:pt x="3559073" y="1500944"/>
                      </a:cubicBezTo>
                      <a:cubicBezTo>
                        <a:pt x="3566608" y="1508279"/>
                        <a:pt x="3578676" y="1508117"/>
                        <a:pt x="3586010" y="1500573"/>
                      </a:cubicBezTo>
                      <a:cubicBezTo>
                        <a:pt x="3592439" y="1493962"/>
                        <a:pt x="3593201" y="1483694"/>
                        <a:pt x="3587839" y="1476198"/>
                      </a:cubicBezTo>
                      <a:lnTo>
                        <a:pt x="3980745" y="1083292"/>
                      </a:lnTo>
                      <a:cubicBezTo>
                        <a:pt x="3988536" y="1088950"/>
                        <a:pt x="3999433" y="1087216"/>
                        <a:pt x="4005091" y="1079425"/>
                      </a:cubicBezTo>
                      <a:cubicBezTo>
                        <a:pt x="4010749" y="1071633"/>
                        <a:pt x="4009015" y="1060737"/>
                        <a:pt x="4001224" y="1055079"/>
                      </a:cubicBezTo>
                      <a:cubicBezTo>
                        <a:pt x="3993442" y="1049431"/>
                        <a:pt x="3982536" y="1051155"/>
                        <a:pt x="3976878" y="1058946"/>
                      </a:cubicBezTo>
                      <a:cubicBezTo>
                        <a:pt x="3972534" y="1064937"/>
                        <a:pt x="3972439" y="1073015"/>
                        <a:pt x="3976649" y="1079101"/>
                      </a:cubicBezTo>
                      <a:lnTo>
                        <a:pt x="3583648" y="1472103"/>
                      </a:lnTo>
                      <a:cubicBezTo>
                        <a:pt x="3576018" y="1466416"/>
                        <a:pt x="3565369" y="1467235"/>
                        <a:pt x="3558692" y="1474007"/>
                      </a:cubicBezTo>
                      <a:close/>
                      <a:moveTo>
                        <a:pt x="3581743" y="1478103"/>
                      </a:moveTo>
                      <a:cubicBezTo>
                        <a:pt x="3586972" y="1483361"/>
                        <a:pt x="3586943" y="1491867"/>
                        <a:pt x="3581685" y="1497096"/>
                      </a:cubicBezTo>
                      <a:cubicBezTo>
                        <a:pt x="3576428" y="1502325"/>
                        <a:pt x="3567922" y="1502297"/>
                        <a:pt x="3562693" y="1497039"/>
                      </a:cubicBezTo>
                      <a:cubicBezTo>
                        <a:pt x="3557483" y="1491800"/>
                        <a:pt x="3557483" y="1483342"/>
                        <a:pt x="3562693" y="1478103"/>
                      </a:cubicBezTo>
                      <a:cubicBezTo>
                        <a:pt x="3567969" y="1472874"/>
                        <a:pt x="3576466" y="1472874"/>
                        <a:pt x="3581743" y="1478103"/>
                      </a:cubicBezTo>
                      <a:close/>
                      <a:moveTo>
                        <a:pt x="3520116" y="1134536"/>
                      </a:moveTo>
                      <a:cubicBezTo>
                        <a:pt x="3525736" y="1128974"/>
                        <a:pt x="3534556" y="1128288"/>
                        <a:pt x="3540976" y="1132917"/>
                      </a:cubicBezTo>
                      <a:lnTo>
                        <a:pt x="3689566" y="984327"/>
                      </a:lnTo>
                      <a:cubicBezTo>
                        <a:pt x="3684936" y="977803"/>
                        <a:pt x="3686470" y="968773"/>
                        <a:pt x="3692995" y="964144"/>
                      </a:cubicBezTo>
                      <a:cubicBezTo>
                        <a:pt x="3699519" y="959515"/>
                        <a:pt x="3708549" y="961048"/>
                        <a:pt x="3713178" y="967573"/>
                      </a:cubicBezTo>
                      <a:cubicBezTo>
                        <a:pt x="3717807" y="974088"/>
                        <a:pt x="3716274" y="983127"/>
                        <a:pt x="3709749" y="987756"/>
                      </a:cubicBezTo>
                      <a:cubicBezTo>
                        <a:pt x="3704729" y="991319"/>
                        <a:pt x="3698014" y="991319"/>
                        <a:pt x="3692995" y="987756"/>
                      </a:cubicBezTo>
                      <a:lnTo>
                        <a:pt x="3544405" y="1136441"/>
                      </a:lnTo>
                      <a:cubicBezTo>
                        <a:pt x="3549767" y="1143471"/>
                        <a:pt x="3548415" y="1153510"/>
                        <a:pt x="3541395" y="1158873"/>
                      </a:cubicBezTo>
                      <a:cubicBezTo>
                        <a:pt x="3534908" y="1163816"/>
                        <a:pt x="3525745" y="1163102"/>
                        <a:pt x="3520116" y="1157206"/>
                      </a:cubicBezTo>
                      <a:cubicBezTo>
                        <a:pt x="3513944" y="1150910"/>
                        <a:pt x="3513944" y="1140832"/>
                        <a:pt x="3520116" y="1134536"/>
                      </a:cubicBezTo>
                      <a:close/>
                      <a:moveTo>
                        <a:pt x="3539166" y="1137965"/>
                      </a:moveTo>
                      <a:cubicBezTo>
                        <a:pt x="3534803" y="1133632"/>
                        <a:pt x="3527745" y="1133651"/>
                        <a:pt x="3523402" y="1138013"/>
                      </a:cubicBezTo>
                      <a:cubicBezTo>
                        <a:pt x="3519068" y="1142385"/>
                        <a:pt x="3519087" y="1149443"/>
                        <a:pt x="3523459" y="1153777"/>
                      </a:cubicBezTo>
                      <a:cubicBezTo>
                        <a:pt x="3527803" y="1158092"/>
                        <a:pt x="3534823" y="1158092"/>
                        <a:pt x="3539166" y="1153777"/>
                      </a:cubicBezTo>
                      <a:cubicBezTo>
                        <a:pt x="3543452" y="1149376"/>
                        <a:pt x="3543452" y="1142366"/>
                        <a:pt x="3539166" y="1137965"/>
                      </a:cubicBezTo>
                      <a:close/>
                      <a:moveTo>
                        <a:pt x="2836126" y="1101866"/>
                      </a:moveTo>
                      <a:cubicBezTo>
                        <a:pt x="2840459" y="1097503"/>
                        <a:pt x="2840441" y="1090445"/>
                        <a:pt x="2836078" y="1086102"/>
                      </a:cubicBezTo>
                      <a:cubicBezTo>
                        <a:pt x="2831706" y="1081768"/>
                        <a:pt x="2824648" y="1081787"/>
                        <a:pt x="2820314" y="1086159"/>
                      </a:cubicBezTo>
                      <a:cubicBezTo>
                        <a:pt x="2815999" y="1090502"/>
                        <a:pt x="2815999" y="1097522"/>
                        <a:pt x="2820314" y="1101866"/>
                      </a:cubicBezTo>
                      <a:cubicBezTo>
                        <a:pt x="2824715" y="1106152"/>
                        <a:pt x="2831725" y="1106152"/>
                        <a:pt x="2836126" y="1101866"/>
                      </a:cubicBezTo>
                      <a:close/>
                      <a:moveTo>
                        <a:pt x="562603" y="1454291"/>
                      </a:moveTo>
                      <a:cubicBezTo>
                        <a:pt x="557346" y="1459444"/>
                        <a:pt x="548897" y="1459358"/>
                        <a:pt x="543744" y="1454100"/>
                      </a:cubicBezTo>
                      <a:cubicBezTo>
                        <a:pt x="538591" y="1448842"/>
                        <a:pt x="538677" y="1440394"/>
                        <a:pt x="543934" y="1435241"/>
                      </a:cubicBezTo>
                      <a:cubicBezTo>
                        <a:pt x="549125" y="1430164"/>
                        <a:pt x="557422" y="1430164"/>
                        <a:pt x="562603" y="1435241"/>
                      </a:cubicBezTo>
                      <a:cubicBezTo>
                        <a:pt x="567833" y="1440518"/>
                        <a:pt x="567833" y="1449014"/>
                        <a:pt x="562603" y="1454291"/>
                      </a:cubicBezTo>
                      <a:close/>
                      <a:moveTo>
                        <a:pt x="158267" y="1427430"/>
                      </a:moveTo>
                      <a:cubicBezTo>
                        <a:pt x="153901" y="1431764"/>
                        <a:pt x="146845" y="1431745"/>
                        <a:pt x="142507" y="1427383"/>
                      </a:cubicBezTo>
                      <a:cubicBezTo>
                        <a:pt x="138168" y="1423011"/>
                        <a:pt x="138192" y="1415953"/>
                        <a:pt x="142558" y="1411619"/>
                      </a:cubicBezTo>
                      <a:cubicBezTo>
                        <a:pt x="146904" y="1407304"/>
                        <a:pt x="153921" y="1407304"/>
                        <a:pt x="158267" y="1411619"/>
                      </a:cubicBezTo>
                      <a:cubicBezTo>
                        <a:pt x="162601" y="1416000"/>
                        <a:pt x="162601" y="1423049"/>
                        <a:pt x="158267" y="1427430"/>
                      </a:cubicBezTo>
                      <a:close/>
                      <a:moveTo>
                        <a:pt x="1421854" y="1453243"/>
                      </a:moveTo>
                      <a:cubicBezTo>
                        <a:pt x="1421911" y="1459453"/>
                        <a:pt x="1416920" y="1464521"/>
                        <a:pt x="1410709" y="1464578"/>
                      </a:cubicBezTo>
                      <a:cubicBezTo>
                        <a:pt x="1404499" y="1464625"/>
                        <a:pt x="1399432" y="1459644"/>
                        <a:pt x="1399375" y="1453433"/>
                      </a:cubicBezTo>
                      <a:cubicBezTo>
                        <a:pt x="1399327" y="1447223"/>
                        <a:pt x="1404309" y="1442156"/>
                        <a:pt x="1410519" y="1442099"/>
                      </a:cubicBezTo>
                      <a:cubicBezTo>
                        <a:pt x="1410547" y="1442099"/>
                        <a:pt x="1410585" y="1442099"/>
                        <a:pt x="1410614" y="1442099"/>
                      </a:cubicBezTo>
                      <a:cubicBezTo>
                        <a:pt x="1416786" y="1442099"/>
                        <a:pt x="1421806" y="1447071"/>
                        <a:pt x="1421854" y="1453243"/>
                      </a:cubicBezTo>
                      <a:close/>
                      <a:moveTo>
                        <a:pt x="3471062" y="834118"/>
                      </a:moveTo>
                      <a:cubicBezTo>
                        <a:pt x="3465909" y="828860"/>
                        <a:pt x="3465995" y="820412"/>
                        <a:pt x="3471253" y="815258"/>
                      </a:cubicBezTo>
                      <a:cubicBezTo>
                        <a:pt x="3476510" y="810105"/>
                        <a:pt x="3484959" y="810191"/>
                        <a:pt x="3490112" y="815449"/>
                      </a:cubicBezTo>
                      <a:cubicBezTo>
                        <a:pt x="3495189" y="820640"/>
                        <a:pt x="3495189" y="828936"/>
                        <a:pt x="3490112" y="834118"/>
                      </a:cubicBezTo>
                      <a:cubicBezTo>
                        <a:pt x="3484835" y="839347"/>
                        <a:pt x="3476339" y="839347"/>
                        <a:pt x="3471062" y="834118"/>
                      </a:cubicBezTo>
                      <a:close/>
                      <a:moveTo>
                        <a:pt x="1081144" y="1158444"/>
                      </a:moveTo>
                      <a:cubicBezTo>
                        <a:pt x="1081144" y="1152234"/>
                        <a:pt x="1086174" y="1147205"/>
                        <a:pt x="1092384" y="1147205"/>
                      </a:cubicBezTo>
                      <a:cubicBezTo>
                        <a:pt x="1098594" y="1147205"/>
                        <a:pt x="1103623" y="1152234"/>
                        <a:pt x="1103623" y="1158444"/>
                      </a:cubicBezTo>
                      <a:cubicBezTo>
                        <a:pt x="1103623" y="1164655"/>
                        <a:pt x="1098594" y="1169684"/>
                        <a:pt x="1092384" y="1169684"/>
                      </a:cubicBezTo>
                      <a:cubicBezTo>
                        <a:pt x="1086174" y="1169684"/>
                        <a:pt x="1081144" y="1164655"/>
                        <a:pt x="1081144" y="1158444"/>
                      </a:cubicBezTo>
                      <a:close/>
                      <a:moveTo>
                        <a:pt x="960939" y="1431050"/>
                      </a:moveTo>
                      <a:cubicBezTo>
                        <a:pt x="967254" y="1437308"/>
                        <a:pt x="977446" y="1437270"/>
                        <a:pt x="983703" y="1430955"/>
                      </a:cubicBezTo>
                      <a:cubicBezTo>
                        <a:pt x="989923" y="1424678"/>
                        <a:pt x="989923" y="1414562"/>
                        <a:pt x="983703" y="1408285"/>
                      </a:cubicBezTo>
                      <a:cubicBezTo>
                        <a:pt x="978074" y="1402713"/>
                        <a:pt x="969226" y="1402065"/>
                        <a:pt x="962844" y="1406761"/>
                      </a:cubicBezTo>
                      <a:lnTo>
                        <a:pt x="831018" y="1274935"/>
                      </a:lnTo>
                      <a:lnTo>
                        <a:pt x="242468" y="1274935"/>
                      </a:lnTo>
                      <a:cubicBezTo>
                        <a:pt x="241127" y="1267048"/>
                        <a:pt x="233649" y="1261752"/>
                        <a:pt x="225766" y="1263096"/>
                      </a:cubicBezTo>
                      <a:cubicBezTo>
                        <a:pt x="217884" y="1264429"/>
                        <a:pt x="212581" y="1271906"/>
                        <a:pt x="213923" y="1279793"/>
                      </a:cubicBezTo>
                      <a:cubicBezTo>
                        <a:pt x="215264" y="1287679"/>
                        <a:pt x="222742" y="1292975"/>
                        <a:pt x="230624" y="1291632"/>
                      </a:cubicBezTo>
                      <a:cubicBezTo>
                        <a:pt x="236687" y="1290604"/>
                        <a:pt x="241437" y="1285860"/>
                        <a:pt x="242468" y="1279793"/>
                      </a:cubicBezTo>
                      <a:lnTo>
                        <a:pt x="829018" y="1279793"/>
                      </a:lnTo>
                      <a:lnTo>
                        <a:pt x="959415" y="1410190"/>
                      </a:lnTo>
                      <a:cubicBezTo>
                        <a:pt x="954719" y="1416572"/>
                        <a:pt x="955367" y="1425420"/>
                        <a:pt x="960939" y="1431050"/>
                      </a:cubicBezTo>
                      <a:close/>
                      <a:moveTo>
                        <a:pt x="964463" y="1412000"/>
                      </a:moveTo>
                      <a:cubicBezTo>
                        <a:pt x="960101" y="1416343"/>
                        <a:pt x="960082" y="1423392"/>
                        <a:pt x="964415" y="1427764"/>
                      </a:cubicBezTo>
                      <a:cubicBezTo>
                        <a:pt x="968759" y="1432126"/>
                        <a:pt x="975817" y="1432145"/>
                        <a:pt x="980179" y="1427802"/>
                      </a:cubicBezTo>
                      <a:cubicBezTo>
                        <a:pt x="984542" y="1423468"/>
                        <a:pt x="984561" y="1416410"/>
                        <a:pt x="980227" y="1412047"/>
                      </a:cubicBezTo>
                      <a:cubicBezTo>
                        <a:pt x="980208" y="1412028"/>
                        <a:pt x="980198" y="1412019"/>
                        <a:pt x="980179" y="1412000"/>
                      </a:cubicBezTo>
                      <a:cubicBezTo>
                        <a:pt x="975893" y="1407656"/>
                        <a:pt x="968892" y="1407618"/>
                        <a:pt x="964558" y="1411905"/>
                      </a:cubicBezTo>
                      <a:cubicBezTo>
                        <a:pt x="964520" y="1411943"/>
                        <a:pt x="964492" y="1411971"/>
                        <a:pt x="964463" y="1412000"/>
                      </a:cubicBezTo>
                      <a:close/>
                      <a:moveTo>
                        <a:pt x="2606192" y="1225881"/>
                      </a:moveTo>
                      <a:cubicBezTo>
                        <a:pt x="2606192" y="1219728"/>
                        <a:pt x="2611183" y="1214737"/>
                        <a:pt x="2617336" y="1214737"/>
                      </a:cubicBezTo>
                      <a:cubicBezTo>
                        <a:pt x="2623490" y="1214737"/>
                        <a:pt x="2628481" y="1219728"/>
                        <a:pt x="2628481" y="1225881"/>
                      </a:cubicBezTo>
                      <a:cubicBezTo>
                        <a:pt x="2628481" y="1232034"/>
                        <a:pt x="2623490" y="1237026"/>
                        <a:pt x="2617336" y="1237026"/>
                      </a:cubicBezTo>
                      <a:cubicBezTo>
                        <a:pt x="2611202" y="1236978"/>
                        <a:pt x="2606240" y="1232015"/>
                        <a:pt x="2606192" y="1225881"/>
                      </a:cubicBezTo>
                      <a:close/>
                      <a:moveTo>
                        <a:pt x="1716176" y="1081101"/>
                      </a:moveTo>
                      <a:cubicBezTo>
                        <a:pt x="1716176" y="1087254"/>
                        <a:pt x="1711185" y="1092245"/>
                        <a:pt x="1705032" y="1092245"/>
                      </a:cubicBezTo>
                      <a:cubicBezTo>
                        <a:pt x="1698879" y="1092245"/>
                        <a:pt x="1693888" y="1087254"/>
                        <a:pt x="1693888" y="1081101"/>
                      </a:cubicBezTo>
                      <a:cubicBezTo>
                        <a:pt x="1693888" y="1074948"/>
                        <a:pt x="1698879" y="1069957"/>
                        <a:pt x="1705032" y="1069957"/>
                      </a:cubicBezTo>
                      <a:cubicBezTo>
                        <a:pt x="1711185" y="1069957"/>
                        <a:pt x="1716176" y="1074948"/>
                        <a:pt x="1716176" y="1081101"/>
                      </a:cubicBezTo>
                      <a:close/>
                      <a:moveTo>
                        <a:pt x="1958397" y="599803"/>
                      </a:moveTo>
                      <a:cubicBezTo>
                        <a:pt x="1958540" y="610319"/>
                        <a:pt x="1967189" y="618739"/>
                        <a:pt x="1977704" y="618586"/>
                      </a:cubicBezTo>
                      <a:cubicBezTo>
                        <a:pt x="1988229" y="618443"/>
                        <a:pt x="1996640" y="609804"/>
                        <a:pt x="1996497" y="599279"/>
                      </a:cubicBezTo>
                      <a:cubicBezTo>
                        <a:pt x="1996364" y="590068"/>
                        <a:pt x="1989677" y="582277"/>
                        <a:pt x="1980590" y="580753"/>
                      </a:cubicBezTo>
                      <a:lnTo>
                        <a:pt x="1980590" y="156795"/>
                      </a:lnTo>
                      <a:lnTo>
                        <a:pt x="2097176" y="40304"/>
                      </a:lnTo>
                      <a:cubicBezTo>
                        <a:pt x="2105006" y="45818"/>
                        <a:pt x="2115816" y="43941"/>
                        <a:pt x="2121332" y="36113"/>
                      </a:cubicBezTo>
                      <a:cubicBezTo>
                        <a:pt x="2126847" y="28286"/>
                        <a:pt x="2124970" y="17471"/>
                        <a:pt x="2117141" y="11958"/>
                      </a:cubicBezTo>
                      <a:cubicBezTo>
                        <a:pt x="2109311" y="6445"/>
                        <a:pt x="2098500" y="8321"/>
                        <a:pt x="2092985" y="16149"/>
                      </a:cubicBezTo>
                      <a:cubicBezTo>
                        <a:pt x="2088765" y="22136"/>
                        <a:pt x="2088765" y="30127"/>
                        <a:pt x="2092985" y="36113"/>
                      </a:cubicBezTo>
                      <a:lnTo>
                        <a:pt x="1974780" y="154414"/>
                      </a:lnTo>
                      <a:lnTo>
                        <a:pt x="1974780" y="580562"/>
                      </a:lnTo>
                      <a:cubicBezTo>
                        <a:pt x="1965312" y="581906"/>
                        <a:pt x="1958302" y="590049"/>
                        <a:pt x="1958397" y="599612"/>
                      </a:cubicBezTo>
                      <a:close/>
                      <a:moveTo>
                        <a:pt x="1977447" y="586373"/>
                      </a:moveTo>
                      <a:cubicBezTo>
                        <a:pt x="1984867" y="586316"/>
                        <a:pt x="1990915" y="592288"/>
                        <a:pt x="1990972" y="599708"/>
                      </a:cubicBezTo>
                      <a:cubicBezTo>
                        <a:pt x="1991020" y="607128"/>
                        <a:pt x="1985057" y="613176"/>
                        <a:pt x="1977637" y="613233"/>
                      </a:cubicBezTo>
                      <a:cubicBezTo>
                        <a:pt x="1970217" y="613281"/>
                        <a:pt x="1964169" y="607318"/>
                        <a:pt x="1964112" y="599898"/>
                      </a:cubicBezTo>
                      <a:cubicBezTo>
                        <a:pt x="1964112" y="599870"/>
                        <a:pt x="1964112" y="599832"/>
                        <a:pt x="1964112" y="599803"/>
                      </a:cubicBezTo>
                      <a:cubicBezTo>
                        <a:pt x="1964112" y="592421"/>
                        <a:pt x="1970065" y="586430"/>
                        <a:pt x="1977447" y="586373"/>
                      </a:cubicBezTo>
                      <a:close/>
                      <a:moveTo>
                        <a:pt x="2446458" y="28017"/>
                      </a:moveTo>
                      <a:cubicBezTo>
                        <a:pt x="2446315" y="17497"/>
                        <a:pt x="2437666" y="9086"/>
                        <a:pt x="2427151" y="9230"/>
                      </a:cubicBezTo>
                      <a:cubicBezTo>
                        <a:pt x="2416626" y="9375"/>
                        <a:pt x="2408215" y="18020"/>
                        <a:pt x="2408358" y="28540"/>
                      </a:cubicBezTo>
                      <a:cubicBezTo>
                        <a:pt x="2408491" y="37748"/>
                        <a:pt x="2415178" y="45547"/>
                        <a:pt x="2424265" y="47067"/>
                      </a:cubicBezTo>
                      <a:lnTo>
                        <a:pt x="2424265" y="110694"/>
                      </a:lnTo>
                      <a:lnTo>
                        <a:pt x="2154421" y="380537"/>
                      </a:lnTo>
                      <a:lnTo>
                        <a:pt x="2154421" y="603994"/>
                      </a:lnTo>
                      <a:cubicBezTo>
                        <a:pt x="2144982" y="605594"/>
                        <a:pt x="2138629" y="614548"/>
                        <a:pt x="2140239" y="623987"/>
                      </a:cubicBezTo>
                      <a:cubicBezTo>
                        <a:pt x="2141839" y="633426"/>
                        <a:pt x="2150792" y="639779"/>
                        <a:pt x="2160232" y="638179"/>
                      </a:cubicBezTo>
                      <a:cubicBezTo>
                        <a:pt x="2169671" y="636569"/>
                        <a:pt x="2176024" y="627616"/>
                        <a:pt x="2174414" y="618177"/>
                      </a:cubicBezTo>
                      <a:cubicBezTo>
                        <a:pt x="2173186" y="610919"/>
                        <a:pt x="2167490" y="605232"/>
                        <a:pt x="2160232" y="603994"/>
                      </a:cubicBezTo>
                      <a:lnTo>
                        <a:pt x="2160232" y="383014"/>
                      </a:lnTo>
                      <a:lnTo>
                        <a:pt x="2430075" y="112885"/>
                      </a:lnTo>
                      <a:lnTo>
                        <a:pt x="2430075" y="46877"/>
                      </a:lnTo>
                      <a:cubicBezTo>
                        <a:pt x="2439505" y="45496"/>
                        <a:pt x="2446468" y="37357"/>
                        <a:pt x="2446363" y="27827"/>
                      </a:cubicBezTo>
                      <a:close/>
                      <a:moveTo>
                        <a:pt x="2427408" y="41447"/>
                      </a:moveTo>
                      <a:cubicBezTo>
                        <a:pt x="2434799" y="42071"/>
                        <a:pt x="2441295" y="36586"/>
                        <a:pt x="2441924" y="29194"/>
                      </a:cubicBezTo>
                      <a:cubicBezTo>
                        <a:pt x="2442543" y="21804"/>
                        <a:pt x="2437057" y="15306"/>
                        <a:pt x="2429665" y="14682"/>
                      </a:cubicBezTo>
                      <a:cubicBezTo>
                        <a:pt x="2428913" y="14618"/>
                        <a:pt x="2428160" y="14618"/>
                        <a:pt x="2427408" y="14682"/>
                      </a:cubicBezTo>
                      <a:cubicBezTo>
                        <a:pt x="2420017" y="15306"/>
                        <a:pt x="2414530" y="21804"/>
                        <a:pt x="2415159" y="29194"/>
                      </a:cubicBezTo>
                      <a:cubicBezTo>
                        <a:pt x="2415702" y="35720"/>
                        <a:pt x="2420883" y="40897"/>
                        <a:pt x="2427408" y="41447"/>
                      </a:cubicBezTo>
                      <a:close/>
                      <a:moveTo>
                        <a:pt x="2912040" y="305481"/>
                      </a:moveTo>
                      <a:cubicBezTo>
                        <a:pt x="2918717" y="298703"/>
                        <a:pt x="2929366" y="297891"/>
                        <a:pt x="2936995" y="303575"/>
                      </a:cubicBezTo>
                      <a:lnTo>
                        <a:pt x="2980715" y="259856"/>
                      </a:lnTo>
                      <a:cubicBezTo>
                        <a:pt x="2975162" y="252059"/>
                        <a:pt x="2976981" y="241233"/>
                        <a:pt x="2984773" y="235678"/>
                      </a:cubicBezTo>
                      <a:cubicBezTo>
                        <a:pt x="2992574" y="230122"/>
                        <a:pt x="3003394" y="231940"/>
                        <a:pt x="3008947" y="239737"/>
                      </a:cubicBezTo>
                      <a:cubicBezTo>
                        <a:pt x="3013862" y="246628"/>
                        <a:pt x="3013081" y="256059"/>
                        <a:pt x="3007099" y="262046"/>
                      </a:cubicBezTo>
                      <a:cubicBezTo>
                        <a:pt x="3001175" y="268055"/>
                        <a:pt x="2991764" y="268863"/>
                        <a:pt x="2984906" y="263952"/>
                      </a:cubicBezTo>
                      <a:lnTo>
                        <a:pt x="2941091" y="307766"/>
                      </a:lnTo>
                      <a:cubicBezTo>
                        <a:pt x="2947368" y="316210"/>
                        <a:pt x="2945616" y="328143"/>
                        <a:pt x="2937167" y="334420"/>
                      </a:cubicBezTo>
                      <a:cubicBezTo>
                        <a:pt x="2928728" y="340697"/>
                        <a:pt x="2916793" y="338941"/>
                        <a:pt x="2910516" y="330498"/>
                      </a:cubicBezTo>
                      <a:cubicBezTo>
                        <a:pt x="2904820" y="322835"/>
                        <a:pt x="2905677" y="312139"/>
                        <a:pt x="2912516" y="305481"/>
                      </a:cubicBezTo>
                      <a:close/>
                      <a:moveTo>
                        <a:pt x="2935090" y="309671"/>
                      </a:moveTo>
                      <a:cubicBezTo>
                        <a:pt x="2929832" y="304517"/>
                        <a:pt x="2921384" y="304603"/>
                        <a:pt x="2916231" y="309864"/>
                      </a:cubicBezTo>
                      <a:cubicBezTo>
                        <a:pt x="2911078" y="315125"/>
                        <a:pt x="2911164" y="323567"/>
                        <a:pt x="2916421" y="328721"/>
                      </a:cubicBezTo>
                      <a:cubicBezTo>
                        <a:pt x="2921613" y="333801"/>
                        <a:pt x="2929909" y="333801"/>
                        <a:pt x="2935090" y="328721"/>
                      </a:cubicBezTo>
                      <a:cubicBezTo>
                        <a:pt x="2940348" y="323492"/>
                        <a:pt x="2940377" y="314988"/>
                        <a:pt x="2935148" y="309729"/>
                      </a:cubicBezTo>
                      <a:cubicBezTo>
                        <a:pt x="2935128" y="309710"/>
                        <a:pt x="2935109" y="309690"/>
                        <a:pt x="2935090" y="309671"/>
                      </a:cubicBezTo>
                      <a:close/>
                      <a:moveTo>
                        <a:pt x="2068125" y="760490"/>
                      </a:moveTo>
                      <a:cubicBezTo>
                        <a:pt x="2068125" y="766643"/>
                        <a:pt x="2063134" y="771634"/>
                        <a:pt x="2056980" y="771634"/>
                      </a:cubicBezTo>
                      <a:cubicBezTo>
                        <a:pt x="2050827" y="771634"/>
                        <a:pt x="2045836" y="766643"/>
                        <a:pt x="2045836" y="760490"/>
                      </a:cubicBezTo>
                      <a:cubicBezTo>
                        <a:pt x="2045836" y="754337"/>
                        <a:pt x="2050827" y="749346"/>
                        <a:pt x="2056980" y="749346"/>
                      </a:cubicBezTo>
                      <a:cubicBezTo>
                        <a:pt x="2063134" y="749346"/>
                        <a:pt x="2068125" y="754337"/>
                        <a:pt x="2068125" y="760490"/>
                      </a:cubicBezTo>
                      <a:close/>
                      <a:moveTo>
                        <a:pt x="1326699" y="777254"/>
                      </a:moveTo>
                      <a:cubicBezTo>
                        <a:pt x="1334062" y="784769"/>
                        <a:pt x="1346120" y="784902"/>
                        <a:pt x="1353636" y="777540"/>
                      </a:cubicBezTo>
                      <a:cubicBezTo>
                        <a:pt x="1361151" y="770177"/>
                        <a:pt x="1361284" y="758118"/>
                        <a:pt x="1353921" y="750593"/>
                      </a:cubicBezTo>
                      <a:cubicBezTo>
                        <a:pt x="1347235" y="743773"/>
                        <a:pt x="1336538" y="742954"/>
                        <a:pt x="1328890" y="748679"/>
                      </a:cubicBezTo>
                      <a:lnTo>
                        <a:pt x="1202969" y="622758"/>
                      </a:lnTo>
                      <a:lnTo>
                        <a:pt x="1202969" y="527794"/>
                      </a:lnTo>
                      <a:cubicBezTo>
                        <a:pt x="1212351" y="526163"/>
                        <a:pt x="1218628" y="517236"/>
                        <a:pt x="1216999" y="507855"/>
                      </a:cubicBezTo>
                      <a:cubicBezTo>
                        <a:pt x="1215371" y="498475"/>
                        <a:pt x="1206446" y="492192"/>
                        <a:pt x="1197064" y="493823"/>
                      </a:cubicBezTo>
                      <a:cubicBezTo>
                        <a:pt x="1187681" y="495454"/>
                        <a:pt x="1181405" y="504381"/>
                        <a:pt x="1183033" y="513761"/>
                      </a:cubicBezTo>
                      <a:cubicBezTo>
                        <a:pt x="1184281" y="520932"/>
                        <a:pt x="1189891" y="526547"/>
                        <a:pt x="1197064" y="527794"/>
                      </a:cubicBezTo>
                      <a:lnTo>
                        <a:pt x="1197064" y="624663"/>
                      </a:lnTo>
                      <a:lnTo>
                        <a:pt x="1324794" y="752298"/>
                      </a:lnTo>
                      <a:cubicBezTo>
                        <a:pt x="1319107" y="759928"/>
                        <a:pt x="1319927" y="770577"/>
                        <a:pt x="1326699" y="777254"/>
                      </a:cubicBezTo>
                      <a:close/>
                      <a:moveTo>
                        <a:pt x="1330795" y="754203"/>
                      </a:moveTo>
                      <a:cubicBezTo>
                        <a:pt x="1325565" y="759461"/>
                        <a:pt x="1325594" y="767967"/>
                        <a:pt x="1330852" y="773196"/>
                      </a:cubicBezTo>
                      <a:cubicBezTo>
                        <a:pt x="1336109" y="778425"/>
                        <a:pt x="1344615" y="778397"/>
                        <a:pt x="1349845" y="773139"/>
                      </a:cubicBezTo>
                      <a:cubicBezTo>
                        <a:pt x="1355055" y="767900"/>
                        <a:pt x="1355055" y="759442"/>
                        <a:pt x="1349845" y="754203"/>
                      </a:cubicBezTo>
                      <a:cubicBezTo>
                        <a:pt x="1344568" y="748974"/>
                        <a:pt x="1336071" y="748974"/>
                        <a:pt x="1330795" y="754203"/>
                      </a:cubicBezTo>
                      <a:close/>
                      <a:moveTo>
                        <a:pt x="1658550" y="485027"/>
                      </a:moveTo>
                      <a:cubicBezTo>
                        <a:pt x="1664846" y="491198"/>
                        <a:pt x="1674923" y="491198"/>
                        <a:pt x="1681219" y="485027"/>
                      </a:cubicBezTo>
                      <a:cubicBezTo>
                        <a:pt x="1686782" y="478161"/>
                        <a:pt x="1685734" y="468085"/>
                        <a:pt x="1678867" y="462519"/>
                      </a:cubicBezTo>
                      <a:cubicBezTo>
                        <a:pt x="1673704" y="458333"/>
                        <a:pt x="1666484" y="457776"/>
                        <a:pt x="1660741" y="461119"/>
                      </a:cubicBezTo>
                      <a:lnTo>
                        <a:pt x="1475194" y="275191"/>
                      </a:lnTo>
                      <a:cubicBezTo>
                        <a:pt x="1482299" y="271516"/>
                        <a:pt x="1485071" y="262780"/>
                        <a:pt x="1481394" y="255679"/>
                      </a:cubicBezTo>
                      <a:cubicBezTo>
                        <a:pt x="1477727" y="248577"/>
                        <a:pt x="1468983" y="245800"/>
                        <a:pt x="1461887" y="249474"/>
                      </a:cubicBezTo>
                      <a:cubicBezTo>
                        <a:pt x="1454781" y="253149"/>
                        <a:pt x="1452010" y="261885"/>
                        <a:pt x="1455677" y="268986"/>
                      </a:cubicBezTo>
                      <a:cubicBezTo>
                        <a:pt x="1458153" y="273758"/>
                        <a:pt x="1463059" y="276770"/>
                        <a:pt x="1468431" y="276810"/>
                      </a:cubicBezTo>
                      <a:lnTo>
                        <a:pt x="1469860" y="276810"/>
                      </a:lnTo>
                      <a:lnTo>
                        <a:pt x="1657312" y="464167"/>
                      </a:lnTo>
                      <a:cubicBezTo>
                        <a:pt x="1652616" y="470548"/>
                        <a:pt x="1653264" y="479396"/>
                        <a:pt x="1658836" y="485027"/>
                      </a:cubicBezTo>
                      <a:close/>
                      <a:moveTo>
                        <a:pt x="1662074" y="465977"/>
                      </a:moveTo>
                      <a:cubicBezTo>
                        <a:pt x="1657712" y="470316"/>
                        <a:pt x="1657693" y="477372"/>
                        <a:pt x="1662027" y="481737"/>
                      </a:cubicBezTo>
                      <a:cubicBezTo>
                        <a:pt x="1666370" y="486101"/>
                        <a:pt x="1673428" y="486121"/>
                        <a:pt x="1677790" y="481782"/>
                      </a:cubicBezTo>
                      <a:cubicBezTo>
                        <a:pt x="1682153" y="477441"/>
                        <a:pt x="1682172" y="470385"/>
                        <a:pt x="1677838" y="466021"/>
                      </a:cubicBezTo>
                      <a:cubicBezTo>
                        <a:pt x="1677819" y="466006"/>
                        <a:pt x="1677809" y="465991"/>
                        <a:pt x="1677790" y="465977"/>
                      </a:cubicBezTo>
                      <a:cubicBezTo>
                        <a:pt x="1673504" y="461637"/>
                        <a:pt x="1666503" y="461596"/>
                        <a:pt x="1662169" y="465886"/>
                      </a:cubicBezTo>
                      <a:cubicBezTo>
                        <a:pt x="1662131" y="465916"/>
                        <a:pt x="1662103" y="465946"/>
                        <a:pt x="1662074" y="465977"/>
                      </a:cubicBezTo>
                      <a:close/>
                      <a:moveTo>
                        <a:pt x="1832667" y="768777"/>
                      </a:moveTo>
                      <a:cubicBezTo>
                        <a:pt x="1838820" y="768777"/>
                        <a:pt x="1843811" y="773768"/>
                        <a:pt x="1843811" y="779921"/>
                      </a:cubicBezTo>
                      <a:cubicBezTo>
                        <a:pt x="1843811" y="786074"/>
                        <a:pt x="1838820" y="791065"/>
                        <a:pt x="1832667" y="791065"/>
                      </a:cubicBezTo>
                      <a:cubicBezTo>
                        <a:pt x="1826514" y="791065"/>
                        <a:pt x="1821523" y="786074"/>
                        <a:pt x="1821523" y="779921"/>
                      </a:cubicBezTo>
                      <a:cubicBezTo>
                        <a:pt x="1821523" y="773768"/>
                        <a:pt x="1826514" y="768777"/>
                        <a:pt x="1832667" y="768777"/>
                      </a:cubicBezTo>
                      <a:close/>
                      <a:moveTo>
                        <a:pt x="1553775" y="834118"/>
                      </a:moveTo>
                      <a:cubicBezTo>
                        <a:pt x="1561138" y="841633"/>
                        <a:pt x="1573196" y="841767"/>
                        <a:pt x="1580712" y="834404"/>
                      </a:cubicBezTo>
                      <a:cubicBezTo>
                        <a:pt x="1588227" y="827041"/>
                        <a:pt x="1588360" y="814982"/>
                        <a:pt x="1580997" y="807458"/>
                      </a:cubicBezTo>
                      <a:cubicBezTo>
                        <a:pt x="1574311" y="800638"/>
                        <a:pt x="1563614" y="799818"/>
                        <a:pt x="1555966" y="805543"/>
                      </a:cubicBezTo>
                      <a:lnTo>
                        <a:pt x="1347368" y="596850"/>
                      </a:lnTo>
                      <a:lnTo>
                        <a:pt x="1347368" y="377775"/>
                      </a:lnTo>
                      <a:cubicBezTo>
                        <a:pt x="1356798" y="376145"/>
                        <a:pt x="1363132" y="367175"/>
                        <a:pt x="1361494" y="357740"/>
                      </a:cubicBezTo>
                      <a:cubicBezTo>
                        <a:pt x="1359865" y="348306"/>
                        <a:pt x="1350892" y="341980"/>
                        <a:pt x="1341463" y="343611"/>
                      </a:cubicBezTo>
                      <a:cubicBezTo>
                        <a:pt x="1332033" y="345242"/>
                        <a:pt x="1325699" y="354211"/>
                        <a:pt x="1327337" y="363646"/>
                      </a:cubicBezTo>
                      <a:cubicBezTo>
                        <a:pt x="1328585" y="370870"/>
                        <a:pt x="1334243" y="376526"/>
                        <a:pt x="1341463" y="377775"/>
                      </a:cubicBezTo>
                      <a:lnTo>
                        <a:pt x="1341463" y="599136"/>
                      </a:lnTo>
                      <a:lnTo>
                        <a:pt x="1551870" y="809448"/>
                      </a:lnTo>
                      <a:cubicBezTo>
                        <a:pt x="1546183" y="817078"/>
                        <a:pt x="1547003" y="827727"/>
                        <a:pt x="1553775" y="834404"/>
                      </a:cubicBezTo>
                      <a:close/>
                      <a:moveTo>
                        <a:pt x="1557871" y="811067"/>
                      </a:moveTo>
                      <a:cubicBezTo>
                        <a:pt x="1563128" y="805838"/>
                        <a:pt x="1571634" y="805867"/>
                        <a:pt x="1576863" y="811125"/>
                      </a:cubicBezTo>
                      <a:cubicBezTo>
                        <a:pt x="1582093" y="816382"/>
                        <a:pt x="1582064" y="824888"/>
                        <a:pt x="1576806" y="830117"/>
                      </a:cubicBezTo>
                      <a:cubicBezTo>
                        <a:pt x="1571568" y="835328"/>
                        <a:pt x="1563109" y="835328"/>
                        <a:pt x="1557871" y="830117"/>
                      </a:cubicBezTo>
                      <a:cubicBezTo>
                        <a:pt x="1552641" y="824841"/>
                        <a:pt x="1552641" y="816344"/>
                        <a:pt x="1557871" y="811067"/>
                      </a:cubicBezTo>
                      <a:close/>
                      <a:moveTo>
                        <a:pt x="1352131" y="972421"/>
                      </a:moveTo>
                      <a:cubicBezTo>
                        <a:pt x="1347797" y="976783"/>
                        <a:pt x="1347816" y="983841"/>
                        <a:pt x="1352178" y="988185"/>
                      </a:cubicBezTo>
                      <a:cubicBezTo>
                        <a:pt x="1356550" y="992519"/>
                        <a:pt x="1363608" y="992500"/>
                        <a:pt x="1367942" y="988128"/>
                      </a:cubicBezTo>
                      <a:cubicBezTo>
                        <a:pt x="1372257" y="983784"/>
                        <a:pt x="1372257" y="976764"/>
                        <a:pt x="1367942" y="972421"/>
                      </a:cubicBezTo>
                      <a:cubicBezTo>
                        <a:pt x="1363561" y="968087"/>
                        <a:pt x="1356512" y="968087"/>
                        <a:pt x="1352131" y="972421"/>
                      </a:cubicBezTo>
                      <a:close/>
                      <a:moveTo>
                        <a:pt x="1003706" y="837166"/>
                      </a:moveTo>
                      <a:cubicBezTo>
                        <a:pt x="996191" y="829803"/>
                        <a:pt x="984132" y="829917"/>
                        <a:pt x="976769" y="837433"/>
                      </a:cubicBezTo>
                      <a:cubicBezTo>
                        <a:pt x="969397" y="844948"/>
                        <a:pt x="969521" y="857007"/>
                        <a:pt x="977036" y="864369"/>
                      </a:cubicBezTo>
                      <a:cubicBezTo>
                        <a:pt x="983656" y="870865"/>
                        <a:pt x="993991" y="871647"/>
                        <a:pt x="1001515" y="866217"/>
                      </a:cubicBezTo>
                      <a:lnTo>
                        <a:pt x="1109338" y="974040"/>
                      </a:lnTo>
                      <a:cubicBezTo>
                        <a:pt x="1103795" y="981851"/>
                        <a:pt x="1105624" y="992671"/>
                        <a:pt x="1113434" y="998215"/>
                      </a:cubicBezTo>
                      <a:cubicBezTo>
                        <a:pt x="1121235" y="1003758"/>
                        <a:pt x="1132065" y="1001920"/>
                        <a:pt x="1137609" y="994119"/>
                      </a:cubicBezTo>
                      <a:cubicBezTo>
                        <a:pt x="1143152" y="986308"/>
                        <a:pt x="1141314" y="975488"/>
                        <a:pt x="1133513" y="969944"/>
                      </a:cubicBezTo>
                      <a:cubicBezTo>
                        <a:pt x="1127502" y="965677"/>
                        <a:pt x="1119444" y="965677"/>
                        <a:pt x="1113434" y="969944"/>
                      </a:cubicBezTo>
                      <a:lnTo>
                        <a:pt x="1005611" y="862122"/>
                      </a:lnTo>
                      <a:cubicBezTo>
                        <a:pt x="1011297" y="854492"/>
                        <a:pt x="1010478" y="843843"/>
                        <a:pt x="1003706" y="837166"/>
                      </a:cubicBezTo>
                      <a:close/>
                      <a:moveTo>
                        <a:pt x="999610" y="860216"/>
                      </a:moveTo>
                      <a:cubicBezTo>
                        <a:pt x="994353" y="865446"/>
                        <a:pt x="985847" y="865417"/>
                        <a:pt x="980617" y="860159"/>
                      </a:cubicBezTo>
                      <a:cubicBezTo>
                        <a:pt x="975388" y="854901"/>
                        <a:pt x="975417" y="846396"/>
                        <a:pt x="980675" y="841166"/>
                      </a:cubicBezTo>
                      <a:cubicBezTo>
                        <a:pt x="985913" y="835956"/>
                        <a:pt x="994372" y="835956"/>
                        <a:pt x="999610" y="841166"/>
                      </a:cubicBezTo>
                      <a:cubicBezTo>
                        <a:pt x="1004840" y="846443"/>
                        <a:pt x="1004840" y="854940"/>
                        <a:pt x="999610" y="860216"/>
                      </a:cubicBezTo>
                      <a:close/>
                      <a:moveTo>
                        <a:pt x="2980810" y="538176"/>
                      </a:moveTo>
                      <a:cubicBezTo>
                        <a:pt x="2976467" y="533812"/>
                        <a:pt x="2969418" y="533792"/>
                        <a:pt x="2965047" y="538132"/>
                      </a:cubicBezTo>
                      <a:cubicBezTo>
                        <a:pt x="2960684" y="542472"/>
                        <a:pt x="2960665" y="549528"/>
                        <a:pt x="2965009" y="553892"/>
                      </a:cubicBezTo>
                      <a:cubicBezTo>
                        <a:pt x="2969342" y="558257"/>
                        <a:pt x="2976400" y="558277"/>
                        <a:pt x="2980763" y="553936"/>
                      </a:cubicBezTo>
                      <a:cubicBezTo>
                        <a:pt x="2980782" y="553922"/>
                        <a:pt x="2980791" y="553907"/>
                        <a:pt x="2980810" y="553892"/>
                      </a:cubicBezTo>
                      <a:cubicBezTo>
                        <a:pt x="2985154" y="549602"/>
                        <a:pt x="2985192" y="542607"/>
                        <a:pt x="2980906" y="538267"/>
                      </a:cubicBezTo>
                      <a:cubicBezTo>
                        <a:pt x="2980867" y="538236"/>
                        <a:pt x="2980839" y="538207"/>
                        <a:pt x="2980810" y="538176"/>
                      </a:cubicBezTo>
                      <a:close/>
                      <a:moveTo>
                        <a:pt x="1550727" y="972421"/>
                      </a:moveTo>
                      <a:cubicBezTo>
                        <a:pt x="1550727" y="966268"/>
                        <a:pt x="1545736" y="961277"/>
                        <a:pt x="1539583" y="961277"/>
                      </a:cubicBezTo>
                      <a:cubicBezTo>
                        <a:pt x="1533429" y="961277"/>
                        <a:pt x="1528438" y="966268"/>
                        <a:pt x="1528438" y="972421"/>
                      </a:cubicBezTo>
                      <a:cubicBezTo>
                        <a:pt x="1528438" y="978574"/>
                        <a:pt x="1533429" y="983565"/>
                        <a:pt x="1539583" y="983565"/>
                      </a:cubicBezTo>
                      <a:cubicBezTo>
                        <a:pt x="1545736" y="983565"/>
                        <a:pt x="1550727" y="978574"/>
                        <a:pt x="1550727" y="972421"/>
                      </a:cubicBezTo>
                      <a:close/>
                      <a:moveTo>
                        <a:pt x="3078823" y="987852"/>
                      </a:moveTo>
                      <a:cubicBezTo>
                        <a:pt x="3083157" y="992214"/>
                        <a:pt x="3083137" y="999272"/>
                        <a:pt x="3078775" y="1003615"/>
                      </a:cubicBezTo>
                      <a:cubicBezTo>
                        <a:pt x="3074403" y="1007949"/>
                        <a:pt x="3067345" y="1007930"/>
                        <a:pt x="3063011" y="1003558"/>
                      </a:cubicBezTo>
                      <a:cubicBezTo>
                        <a:pt x="3058696" y="999215"/>
                        <a:pt x="3058696" y="992195"/>
                        <a:pt x="3063011" y="987852"/>
                      </a:cubicBezTo>
                      <a:cubicBezTo>
                        <a:pt x="3067412" y="983565"/>
                        <a:pt x="3074422" y="983565"/>
                        <a:pt x="3078823" y="987852"/>
                      </a:cubicBezTo>
                      <a:close/>
                      <a:moveTo>
                        <a:pt x="3279514" y="499695"/>
                      </a:moveTo>
                      <a:cubicBezTo>
                        <a:pt x="3273904" y="505296"/>
                        <a:pt x="3265055" y="505984"/>
                        <a:pt x="3258655" y="501314"/>
                      </a:cubicBezTo>
                      <a:lnTo>
                        <a:pt x="3044056" y="715913"/>
                      </a:lnTo>
                      <a:cubicBezTo>
                        <a:pt x="3048343" y="721780"/>
                        <a:pt x="3047647" y="729905"/>
                        <a:pt x="3042437" y="734963"/>
                      </a:cubicBezTo>
                      <a:cubicBezTo>
                        <a:pt x="3036798" y="740563"/>
                        <a:pt x="3027692" y="740525"/>
                        <a:pt x="3022101" y="734887"/>
                      </a:cubicBezTo>
                      <a:cubicBezTo>
                        <a:pt x="3016500" y="729257"/>
                        <a:pt x="3016529" y="720142"/>
                        <a:pt x="3022168" y="714551"/>
                      </a:cubicBezTo>
                      <a:cubicBezTo>
                        <a:pt x="3027102" y="709655"/>
                        <a:pt x="3034827" y="708979"/>
                        <a:pt x="3040532" y="712960"/>
                      </a:cubicBezTo>
                      <a:lnTo>
                        <a:pt x="3255226" y="498362"/>
                      </a:lnTo>
                      <a:cubicBezTo>
                        <a:pt x="3249930" y="491223"/>
                        <a:pt x="3251416" y="481140"/>
                        <a:pt x="3258560" y="475842"/>
                      </a:cubicBezTo>
                      <a:cubicBezTo>
                        <a:pt x="3265694" y="470544"/>
                        <a:pt x="3275781" y="472037"/>
                        <a:pt x="3281076" y="479176"/>
                      </a:cubicBezTo>
                      <a:cubicBezTo>
                        <a:pt x="3285839" y="485592"/>
                        <a:pt x="3285172" y="494532"/>
                        <a:pt x="3279514" y="500171"/>
                      </a:cubicBezTo>
                      <a:close/>
                      <a:moveTo>
                        <a:pt x="3260464" y="496266"/>
                      </a:moveTo>
                      <a:cubicBezTo>
                        <a:pt x="3264827" y="500604"/>
                        <a:pt x="3271885" y="500581"/>
                        <a:pt x="3276228" y="496215"/>
                      </a:cubicBezTo>
                      <a:cubicBezTo>
                        <a:pt x="3280562" y="491848"/>
                        <a:pt x="3280543" y="484792"/>
                        <a:pt x="3276171" y="480455"/>
                      </a:cubicBezTo>
                      <a:cubicBezTo>
                        <a:pt x="3271828" y="476137"/>
                        <a:pt x="3264808" y="476137"/>
                        <a:pt x="3260464" y="480455"/>
                      </a:cubicBezTo>
                      <a:cubicBezTo>
                        <a:pt x="3256073" y="484782"/>
                        <a:pt x="3255997" y="491834"/>
                        <a:pt x="3260274" y="496266"/>
                      </a:cubicBezTo>
                      <a:close/>
                    </a:path>
                  </a:pathLst>
                </a:custGeom>
                <a:solidFill>
                  <a:srgbClr val="FBC9DF"/>
                </a:solidFill>
                <a:ln>
                  <a:noFill/>
                </a:ln>
              </p:spPr>
              <p:txBody>
                <a:bodyPr spcFirstLastPara="1" wrap="square" lIns="91353" tIns="45664" rIns="91353" bIns="45664" anchor="ctr" anchorCtr="0">
                  <a:no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</a:pPr>
                  <a:endParaRPr sz="3198" kern="0">
                    <a:solidFill>
                      <a:srgbClr val="4D4D4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55" name="Google Shape;2413;p23">
                  <a:extLst>
                    <a:ext uri="{FF2B5EF4-FFF2-40B4-BE49-F238E27FC236}">
                      <a16:creationId xmlns:a16="http://schemas.microsoft.com/office/drawing/2014/main" id="{53C9D131-C422-23E8-4D02-E80294AAC093}"/>
                    </a:ext>
                  </a:extLst>
                </p:cNvPr>
                <p:cNvSpPr/>
                <p:nvPr/>
              </p:nvSpPr>
              <p:spPr>
                <a:xfrm>
                  <a:off x="8403297" y="1677596"/>
                  <a:ext cx="2925326" cy="1974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9327" h="2150132" extrusionOk="0">
                      <a:moveTo>
                        <a:pt x="1760778" y="0"/>
                      </a:moveTo>
                      <a:cubicBezTo>
                        <a:pt x="2236609" y="0"/>
                        <a:pt x="2633608" y="242061"/>
                        <a:pt x="2725423" y="563850"/>
                      </a:cubicBezTo>
                      <a:lnTo>
                        <a:pt x="2741339" y="677077"/>
                      </a:lnTo>
                      <a:lnTo>
                        <a:pt x="2911333" y="718620"/>
                      </a:lnTo>
                      <a:cubicBezTo>
                        <a:pt x="3250996" y="831722"/>
                        <a:pt x="3489327" y="1096500"/>
                        <a:pt x="3489327" y="1405102"/>
                      </a:cubicBezTo>
                      <a:cubicBezTo>
                        <a:pt x="3489327" y="1816571"/>
                        <a:pt x="3065627" y="2150132"/>
                        <a:pt x="2542967" y="2150132"/>
                      </a:cubicBezTo>
                      <a:lnTo>
                        <a:pt x="2483399" y="2147764"/>
                      </a:lnTo>
                      <a:lnTo>
                        <a:pt x="2459918" y="2150131"/>
                      </a:lnTo>
                      <a:lnTo>
                        <a:pt x="946385" y="2150131"/>
                      </a:lnTo>
                      <a:lnTo>
                        <a:pt x="946360" y="2150132"/>
                      </a:lnTo>
                      <a:lnTo>
                        <a:pt x="946335" y="2150131"/>
                      </a:lnTo>
                      <a:lnTo>
                        <a:pt x="939854" y="2150131"/>
                      </a:lnTo>
                      <a:lnTo>
                        <a:pt x="935634" y="2149706"/>
                      </a:lnTo>
                      <a:lnTo>
                        <a:pt x="849600" y="2146286"/>
                      </a:lnTo>
                      <a:cubicBezTo>
                        <a:pt x="372393" y="2108133"/>
                        <a:pt x="0" y="1790854"/>
                        <a:pt x="0" y="1405102"/>
                      </a:cubicBezTo>
                      <a:cubicBezTo>
                        <a:pt x="0" y="1067569"/>
                        <a:pt x="285113" y="782461"/>
                        <a:pt x="676083" y="690899"/>
                      </a:cubicBezTo>
                      <a:lnTo>
                        <a:pt x="780558" y="674654"/>
                      </a:lnTo>
                      <a:lnTo>
                        <a:pt x="796133" y="563850"/>
                      </a:lnTo>
                      <a:cubicBezTo>
                        <a:pt x="887948" y="242061"/>
                        <a:pt x="1284947" y="0"/>
                        <a:pt x="1760778" y="0"/>
                      </a:cubicBezTo>
                      <a:close/>
                    </a:path>
                  </a:pathLst>
                </a:custGeom>
                <a:solidFill>
                  <a:srgbClr val="FBE3ED"/>
                </a:solidFill>
                <a:ln>
                  <a:noFill/>
                </a:ln>
              </p:spPr>
              <p:txBody>
                <a:bodyPr spcFirstLastPara="1" wrap="square" lIns="91353" tIns="45664" rIns="91353" bIns="45664" anchor="ctr" anchorCtr="0">
                  <a:noAutofit/>
                </a:bodyPr>
                <a:lstStyle/>
                <a:p>
                  <a:pPr algn="ctr" fontAlgn="auto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</a:pPr>
                  <a:endParaRPr sz="1798" kern="0" dirty="0">
                    <a:solidFill>
                      <a:srgbClr val="4D4D4F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  <a:sym typeface="Calibri"/>
                  </a:endParaRPr>
                </a:p>
              </p:txBody>
            </p:sp>
          </p:grpSp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BC28C84-7F93-C01D-FF54-4A8A5F79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8761" y="3288529"/>
              <a:ext cx="1470331" cy="227664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C9ED9C5-4924-9F6C-D288-352982C3D240}"/>
              </a:ext>
            </a:extLst>
          </p:cNvPr>
          <p:cNvSpPr txBox="1"/>
          <p:nvPr/>
        </p:nvSpPr>
        <p:spPr bwMode="auto">
          <a:xfrm>
            <a:off x="822896" y="5460079"/>
            <a:ext cx="10668138" cy="5229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392" tIns="45696" rIns="91392" bIns="45696" anchor="t">
            <a:spAutoFit/>
          </a:bodyPr>
          <a:lstStyle/>
          <a:p>
            <a:pPr algn="ctr"/>
            <a:r>
              <a:rPr lang="en-US" sz="2798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Real time, inline AI scanning prevents zero-day phishing  </a:t>
            </a:r>
            <a:endParaRPr lang="en-US" sz="2798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2E892E9-5DBF-DD4E-3D22-A991014ADD5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4849" y="3500715"/>
            <a:ext cx="4820148" cy="998496"/>
          </a:xfrm>
          <a:prstGeom prst="rect">
            <a:avLst/>
          </a:prstGeom>
        </p:spPr>
      </p:pic>
      <p:pic>
        <p:nvPicPr>
          <p:cNvPr id="20" name="Graphic 19" descr="Monitor with solid fill">
            <a:extLst>
              <a:ext uri="{FF2B5EF4-FFF2-40B4-BE49-F238E27FC236}">
                <a16:creationId xmlns:a16="http://schemas.microsoft.com/office/drawing/2014/main" id="{2086E814-8CBD-BBB6-412C-625A7E0A4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428405" y="1593075"/>
            <a:ext cx="4005292" cy="400529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8DBE1F9-8982-837C-7BA0-64904797A7C0}"/>
              </a:ext>
            </a:extLst>
          </p:cNvPr>
          <p:cNvGrpSpPr/>
          <p:nvPr/>
        </p:nvGrpSpPr>
        <p:grpSpPr>
          <a:xfrm>
            <a:off x="1865688" y="2379014"/>
            <a:ext cx="3070243" cy="1971924"/>
            <a:chOff x="2015095" y="3111785"/>
            <a:chExt cx="2539036" cy="1969170"/>
          </a:xfrm>
        </p:grpSpPr>
        <p:pic>
          <p:nvPicPr>
            <p:cNvPr id="22" name="Picture 2" descr="image009">
              <a:extLst>
                <a:ext uri="{FF2B5EF4-FFF2-40B4-BE49-F238E27FC236}">
                  <a16:creationId xmlns:a16="http://schemas.microsoft.com/office/drawing/2014/main" id="{1E64E9F2-49EC-35FE-E630-66F7D1B96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15095" y="3111785"/>
              <a:ext cx="2539036" cy="19691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EB1926-AAFD-9BE7-9640-96CE7331102E}"/>
                </a:ext>
              </a:extLst>
            </p:cNvPr>
            <p:cNvSpPr/>
            <p:nvPr/>
          </p:nvSpPr>
          <p:spPr bwMode="auto">
            <a:xfrm>
              <a:off x="2500534" y="3872931"/>
              <a:ext cx="1606419" cy="464296"/>
            </a:xfrm>
            <a:prstGeom prst="rect">
              <a:avLst/>
            </a:prstGeom>
            <a:noFill/>
            <a:ln w="57150" algn="ctr">
              <a:solidFill>
                <a:schemeClr val="accent4"/>
              </a:solidFill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IL" sz="1798">
                <a:latin typeface="Arial" panose="020B0604020202020204" pitchFamily="34" charset="0"/>
              </a:endParaRPr>
            </a:p>
          </p:txBody>
        </p:sp>
      </p:grpSp>
      <p:pic>
        <p:nvPicPr>
          <p:cNvPr id="29" name="Graphic 28" descr="Cursor with solid fill">
            <a:extLst>
              <a:ext uri="{FF2B5EF4-FFF2-40B4-BE49-F238E27FC236}">
                <a16:creationId xmlns:a16="http://schemas.microsoft.com/office/drawing/2014/main" id="{F05C62E4-5C2B-5131-DB59-60FAD0F447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58268" y="3266450"/>
            <a:ext cx="291204" cy="2912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0393AF-95F2-2A34-2573-FE3127A7429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0950" y="3034173"/>
            <a:ext cx="4560390" cy="926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207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75F2901-0303-BA06-324E-0241D395D99F}"/>
              </a:ext>
            </a:extLst>
          </p:cNvPr>
          <p:cNvSpPr/>
          <p:nvPr/>
        </p:nvSpPr>
        <p:spPr bwMode="auto">
          <a:xfrm>
            <a:off x="691567" y="1977657"/>
            <a:ext cx="5078424" cy="360556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IL" sz="2398" dirty="0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08AF1C-8881-CFFC-A241-71A567E2EC4D}"/>
              </a:ext>
            </a:extLst>
          </p:cNvPr>
          <p:cNvSpPr/>
          <p:nvPr/>
        </p:nvSpPr>
        <p:spPr bwMode="auto">
          <a:xfrm>
            <a:off x="6290069" y="1957802"/>
            <a:ext cx="5172333" cy="360556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IL" sz="2398" dirty="0">
              <a:latin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B61194-746E-3873-A0D2-677F8D70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Threat Prevention Power </a:t>
            </a:r>
            <a:br>
              <a:rPr lang="en-US" dirty="0"/>
            </a:br>
            <a:r>
              <a:rPr lang="en-US" dirty="0"/>
              <a:t>by Innovated Deep Learning 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BACF5661-3367-EB70-38A1-488F1673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IL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C20B41F-1B3E-4E29-9313-E6D5EC432CB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BA761656-1249-4F38-99F8-ACF2559DA4D2}" type="datetimeFigureOut">
              <a:rPr lang="en-US" smtClean="0"/>
              <a:pPr/>
              <a:t>1/17/2023</a:t>
            </a:fld>
            <a:endParaRPr lang="en-IL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3519171-FC68-D676-976E-8D32CB68F7AF}"/>
              </a:ext>
            </a:extLst>
          </p:cNvPr>
          <p:cNvSpPr txBox="1"/>
          <p:nvPr/>
        </p:nvSpPr>
        <p:spPr bwMode="auto">
          <a:xfrm>
            <a:off x="727890" y="2002305"/>
            <a:ext cx="3189565" cy="83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398" b="1" dirty="0">
                <a:latin typeface="Arial" panose="020B0604020202020204" pitchFamily="34" charset="0"/>
                <a:cs typeface="Arial" panose="020B0604020202020204" pitchFamily="34" charset="0"/>
              </a:rPr>
              <a:t>Zero-Day Phishing</a:t>
            </a:r>
          </a:p>
          <a:p>
            <a:pPr>
              <a:spcBef>
                <a:spcPts val="0"/>
              </a:spcBef>
            </a:pPr>
            <a:r>
              <a:rPr lang="en-US" sz="2398" b="1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2398" dirty="0">
                <a:latin typeface="Arial" panose="020B0604020202020204" pitchFamily="34" charset="0"/>
                <a:cs typeface="Arial" panose="020B0604020202020204" pitchFamily="34" charset="0"/>
              </a:rPr>
              <a:t> Software Blade </a:t>
            </a:r>
            <a:endParaRPr lang="en-IL" sz="23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45% of C-suite executives are informed by the Washington Post.">
            <a:extLst>
              <a:ext uri="{FF2B5EF4-FFF2-40B4-BE49-F238E27FC236}">
                <a16:creationId xmlns:a16="http://schemas.microsoft.com/office/drawing/2014/main" id="{0DF91300-4A86-BE30-4C6B-EED55F9765D0}"/>
              </a:ext>
            </a:extLst>
          </p:cNvPr>
          <p:cNvSpPr txBox="1"/>
          <p:nvPr/>
        </p:nvSpPr>
        <p:spPr>
          <a:xfrm>
            <a:off x="2479007" y="3045942"/>
            <a:ext cx="3132043" cy="8810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366" tIns="25366" rIns="25366" bIns="25366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1">
                    <a:lumMod val="50000"/>
                  </a:schemeClr>
                </a:solidFill>
                <a:latin typeface="DIN Pro Light"/>
                <a:ea typeface="PlayfairDisplay-Regular"/>
                <a:cs typeface="PlayfairDisplay-Regular"/>
              </a:defRPr>
            </a:lvl1pPr>
          </a:lstStyle>
          <a:p>
            <a:r>
              <a:rPr lang="en-US" sz="1798" dirty="0">
                <a:latin typeface="Arial" panose="020B0604020202020204" pitchFamily="34" charset="0"/>
              </a:rPr>
              <a:t>More attacks blocked compared to </a:t>
            </a:r>
            <a:r>
              <a:rPr lang="en-US" sz="1798" b="1" dirty="0">
                <a:latin typeface="Arial" panose="020B0604020202020204" pitchFamily="34" charset="0"/>
              </a:rPr>
              <a:t>Signature</a:t>
            </a:r>
            <a:r>
              <a:rPr lang="en-US" sz="1798" dirty="0">
                <a:latin typeface="Arial" panose="020B0604020202020204" pitchFamily="34" charset="0"/>
              </a:rPr>
              <a:t> based technologies</a:t>
            </a:r>
            <a:endParaRPr sz="1798" dirty="0">
              <a:latin typeface="Arial" panose="020B0604020202020204" pitchFamily="34" charset="0"/>
            </a:endParaRPr>
          </a:p>
        </p:txBody>
      </p:sp>
      <p:sp>
        <p:nvSpPr>
          <p:cNvPr id="5" name="1.4M">
            <a:extLst>
              <a:ext uri="{FF2B5EF4-FFF2-40B4-BE49-F238E27FC236}">
                <a16:creationId xmlns:a16="http://schemas.microsoft.com/office/drawing/2014/main" id="{4A3DD458-4AB5-6480-932A-0ED95AB333FF}"/>
              </a:ext>
            </a:extLst>
          </p:cNvPr>
          <p:cNvSpPr txBox="1"/>
          <p:nvPr/>
        </p:nvSpPr>
        <p:spPr>
          <a:xfrm>
            <a:off x="726273" y="2832867"/>
            <a:ext cx="2744674" cy="12510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366" tIns="25366" rIns="25366" bIns="25366" anchor="ctr"/>
          <a:lstStyle>
            <a:lvl1pPr algn="l">
              <a:defRPr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Poppins Bold"/>
              </a:defRPr>
            </a:lvl1pPr>
          </a:lstStyle>
          <a:p>
            <a:r>
              <a:rPr sz="5996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998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sz="5996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45% of C-suite executives are informed by the Washington Post.">
            <a:extLst>
              <a:ext uri="{FF2B5EF4-FFF2-40B4-BE49-F238E27FC236}">
                <a16:creationId xmlns:a16="http://schemas.microsoft.com/office/drawing/2014/main" id="{E1673654-DC28-8184-D64C-141202C7E0B5}"/>
              </a:ext>
            </a:extLst>
          </p:cNvPr>
          <p:cNvSpPr txBox="1"/>
          <p:nvPr/>
        </p:nvSpPr>
        <p:spPr>
          <a:xfrm>
            <a:off x="2479007" y="4509747"/>
            <a:ext cx="3132043" cy="881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366" tIns="25366" rIns="25366" bIns="25366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1">
                    <a:lumMod val="50000"/>
                  </a:schemeClr>
                </a:solidFill>
                <a:latin typeface="DIN Pro Light"/>
                <a:ea typeface="PlayfairDisplay-Regular"/>
                <a:cs typeface="PlayfairDisplay-Regular"/>
              </a:defRPr>
            </a:lvl1pPr>
          </a:lstStyle>
          <a:p>
            <a:r>
              <a:rPr lang="en-US" sz="1798" dirty="0">
                <a:latin typeface="Arial" panose="020B0604020202020204" pitchFamily="34" charset="0"/>
              </a:rPr>
              <a:t>Zero-phishing attacks </a:t>
            </a:r>
            <a:r>
              <a:rPr lang="en-US" sz="1798" b="1" dirty="0">
                <a:latin typeface="Arial" panose="020B0604020202020204" pitchFamily="34" charset="0"/>
              </a:rPr>
              <a:t>MISSED</a:t>
            </a:r>
            <a:r>
              <a:rPr lang="en-US" sz="1798" dirty="0">
                <a:latin typeface="Arial" panose="020B0604020202020204" pitchFamily="34" charset="0"/>
              </a:rPr>
              <a:t> by other </a:t>
            </a:r>
            <a:r>
              <a:rPr lang="en-US" sz="1798" b="1" dirty="0">
                <a:latin typeface="Arial" panose="020B0604020202020204" pitchFamily="34" charset="0"/>
              </a:rPr>
              <a:t>AI</a:t>
            </a:r>
            <a:r>
              <a:rPr lang="en-US" sz="1798" dirty="0">
                <a:latin typeface="Arial" panose="020B0604020202020204" pitchFamily="34" charset="0"/>
              </a:rPr>
              <a:t> based technologies </a:t>
            </a:r>
          </a:p>
        </p:txBody>
      </p:sp>
      <p:sp>
        <p:nvSpPr>
          <p:cNvPr id="8" name="1.4M">
            <a:extLst>
              <a:ext uri="{FF2B5EF4-FFF2-40B4-BE49-F238E27FC236}">
                <a16:creationId xmlns:a16="http://schemas.microsoft.com/office/drawing/2014/main" id="{3A8CF846-FDD8-60AA-C64A-BA4847B7960F}"/>
              </a:ext>
            </a:extLst>
          </p:cNvPr>
          <p:cNvSpPr txBox="1"/>
          <p:nvPr/>
        </p:nvSpPr>
        <p:spPr>
          <a:xfrm>
            <a:off x="726273" y="4320488"/>
            <a:ext cx="2744674" cy="12510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366" tIns="25366" rIns="25366" bIns="25366" anchor="ctr"/>
          <a:lstStyle>
            <a:lvl1pPr algn="l">
              <a:defRPr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Poppins Bold"/>
              </a:defRPr>
            </a:lvl1pPr>
          </a:lstStyle>
          <a:p>
            <a:r>
              <a:rPr sz="5996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5996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0%</a:t>
            </a:r>
            <a:endParaRPr sz="5996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1.4M">
            <a:extLst>
              <a:ext uri="{FF2B5EF4-FFF2-40B4-BE49-F238E27FC236}">
                <a16:creationId xmlns:a16="http://schemas.microsoft.com/office/drawing/2014/main" id="{106DB2B1-3AF5-AE84-9AA4-3E4E18A449F3}"/>
              </a:ext>
            </a:extLst>
          </p:cNvPr>
          <p:cNvSpPr txBox="1"/>
          <p:nvPr/>
        </p:nvSpPr>
        <p:spPr>
          <a:xfrm>
            <a:off x="6446390" y="2869195"/>
            <a:ext cx="2744674" cy="12510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366" tIns="25366" rIns="25366" bIns="25366" anchor="ctr"/>
          <a:lstStyle>
            <a:lvl1pPr algn="l">
              <a:defRPr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Poppins Bold"/>
              </a:defRPr>
            </a:lvl1pPr>
          </a:lstStyle>
          <a:p>
            <a:r>
              <a:rPr lang="en-US" sz="5996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998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sz="5996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1.4M">
            <a:extLst>
              <a:ext uri="{FF2B5EF4-FFF2-40B4-BE49-F238E27FC236}">
                <a16:creationId xmlns:a16="http://schemas.microsoft.com/office/drawing/2014/main" id="{D65FBFFE-8721-1F28-BD1A-DF8D9E311046}"/>
              </a:ext>
            </a:extLst>
          </p:cNvPr>
          <p:cNvSpPr txBox="1"/>
          <p:nvPr/>
        </p:nvSpPr>
        <p:spPr>
          <a:xfrm>
            <a:off x="6414876" y="4325301"/>
            <a:ext cx="2744674" cy="12510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366" tIns="25366" rIns="25366" bIns="25366" anchor="ctr"/>
          <a:lstStyle>
            <a:lvl1pPr algn="l">
              <a:defRPr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Poppins Bold"/>
              </a:defRPr>
            </a:lvl1pPr>
          </a:lstStyle>
          <a:p>
            <a:r>
              <a:rPr sz="5996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5996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7%</a:t>
            </a:r>
            <a:endParaRPr sz="5996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FB385A85-B153-8B11-F233-D7691AE964AA}"/>
              </a:ext>
            </a:extLst>
          </p:cNvPr>
          <p:cNvSpPr txBox="1"/>
          <p:nvPr/>
        </p:nvSpPr>
        <p:spPr bwMode="auto">
          <a:xfrm>
            <a:off x="6493305" y="2002305"/>
            <a:ext cx="3859374" cy="83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398" b="1">
                <a:latin typeface="Arial" panose="020B0604020202020204" pitchFamily="34" charset="0"/>
                <a:cs typeface="Arial" panose="020B0604020202020204" pitchFamily="34" charset="0"/>
              </a:rPr>
              <a:t>Advanced DNS Security </a:t>
            </a:r>
            <a:r>
              <a:rPr lang="en-US" sz="2398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398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98" b="1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2398">
                <a:latin typeface="Arial" panose="020B0604020202020204" pitchFamily="34" charset="0"/>
                <a:cs typeface="Arial" panose="020B0604020202020204" pitchFamily="34" charset="0"/>
              </a:rPr>
              <a:t> Software Blade</a:t>
            </a:r>
            <a:endParaRPr lang="en-IL" sz="239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45% of C-suite executives are informed by the Washington Post.">
            <a:extLst>
              <a:ext uri="{FF2B5EF4-FFF2-40B4-BE49-F238E27FC236}">
                <a16:creationId xmlns:a16="http://schemas.microsoft.com/office/drawing/2014/main" id="{B23927B7-CEC3-DD32-214C-E5A8F9DCCFB9}"/>
              </a:ext>
            </a:extLst>
          </p:cNvPr>
          <p:cNvSpPr txBox="1"/>
          <p:nvPr/>
        </p:nvSpPr>
        <p:spPr>
          <a:xfrm>
            <a:off x="8113919" y="2928571"/>
            <a:ext cx="3132043" cy="88104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366" tIns="25366" rIns="25366" bIns="25366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1">
                    <a:lumMod val="50000"/>
                  </a:schemeClr>
                </a:solidFill>
                <a:latin typeface="DIN Pro Light"/>
                <a:ea typeface="PlayfairDisplay-Regular"/>
                <a:cs typeface="PlayfairDisplay-Regular"/>
              </a:defRPr>
            </a:lvl1pPr>
          </a:lstStyle>
          <a:p>
            <a:r>
              <a:rPr lang="en-US" sz="1798" dirty="0">
                <a:latin typeface="Arial" panose="020B0604020202020204" pitchFamily="34" charset="0"/>
              </a:rPr>
              <a:t>More attacks blocked compared to </a:t>
            </a:r>
            <a:r>
              <a:rPr lang="en-US" sz="1798" b="1" dirty="0">
                <a:latin typeface="Arial" panose="020B0604020202020204" pitchFamily="34" charset="0"/>
              </a:rPr>
              <a:t>Signature</a:t>
            </a:r>
            <a:r>
              <a:rPr lang="en-US" sz="1798" dirty="0">
                <a:latin typeface="Arial" panose="020B0604020202020204" pitchFamily="34" charset="0"/>
              </a:rPr>
              <a:t> based technologies</a:t>
            </a:r>
            <a:endParaRPr sz="1798" dirty="0">
              <a:latin typeface="Arial" panose="020B0604020202020204" pitchFamily="34" charset="0"/>
            </a:endParaRPr>
          </a:p>
        </p:txBody>
      </p:sp>
      <p:sp>
        <p:nvSpPr>
          <p:cNvPr id="11" name="45% of C-suite executives are informed by the Washington Post.">
            <a:extLst>
              <a:ext uri="{FF2B5EF4-FFF2-40B4-BE49-F238E27FC236}">
                <a16:creationId xmlns:a16="http://schemas.microsoft.com/office/drawing/2014/main" id="{190A47D6-76A5-61A1-A4A2-641934BE8408}"/>
              </a:ext>
            </a:extLst>
          </p:cNvPr>
          <p:cNvSpPr txBox="1"/>
          <p:nvPr/>
        </p:nvSpPr>
        <p:spPr>
          <a:xfrm>
            <a:off x="8165626" y="4509747"/>
            <a:ext cx="3132043" cy="88126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366" tIns="25366" rIns="25366" bIns="25366" anchor="ctr">
            <a:spAutoFit/>
          </a:bodyPr>
          <a:lstStyle>
            <a:defPPr>
              <a:defRPr lang="en-US"/>
            </a:defPPr>
            <a:lvl1pPr>
              <a:defRPr sz="1600">
                <a:solidFill>
                  <a:schemeClr val="tx1">
                    <a:lumMod val="50000"/>
                  </a:schemeClr>
                </a:solidFill>
                <a:latin typeface="DIN Pro Light"/>
                <a:ea typeface="PlayfairDisplay-Regular"/>
                <a:cs typeface="PlayfairDisplay-Regular"/>
              </a:defRPr>
            </a:lvl1pPr>
          </a:lstStyle>
          <a:p>
            <a:r>
              <a:rPr lang="en-US" sz="1798" dirty="0">
                <a:latin typeface="Arial" panose="020B0604020202020204" pitchFamily="34" charset="0"/>
              </a:rPr>
              <a:t>DNS-based attacks </a:t>
            </a:r>
            <a:r>
              <a:rPr lang="en-US" sz="1798" b="1" dirty="0">
                <a:latin typeface="Arial" panose="020B0604020202020204" pitchFamily="34" charset="0"/>
              </a:rPr>
              <a:t>MISSED</a:t>
            </a:r>
            <a:r>
              <a:rPr lang="en-US" sz="1798" dirty="0">
                <a:latin typeface="Arial" panose="020B0604020202020204" pitchFamily="34" charset="0"/>
              </a:rPr>
              <a:t> by other </a:t>
            </a:r>
            <a:r>
              <a:rPr lang="en-US" sz="1798" b="1" dirty="0">
                <a:latin typeface="Arial" panose="020B0604020202020204" pitchFamily="34" charset="0"/>
              </a:rPr>
              <a:t>AI</a:t>
            </a:r>
            <a:r>
              <a:rPr lang="en-US" sz="1798" dirty="0">
                <a:latin typeface="Arial" panose="020B0604020202020204" pitchFamily="34" charset="0"/>
              </a:rPr>
              <a:t> based technologies </a:t>
            </a:r>
          </a:p>
        </p:txBody>
      </p:sp>
    </p:spTree>
    <p:extLst>
      <p:ext uri="{BB962C8B-B14F-4D97-AF65-F5344CB8AC3E}">
        <p14:creationId xmlns:p14="http://schemas.microsoft.com/office/powerpoint/2010/main" val="36065765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F4DE7A-AC5D-A82D-673F-5C5ED541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/>
              <a:t>Quantum Network Security</a:t>
            </a:r>
            <a:br>
              <a:rPr lang="en-US" kern="0" dirty="0"/>
            </a:br>
            <a:r>
              <a:rPr lang="en-US" sz="2800" kern="0" dirty="0">
                <a:solidFill>
                  <a:schemeClr val="tx1"/>
                </a:solidFill>
              </a:rPr>
              <a:t>Most advanced and scalable security</a:t>
            </a:r>
            <a:endParaRPr lang="en-US" dirty="0"/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D0AD8D0D-CB22-486B-8AB5-D8873A89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  <a:defRPr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IL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defRPr/>
            </a:pPr>
            <a:fld id="{C21F6912-E12D-42E4-A1B4-78CBD40CB479}" type="datetimeFigureOut">
              <a:rPr lang="en-US" smtClean="0"/>
              <a:pPr>
                <a:buClr>
                  <a:srgbClr val="FF0000"/>
                </a:buClr>
                <a:defRPr/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EDB6DE-44C0-4A5A-872B-7E506E6BC3E3}"/>
              </a:ext>
            </a:extLst>
          </p:cNvPr>
          <p:cNvSpPr/>
          <p:nvPr/>
        </p:nvSpPr>
        <p:spPr>
          <a:xfrm>
            <a:off x="881930" y="1764068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DC6128-AF1A-49F5-83EB-7A7EB0A05E9A}"/>
              </a:ext>
            </a:extLst>
          </p:cNvPr>
          <p:cNvSpPr txBox="1"/>
          <p:nvPr/>
        </p:nvSpPr>
        <p:spPr bwMode="auto">
          <a:xfrm>
            <a:off x="873054" y="2285558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 Threat Prevention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1741062-1D17-43FD-B01E-66C91D102071}"/>
              </a:ext>
            </a:extLst>
          </p:cNvPr>
          <p:cNvSpPr txBox="1">
            <a:spLocks/>
          </p:cNvSpPr>
          <p:nvPr/>
        </p:nvSpPr>
        <p:spPr>
          <a:xfrm>
            <a:off x="317872" y="255858"/>
            <a:ext cx="11598940" cy="91392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400" b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5pPr>
            <a:lvl6pPr marL="60949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6pPr>
            <a:lvl7pPr marL="121898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7pPr>
            <a:lvl8pPr marL="18284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8pPr>
            <a:lvl9pPr marL="243797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9pPr>
          </a:lstStyle>
          <a:p>
            <a:pPr algn="ctr">
              <a:buClrTx/>
              <a:buSzTx/>
              <a:defRPr/>
            </a:pPr>
            <a:endParaRPr lang="en-US" sz="2798" b="1" kern="0">
              <a:gradFill>
                <a:gsLst>
                  <a:gs pos="0">
                    <a:srgbClr val="DA1572"/>
                  </a:gs>
                  <a:gs pos="100000">
                    <a:srgbClr val="293896"/>
                  </a:gs>
                </a:gsLst>
                <a:lin ang="0" scaled="1"/>
              </a:gra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E78F6-9258-4893-A697-2E138B68D402}"/>
              </a:ext>
            </a:extLst>
          </p:cNvPr>
          <p:cNvSpPr/>
          <p:nvPr/>
        </p:nvSpPr>
        <p:spPr>
          <a:xfrm>
            <a:off x="3622548" y="1764068"/>
            <a:ext cx="2311950" cy="188544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</a:pPr>
            <a:endParaRPr lang="id-ID" sz="3998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E54B4D-8AC6-428C-AE12-F4A613592466}"/>
              </a:ext>
            </a:extLst>
          </p:cNvPr>
          <p:cNvSpPr txBox="1"/>
          <p:nvPr/>
        </p:nvSpPr>
        <p:spPr bwMode="auto">
          <a:xfrm>
            <a:off x="3613673" y="2439406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Data center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DA50C8-3145-4704-8B7E-F59B0D05FB58}"/>
              </a:ext>
            </a:extLst>
          </p:cNvPr>
          <p:cNvSpPr/>
          <p:nvPr/>
        </p:nvSpPr>
        <p:spPr>
          <a:xfrm>
            <a:off x="6355580" y="1770671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9E423B-ECE0-43BF-8B58-F01173A37970}"/>
              </a:ext>
            </a:extLst>
          </p:cNvPr>
          <p:cNvSpPr txBox="1"/>
          <p:nvPr/>
        </p:nvSpPr>
        <p:spPr bwMode="auto">
          <a:xfrm>
            <a:off x="6346705" y="2292161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solidFill>
                  <a:schemeClr val="bg2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Branch </a:t>
            </a:r>
            <a:br>
              <a:rPr lang="en-US" sz="1999" b="1" cap="all" dirty="0">
                <a:solidFill>
                  <a:schemeClr val="bg2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</a:br>
            <a:r>
              <a:rPr lang="en-US" sz="1999" b="1" cap="all" dirty="0">
                <a:solidFill>
                  <a:schemeClr val="bg2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office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5C87E0-7020-4DC9-A61D-B216C83F5563}"/>
              </a:ext>
            </a:extLst>
          </p:cNvPr>
          <p:cNvSpPr/>
          <p:nvPr/>
        </p:nvSpPr>
        <p:spPr>
          <a:xfrm>
            <a:off x="9079735" y="1757481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4B9DE5-6140-439B-9CBE-2EF619C4638D}"/>
              </a:ext>
            </a:extLst>
          </p:cNvPr>
          <p:cNvSpPr txBox="1"/>
          <p:nvPr/>
        </p:nvSpPr>
        <p:spPr bwMode="auto">
          <a:xfrm>
            <a:off x="9070860" y="2432819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I</a:t>
            </a:r>
            <a:r>
              <a:rPr lang="en-US" sz="1999" b="1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</a:t>
            </a: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t</a:t>
            </a: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/</a:t>
            </a: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ot</a:t>
            </a:r>
            <a:endParaRPr lang="en-US" sz="1999" b="1" cap="all" dirty="0">
              <a:latin typeface="Arial" panose="020B0604020202020204" pitchFamily="34" charset="0"/>
              <a:ea typeface="Segoe UI Black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BEE523-0937-4E18-87D2-2875D0CF9430}"/>
              </a:ext>
            </a:extLst>
          </p:cNvPr>
          <p:cNvSpPr/>
          <p:nvPr/>
        </p:nvSpPr>
        <p:spPr>
          <a:xfrm>
            <a:off x="881930" y="3973343"/>
            <a:ext cx="10509755" cy="8167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7BE0F-CF2C-4E5D-A9DB-7B58EB3581C9}"/>
              </a:ext>
            </a:extLst>
          </p:cNvPr>
          <p:cNvSpPr txBox="1"/>
          <p:nvPr/>
        </p:nvSpPr>
        <p:spPr bwMode="auto">
          <a:xfrm>
            <a:off x="873055" y="4184812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Security management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30D53-9E75-4886-AC1C-8894B9A80F0A}"/>
              </a:ext>
            </a:extLst>
          </p:cNvPr>
          <p:cNvSpPr/>
          <p:nvPr/>
        </p:nvSpPr>
        <p:spPr>
          <a:xfrm>
            <a:off x="881930" y="5098881"/>
            <a:ext cx="10509755" cy="8167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4203DC-0D16-4C8C-8415-A9D94B12B257}"/>
              </a:ext>
            </a:extLst>
          </p:cNvPr>
          <p:cNvSpPr txBox="1"/>
          <p:nvPr/>
        </p:nvSpPr>
        <p:spPr bwMode="auto">
          <a:xfrm>
            <a:off x="873055" y="5317140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Small business</a:t>
            </a:r>
          </a:p>
        </p:txBody>
      </p:sp>
    </p:spTree>
    <p:extLst>
      <p:ext uri="{BB962C8B-B14F-4D97-AF65-F5344CB8AC3E}">
        <p14:creationId xmlns:p14="http://schemas.microsoft.com/office/powerpoint/2010/main" val="197077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11">
            <a:extLst>
              <a:ext uri="{FF2B5EF4-FFF2-40B4-BE49-F238E27FC236}">
                <a16:creationId xmlns:a16="http://schemas.microsoft.com/office/drawing/2014/main" id="{953EBF3E-6F85-62F4-AFAC-4A2E1785F1DB}"/>
              </a:ext>
            </a:extLst>
          </p:cNvPr>
          <p:cNvGraphicFramePr/>
          <p:nvPr/>
        </p:nvGraphicFramePr>
        <p:xfrm>
          <a:off x="667872" y="4765821"/>
          <a:ext cx="11231972" cy="1406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0051D67C-428B-A5AB-804D-DA2B72541847}"/>
              </a:ext>
            </a:extLst>
          </p:cNvPr>
          <p:cNvCxnSpPr/>
          <p:nvPr/>
        </p:nvCxnSpPr>
        <p:spPr bwMode="auto">
          <a:xfrm flipH="1">
            <a:off x="1328736" y="4984432"/>
            <a:ext cx="14733" cy="339755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F638612C-AD73-4EFB-A3B4-C2F4FCAE60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26" b="32667"/>
          <a:stretch/>
        </p:blipFill>
        <p:spPr>
          <a:xfrm>
            <a:off x="1587" y="1387801"/>
            <a:ext cx="12182815" cy="300486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3706ACD-A1EA-4B0A-9E78-EFA7D664B6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0800000" flipH="1">
            <a:off x="5934499" y="1248276"/>
            <a:ext cx="6252740" cy="2418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72F7F-68D5-1C0D-F449-0734E918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LightSpeed – More Use Cases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Redefining firewall security at network speed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fld id="{BA761656-1249-4F38-99F8-ACF2559DA4D2}" type="datetimeFigureOut">
              <a:rPr lang="en-US" smtClean="0"/>
              <a:pPr>
                <a:buClr>
                  <a:srgbClr val="FF0000"/>
                </a:buClr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AEAE34-4052-4BFF-A885-1801C0DBA2DE}"/>
              </a:ext>
            </a:extLst>
          </p:cNvPr>
          <p:cNvSpPr/>
          <p:nvPr/>
        </p:nvSpPr>
        <p:spPr>
          <a:xfrm>
            <a:off x="6759922" y="2373859"/>
            <a:ext cx="5202421" cy="664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2738"/>
              </a:lnSpc>
              <a:spcBef>
                <a:spcPts val="1000"/>
              </a:spcBef>
              <a:buClr>
                <a:schemeClr val="tx2"/>
              </a:buClr>
              <a:buSzPct val="85000"/>
            </a:pPr>
            <a:r>
              <a:rPr lang="en-US" sz="1999" b="1" cap="all" dirty="0">
                <a:latin typeface="Arial" panose="020B0604020202020204" pitchFamily="34" charset="0"/>
                <a:ea typeface="Segoe UI Black" panose="020B0A02040204020203" pitchFamily="34" charset="0"/>
                <a:cs typeface="Arial" pitchFamily="34" charset="0"/>
              </a:rPr>
              <a:t>New series of hyper-fast firewall security gateways</a:t>
            </a:r>
            <a:endParaRPr lang="aa-ET" sz="1999" b="1" cap="all" dirty="0">
              <a:latin typeface="Arial" panose="020B0604020202020204" pitchFamily="34" charset="0"/>
              <a:ea typeface="Segoe UI Black" panose="020B0A02040204020203" pitchFamily="34" charset="0"/>
              <a:cs typeface="Arial" pitchFamily="34" charset="0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5656917" y="3298889"/>
            <a:ext cx="1929791" cy="7328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241300" dist="152400" dir="3300000" sx="90000" sy="90000" algn="c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3963" rtlCol="0" anchor="ctr"/>
          <a:lstStyle>
            <a:defPPr>
              <a:defRPr lang="en-US"/>
            </a:defPPr>
            <a:lvl1pPr>
              <a:buClr>
                <a:srgbClr val="FF0000"/>
              </a:buClr>
              <a:defRPr sz="1800" b="0">
                <a:solidFill>
                  <a:schemeClr val="bg1"/>
                </a:solidFill>
                <a:latin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ctr">
              <a:lnSpc>
                <a:spcPct val="64286"/>
              </a:lnSpc>
            </a:pPr>
            <a:r>
              <a:rPr sz="1600" dirty="0">
                <a:latin typeface="Arial" panose="020B0604020202020204" pitchFamily="34" charset="0"/>
              </a:rPr>
              <a:t>Fastest FW</a:t>
            </a:r>
          </a:p>
          <a:p>
            <a:pPr algn="ctr">
              <a:lnSpc>
                <a:spcPct val="64286"/>
              </a:lnSpc>
            </a:pPr>
            <a:r>
              <a:rPr lang="en-US" sz="1600" b="1" dirty="0">
                <a:latin typeface="Arial" panose="020B0604020202020204" pitchFamily="34" charset="0"/>
              </a:rPr>
              <a:t>800 Gbps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 bwMode="auto">
          <a:xfrm>
            <a:off x="9871763" y="3298889"/>
            <a:ext cx="1929791" cy="73286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41300" dist="152400" dir="3300000" sx="90000" sy="90000" algn="c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3963" rtlCol="0" anchor="ctr"/>
          <a:lstStyle>
            <a:defPPr>
              <a:defRPr lang="en-US"/>
            </a:defPPr>
            <a:lvl1pPr>
              <a:buClr>
                <a:srgbClr val="FF0000"/>
              </a:buClr>
              <a:defRPr sz="1800" b="0">
                <a:solidFill>
                  <a:schemeClr val="bg1"/>
                </a:solidFill>
                <a:latin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ctr">
              <a:lnSpc>
                <a:spcPct val="64286"/>
              </a:lnSpc>
            </a:pPr>
            <a:r>
              <a:rPr lang="en-US" sz="1600" dirty="0">
                <a:latin typeface="Arial" panose="020B0604020202020204" pitchFamily="34" charset="0"/>
              </a:rPr>
              <a:t>Scalable</a:t>
            </a:r>
          </a:p>
          <a:p>
            <a:pPr algn="ctr">
              <a:lnSpc>
                <a:spcPct val="64286"/>
              </a:lnSpc>
            </a:pPr>
            <a:r>
              <a:rPr lang="en-US" sz="1600" b="1" dirty="0">
                <a:latin typeface="Arial" panose="020B0604020202020204" pitchFamily="34" charset="0"/>
              </a:rPr>
              <a:t>3Tbps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DDD83948-49AA-4C2E-A5FB-B63D89963DBE}"/>
              </a:ext>
            </a:extLst>
          </p:cNvPr>
          <p:cNvSpPr txBox="1">
            <a:spLocks/>
          </p:cNvSpPr>
          <p:nvPr/>
        </p:nvSpPr>
        <p:spPr bwMode="auto">
          <a:xfrm>
            <a:off x="7764340" y="3298889"/>
            <a:ext cx="1929791" cy="7328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241300" dist="152400" dir="3300000" sx="90000" sy="90000" algn="c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3963" rtlCol="0" anchor="ctr"/>
          <a:lstStyle>
            <a:defPPr>
              <a:defRPr lang="en-US"/>
            </a:defPPr>
            <a:lvl1pPr>
              <a:buClr>
                <a:srgbClr val="FF0000"/>
              </a:buClr>
              <a:defRPr sz="1800" b="0">
                <a:solidFill>
                  <a:schemeClr val="bg1"/>
                </a:solidFill>
                <a:latin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ctr">
              <a:lnSpc>
                <a:spcPct val="64286"/>
              </a:lnSpc>
            </a:pPr>
            <a:r>
              <a:rPr lang="en-US" sz="1600" dirty="0">
                <a:latin typeface="Arial" panose="020B0604020202020204" pitchFamily="34" charset="0"/>
              </a:rPr>
              <a:t>Latency</a:t>
            </a:r>
          </a:p>
          <a:p>
            <a:pPr algn="ctr">
              <a:lnSpc>
                <a:spcPct val="64286"/>
              </a:lnSpc>
            </a:pPr>
            <a:r>
              <a:rPr lang="en-US" sz="1600" b="1" dirty="0">
                <a:latin typeface="Arial" panose="020B0604020202020204" pitchFamily="34" charset="0"/>
              </a:rPr>
              <a:t>Under 3µs </a:t>
            </a:r>
            <a:endParaRPr sz="1600" b="1" dirty="0"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637F09-B746-48E0-8453-1F6A98B4C29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14" y="1592731"/>
            <a:ext cx="1782251" cy="14258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9FDB95-56A9-4B49-BE3C-7EE2ECF5BC2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4" y="2539582"/>
            <a:ext cx="3278826" cy="23191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E190D1-A942-4044-9579-B5C6DB5F500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6" y="1792247"/>
            <a:ext cx="3093463" cy="21880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1519A4-7224-4D82-88E3-0F2983337E6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63" y="1309769"/>
            <a:ext cx="2924398" cy="13808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800A98-A0FE-4D25-83BD-78515CD0032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60401" y="115485"/>
            <a:ext cx="2324002" cy="1190653"/>
          </a:xfrm>
          <a:prstGeom prst="rect">
            <a:avLst/>
          </a:prstGeom>
          <a:ln>
            <a:noFill/>
          </a:ln>
          <a:effectLst/>
        </p:spPr>
      </p:pic>
      <p:sp>
        <p:nvSpPr>
          <p:cNvPr id="413" name="TextBox 412">
            <a:extLst>
              <a:ext uri="{FF2B5EF4-FFF2-40B4-BE49-F238E27FC236}">
                <a16:creationId xmlns:a16="http://schemas.microsoft.com/office/drawing/2014/main" id="{49D6E0F2-A162-49E7-4155-C40BC2E6415E}"/>
              </a:ext>
            </a:extLst>
          </p:cNvPr>
          <p:cNvSpPr txBox="1"/>
          <p:nvPr/>
        </p:nvSpPr>
        <p:spPr bwMode="auto">
          <a:xfrm>
            <a:off x="235484" y="4634215"/>
            <a:ext cx="1382061" cy="338530"/>
          </a:xfrm>
          <a:prstGeom prst="rect">
            <a:avLst/>
          </a:prstGeom>
          <a:noFill/>
          <a:ln>
            <a:solidFill>
              <a:srgbClr val="DA1572"/>
            </a:solidFill>
          </a:ln>
          <a:effectLst/>
        </p:spPr>
        <p:txBody>
          <a:bodyPr rot="0" spcFirstLastPara="0" vertOverflow="overflow" horzOverflow="overflow" vert="horz" wrap="non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4D4D4F"/>
                </a:solidFill>
                <a:latin typeface="Arial" panose="020B0604020202020204" pitchFamily="34" charset="0"/>
                <a:cs typeface="Arial"/>
              </a:rPr>
              <a:t>QLS models</a:t>
            </a:r>
            <a:endParaRPr lang="en-US" sz="1600" b="1" dirty="0">
              <a:solidFill>
                <a:srgbClr val="4D4D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84D83B9F-ADD5-64A5-5D2B-2A13D1585B5D}"/>
              </a:ext>
            </a:extLst>
          </p:cNvPr>
          <p:cNvSpPr txBox="1"/>
          <p:nvPr/>
        </p:nvSpPr>
        <p:spPr bwMode="auto">
          <a:xfrm>
            <a:off x="4040415" y="5916569"/>
            <a:ext cx="2676070" cy="584751"/>
          </a:xfrm>
          <a:prstGeom prst="rect">
            <a:avLst/>
          </a:prstGeom>
          <a:noFill/>
          <a:ln>
            <a:solidFill>
              <a:srgbClr val="DA1572"/>
            </a:solidFill>
          </a:ln>
          <a:effectLst/>
        </p:spPr>
        <p:txBody>
          <a:bodyPr rot="0" spcFirstLastPara="0" vertOverflow="overflow" horzOverflow="overflow" vert="horz" wrap="non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b="1" dirty="0" err="1">
                <a:solidFill>
                  <a:srgbClr val="4D4D4F"/>
                </a:solidFill>
                <a:latin typeface="Arial" panose="020B0604020202020204" pitchFamily="34" charset="0"/>
                <a:cs typeface="Arial"/>
              </a:rPr>
              <a:t>Elefant</a:t>
            </a:r>
            <a:r>
              <a:rPr lang="en-US" sz="1600" b="1" dirty="0">
                <a:solidFill>
                  <a:srgbClr val="4D4D4F"/>
                </a:solidFill>
                <a:latin typeface="Arial" panose="020B0604020202020204" pitchFamily="34" charset="0"/>
                <a:cs typeface="Arial"/>
              </a:rPr>
              <a:t> Flow Acceleration</a:t>
            </a:r>
          </a:p>
          <a:p>
            <a:pPr algn="ctr">
              <a:spcBef>
                <a:spcPts val="0"/>
              </a:spcBef>
            </a:pPr>
            <a:r>
              <a:rPr lang="en-US" sz="1600" b="1" dirty="0">
                <a:solidFill>
                  <a:srgbClr val="4D4D4F"/>
                </a:solidFill>
                <a:latin typeface="Arial" panose="020B0604020202020204" pitchFamily="34" charset="0"/>
                <a:cs typeface="Arial"/>
              </a:rPr>
              <a:t>and ultra-low latency</a:t>
            </a:r>
            <a:endParaRPr lang="en-US" sz="1600" b="1" dirty="0">
              <a:solidFill>
                <a:srgbClr val="4D4D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2420AB77-30C5-6EA6-FE83-D5055214E0DE}"/>
              </a:ext>
            </a:extLst>
          </p:cNvPr>
          <p:cNvSpPr txBox="1"/>
          <p:nvPr/>
        </p:nvSpPr>
        <p:spPr bwMode="auto">
          <a:xfrm>
            <a:off x="8056927" y="5916568"/>
            <a:ext cx="3839464" cy="584751"/>
          </a:xfrm>
          <a:prstGeom prst="rect">
            <a:avLst/>
          </a:prstGeom>
          <a:noFill/>
          <a:ln>
            <a:solidFill>
              <a:srgbClr val="DA1572"/>
            </a:solidFill>
          </a:ln>
          <a:effectLst/>
        </p:spPr>
        <p:txBody>
          <a:bodyPr rot="0" spcFirstLastPara="0" vertOverflow="overflow" horzOverflow="overflow" vert="horz" wrap="non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12713" indent="-112713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Arial,Sans-Serif"/>
              <a:buChar char="•"/>
            </a:pPr>
            <a:r>
              <a:rPr lang="en-US" sz="1600" b="1" dirty="0">
                <a:solidFill>
                  <a:srgbClr val="4D4D4F"/>
                </a:solidFill>
                <a:latin typeface="Arial" panose="020B0604020202020204" pitchFamily="34" charset="0"/>
                <a:cs typeface="Arial"/>
              </a:rPr>
              <a:t>All firewall connections accelerated</a:t>
            </a:r>
          </a:p>
          <a:p>
            <a:pPr marL="112713" indent="-112713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85000"/>
              <a:buFont typeface="Arial,Sans-Serif"/>
              <a:buChar char="•"/>
            </a:pPr>
            <a:r>
              <a:rPr lang="en-US" sz="1600" b="1" dirty="0">
                <a:solidFill>
                  <a:srgbClr val="4D4D4F"/>
                </a:solidFill>
                <a:latin typeface="Arial" panose="020B0604020202020204" pitchFamily="34" charset="0"/>
                <a:cs typeface="Arial"/>
              </a:rPr>
              <a:t>IPv6 &amp; VSX acceleration</a:t>
            </a:r>
          </a:p>
        </p:txBody>
      </p: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127902A6-49FB-EAC8-7610-264E717E66DA}"/>
              </a:ext>
            </a:extLst>
          </p:cNvPr>
          <p:cNvCxnSpPr>
            <a:cxnSpLocks/>
          </p:cNvCxnSpPr>
          <p:nvPr/>
        </p:nvCxnSpPr>
        <p:spPr bwMode="auto">
          <a:xfrm flipH="1">
            <a:off x="7134228" y="5021097"/>
            <a:ext cx="14733" cy="339755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8430A355-31BE-DE65-EEEF-9940FA4F7CD4}"/>
              </a:ext>
            </a:extLst>
          </p:cNvPr>
          <p:cNvCxnSpPr>
            <a:cxnSpLocks/>
          </p:cNvCxnSpPr>
          <p:nvPr/>
        </p:nvCxnSpPr>
        <p:spPr bwMode="auto">
          <a:xfrm>
            <a:off x="5378450" y="5571059"/>
            <a:ext cx="0" cy="34551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03402A2F-9CA4-207B-BBD4-1CD24E4BC23D}"/>
              </a:ext>
            </a:extLst>
          </p:cNvPr>
          <p:cNvCxnSpPr>
            <a:cxnSpLocks/>
          </p:cNvCxnSpPr>
          <p:nvPr/>
        </p:nvCxnSpPr>
        <p:spPr bwMode="auto">
          <a:xfrm flipH="1">
            <a:off x="11020903" y="5619334"/>
            <a:ext cx="1499" cy="29148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9" name="TextBox 438">
            <a:extLst>
              <a:ext uri="{FF2B5EF4-FFF2-40B4-BE49-F238E27FC236}">
                <a16:creationId xmlns:a16="http://schemas.microsoft.com/office/drawing/2014/main" id="{1D7EB976-6BA6-3BCA-70EA-3B10BECEABB5}"/>
              </a:ext>
            </a:extLst>
          </p:cNvPr>
          <p:cNvSpPr txBox="1"/>
          <p:nvPr/>
        </p:nvSpPr>
        <p:spPr bwMode="auto">
          <a:xfrm>
            <a:off x="6089935" y="4511107"/>
            <a:ext cx="2270445" cy="584751"/>
          </a:xfrm>
          <a:prstGeom prst="rect">
            <a:avLst/>
          </a:prstGeom>
          <a:solidFill>
            <a:schemeClr val="bg1"/>
          </a:solidFill>
          <a:ln>
            <a:solidFill>
              <a:srgbClr val="DA1572"/>
            </a:solidFill>
          </a:ln>
          <a:effectLst/>
        </p:spPr>
        <p:txBody>
          <a:bodyPr rot="0" spcFirstLastPara="0" vertOverflow="overflow" horzOverflow="overflow" vert="horz" wrap="non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12713" indent="-112713">
              <a:spcBef>
                <a:spcPts val="0"/>
              </a:spcBef>
              <a:buClr>
                <a:schemeClr val="tx2"/>
              </a:buClr>
              <a:buSzPct val="85000"/>
              <a:buFont typeface="Arial" pitchFamily="2" charset="2"/>
              <a:buChar char="•"/>
            </a:pPr>
            <a:r>
              <a:rPr lang="en-US" sz="1600" b="1" dirty="0">
                <a:solidFill>
                  <a:srgbClr val="4D4D4F"/>
                </a:solidFill>
                <a:latin typeface="Arial" panose="020B0604020202020204" pitchFamily="34" charset="0"/>
                <a:cs typeface="Arial"/>
              </a:rPr>
              <a:t>MLS models</a:t>
            </a:r>
            <a:endParaRPr lang="en-US" sz="3999" dirty="0">
              <a:latin typeface="Arial" panose="020B0604020202020204" pitchFamily="34" charset="0"/>
            </a:endParaRPr>
          </a:p>
          <a:p>
            <a:pPr marL="112713" indent="-112713">
              <a:spcBef>
                <a:spcPts val="0"/>
              </a:spcBef>
              <a:buClr>
                <a:schemeClr val="tx2"/>
              </a:buClr>
              <a:buSzPct val="85000"/>
              <a:buFont typeface="Arial" pitchFamily="2" charset="2"/>
              <a:buChar char="•"/>
            </a:pPr>
            <a:r>
              <a:rPr lang="en-US" sz="1600" b="1" dirty="0">
                <a:solidFill>
                  <a:srgbClr val="4D4D4F"/>
                </a:solidFill>
                <a:latin typeface="Arial" panose="020B0604020202020204" pitchFamily="34" charset="0"/>
                <a:cs typeface="Arial"/>
              </a:rPr>
              <a:t>IPv6 &amp; VSX support </a:t>
            </a:r>
            <a:endParaRPr lang="en-US" sz="1600" b="1" dirty="0">
              <a:solidFill>
                <a:srgbClr val="4D4D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007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7A1F40-7FE9-42C8-B64E-BE64DDDE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3x Throughput for VM Migration and Backup​ </a:t>
            </a:r>
            <a:r>
              <a:rPr lang="en-US" dirty="0" err="1"/>
              <a:t>Hyperflow</a:t>
            </a:r>
            <a:r>
              <a:rPr lang="en-US" dirty="0"/>
              <a:t>: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Distribute elephant flows across multiple cores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83842" y="2423132"/>
            <a:ext cx="11022371" cy="3878608"/>
          </a:xfrm>
        </p:spPr>
        <p:txBody>
          <a:bodyPr/>
          <a:lstStyle/>
          <a:p>
            <a:pPr marL="168175" indent="-168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</a:pPr>
            <a:r>
              <a:rPr lang="en-US" dirty="0">
                <a:latin typeface="Arial"/>
                <a:cs typeface="Arial"/>
              </a:rPr>
              <a:t>Dynamic workload distribution​</a:t>
            </a:r>
          </a:p>
          <a:p>
            <a:pPr marL="168175" indent="-168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</a:pPr>
            <a:endParaRPr lang="en-US" dirty="0">
              <a:latin typeface="Arial"/>
              <a:cs typeface="Arial"/>
            </a:endParaRPr>
          </a:p>
          <a:p>
            <a:pPr marL="168175" indent="-168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</a:pPr>
            <a:r>
              <a:rPr lang="en-US" dirty="0">
                <a:latin typeface="Arial"/>
                <a:cs typeface="Arial"/>
              </a:rPr>
              <a:t>True Parallel Processing​</a:t>
            </a:r>
          </a:p>
          <a:p>
            <a:pPr marL="168175" indent="-168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</a:pPr>
            <a:endParaRPr lang="en-US" dirty="0">
              <a:latin typeface="Arial"/>
              <a:cs typeface="Arial"/>
            </a:endParaRPr>
          </a:p>
          <a:p>
            <a:pPr marL="168175" indent="-168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</a:pPr>
            <a:r>
              <a:rPr lang="en-US" dirty="0">
                <a:latin typeface="Arial"/>
                <a:cs typeface="Arial"/>
              </a:rPr>
              <a:t>No Configuration needed</a:t>
            </a:r>
            <a:endParaRPr lang="en-US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CF0E1690-FFBA-4DAF-B44A-36E39ACA0346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5" name="Title 5"/>
          <p:cNvSpPr txBox="1">
            <a:spLocks/>
          </p:cNvSpPr>
          <p:nvPr/>
        </p:nvSpPr>
        <p:spPr>
          <a:xfrm>
            <a:off x="3016529" y="-771715"/>
            <a:ext cx="7725823" cy="67502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400" b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5pPr>
            <a:lvl6pPr marL="60949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6pPr>
            <a:lvl7pPr marL="121898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7pPr>
            <a:lvl8pPr marL="18284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8pPr>
            <a:lvl9pPr marL="243797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9pPr>
          </a:lstStyle>
          <a:p>
            <a:pPr>
              <a:buClrTx/>
              <a:buSzTx/>
              <a:buFontTx/>
            </a:pPr>
            <a:r>
              <a:rPr lang="en-US" sz="3598" b="1" kern="0">
                <a:gradFill>
                  <a:gsLst>
                    <a:gs pos="0">
                      <a:srgbClr val="DA1572"/>
                    </a:gs>
                    <a:gs pos="100000">
                      <a:srgbClr val="293896"/>
                    </a:gs>
                  </a:gsLst>
                  <a:lin ang="13500000" scaled="1"/>
                </a:gradFill>
              </a:rPr>
              <a:t/>
            </a:r>
            <a:br>
              <a:rPr lang="en-US" sz="3598" b="1" kern="0">
                <a:gradFill>
                  <a:gsLst>
                    <a:gs pos="0">
                      <a:srgbClr val="DA1572"/>
                    </a:gs>
                    <a:gs pos="100000">
                      <a:srgbClr val="293896"/>
                    </a:gs>
                  </a:gsLst>
                  <a:lin ang="13500000" scaled="1"/>
                </a:gradFill>
              </a:rPr>
            </a:br>
            <a:r>
              <a:rPr lang="en-US" sz="3598" b="1" kern="0">
                <a:gradFill>
                  <a:gsLst>
                    <a:gs pos="0">
                      <a:srgbClr val="DA1572"/>
                    </a:gs>
                    <a:gs pos="100000">
                      <a:srgbClr val="293896"/>
                    </a:gs>
                  </a:gsLst>
                  <a:lin ang="13500000" scaled="1"/>
                </a:gradFill>
              </a:rPr>
              <a:t/>
            </a:r>
            <a:br>
              <a:rPr lang="en-US" sz="3598" b="1" kern="0">
                <a:gradFill>
                  <a:gsLst>
                    <a:gs pos="0">
                      <a:srgbClr val="DA1572"/>
                    </a:gs>
                    <a:gs pos="100000">
                      <a:srgbClr val="293896"/>
                    </a:gs>
                  </a:gsLst>
                  <a:lin ang="13500000" scaled="1"/>
                </a:gradFill>
              </a:rPr>
            </a:br>
            <a:endParaRPr lang="en-US" sz="3598" b="1" kern="0">
              <a:gradFill>
                <a:gsLst>
                  <a:gs pos="0">
                    <a:srgbClr val="DA1572"/>
                  </a:gs>
                  <a:gs pos="100000">
                    <a:srgbClr val="293896"/>
                  </a:gs>
                </a:gsLst>
                <a:lin ang="13500000" scaled="1"/>
              </a:gra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92C279-8401-4AEE-927F-625A8C818940}"/>
              </a:ext>
            </a:extLst>
          </p:cNvPr>
          <p:cNvGrpSpPr/>
          <p:nvPr/>
        </p:nvGrpSpPr>
        <p:grpSpPr>
          <a:xfrm>
            <a:off x="5449248" y="2448939"/>
            <a:ext cx="6004565" cy="2040039"/>
            <a:chOff x="3675648" y="3410184"/>
            <a:chExt cx="6007694" cy="2041102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C1676D1-EA0F-444A-A6D6-C791CD629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75648" y="3506408"/>
              <a:ext cx="6007694" cy="1944878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6CB4183-DE42-4386-B21B-F80493B1D179}"/>
                </a:ext>
              </a:extLst>
            </p:cNvPr>
            <p:cNvGrpSpPr/>
            <p:nvPr/>
          </p:nvGrpSpPr>
          <p:grpSpPr>
            <a:xfrm>
              <a:off x="5251155" y="4150967"/>
              <a:ext cx="442021" cy="425422"/>
              <a:chOff x="498021" y="1992086"/>
              <a:chExt cx="836612" cy="710293"/>
            </a:xfrm>
            <a:scene3d>
              <a:camera prst="isometricOffAxis2Left"/>
              <a:lightRig rig="threePt" dir="t"/>
            </a:scene3d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B5ACDFEF-F79B-47B1-9A72-9A737C05215A}"/>
                  </a:ext>
                </a:extLst>
              </p:cNvPr>
              <p:cNvSpPr/>
              <p:nvPr/>
            </p:nvSpPr>
            <p:spPr bwMode="auto">
              <a:xfrm>
                <a:off x="498021" y="1992086"/>
                <a:ext cx="832757" cy="710293"/>
              </a:xfrm>
              <a:prstGeom prst="rect">
                <a:avLst/>
              </a:prstGeom>
              <a:solidFill>
                <a:srgbClr val="293896"/>
              </a:solidFill>
              <a:ln w="12700" algn="ctr">
                <a:solidFill>
                  <a:srgbClr val="59595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0C7966B-C98D-49B0-9C06-8C0A35155C59}"/>
                  </a:ext>
                </a:extLst>
              </p:cNvPr>
              <p:cNvSpPr txBox="1"/>
              <p:nvPr/>
            </p:nvSpPr>
            <p:spPr bwMode="auto">
              <a:xfrm>
                <a:off x="501875" y="2134853"/>
                <a:ext cx="832758" cy="3340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993C260-E3BD-4C7E-9B81-A3083D5A7689}"/>
                </a:ext>
              </a:extLst>
            </p:cNvPr>
            <p:cNvSpPr txBox="1"/>
            <p:nvPr/>
          </p:nvSpPr>
          <p:spPr bwMode="auto">
            <a:xfrm>
              <a:off x="5565099" y="3502276"/>
              <a:ext cx="439984" cy="20005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isometricOffAxis2Left"/>
              <a:lightRig rig="threePt" dir="t"/>
            </a:scene3d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7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32AB0E3-7DBC-4154-B8C5-547FDAD48985}"/>
                </a:ext>
              </a:extLst>
            </p:cNvPr>
            <p:cNvGrpSpPr/>
            <p:nvPr/>
          </p:nvGrpSpPr>
          <p:grpSpPr>
            <a:xfrm>
              <a:off x="5972079" y="4150967"/>
              <a:ext cx="442021" cy="425422"/>
              <a:chOff x="498021" y="1992086"/>
              <a:chExt cx="836612" cy="710293"/>
            </a:xfrm>
            <a:scene3d>
              <a:camera prst="isometricOffAxis2Left"/>
              <a:lightRig rig="threePt" dir="t"/>
            </a:scene3d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DE1A719-32C0-41AA-A57E-CDD4D706FB9A}"/>
                  </a:ext>
                </a:extLst>
              </p:cNvPr>
              <p:cNvSpPr/>
              <p:nvPr/>
            </p:nvSpPr>
            <p:spPr bwMode="auto">
              <a:xfrm>
                <a:off x="498021" y="1992086"/>
                <a:ext cx="832757" cy="710293"/>
              </a:xfrm>
              <a:prstGeom prst="rect">
                <a:avLst/>
              </a:prstGeom>
              <a:solidFill>
                <a:srgbClr val="293896"/>
              </a:solidFill>
              <a:ln w="12700" algn="ctr">
                <a:solidFill>
                  <a:srgbClr val="59595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DF1C652-678A-4716-B5C6-94B4D87CA9A7}"/>
                  </a:ext>
                </a:extLst>
              </p:cNvPr>
              <p:cNvSpPr txBox="1"/>
              <p:nvPr/>
            </p:nvSpPr>
            <p:spPr bwMode="auto">
              <a:xfrm>
                <a:off x="501875" y="2134853"/>
                <a:ext cx="832758" cy="3340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58BF307-E0D8-487B-87A7-FA145AECD6B0}"/>
                </a:ext>
              </a:extLst>
            </p:cNvPr>
            <p:cNvGrpSpPr/>
            <p:nvPr/>
          </p:nvGrpSpPr>
          <p:grpSpPr>
            <a:xfrm>
              <a:off x="6283987" y="3416767"/>
              <a:ext cx="442021" cy="425422"/>
              <a:chOff x="498021" y="1992086"/>
              <a:chExt cx="836612" cy="710293"/>
            </a:xfrm>
            <a:scene3d>
              <a:camera prst="isometricOffAxis2Left"/>
              <a:lightRig rig="threePt" dir="t"/>
            </a:scene3d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2FD1D8F-2955-4910-9800-6B309CC77E7D}"/>
                  </a:ext>
                </a:extLst>
              </p:cNvPr>
              <p:cNvSpPr/>
              <p:nvPr/>
            </p:nvSpPr>
            <p:spPr bwMode="auto">
              <a:xfrm>
                <a:off x="498021" y="1992086"/>
                <a:ext cx="832757" cy="710293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algn="ctr">
                <a:solidFill>
                  <a:srgbClr val="59595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EFCC5A7-AC08-4B5F-B21F-A11584BAF6B0}"/>
                  </a:ext>
                </a:extLst>
              </p:cNvPr>
              <p:cNvSpPr txBox="1"/>
              <p:nvPr/>
            </p:nvSpPr>
            <p:spPr bwMode="auto">
              <a:xfrm>
                <a:off x="501875" y="2134853"/>
                <a:ext cx="832758" cy="3340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3988423-3B90-4E51-BE18-CFFBD33DE500}"/>
                </a:ext>
              </a:extLst>
            </p:cNvPr>
            <p:cNvGrpSpPr/>
            <p:nvPr/>
          </p:nvGrpSpPr>
          <p:grpSpPr>
            <a:xfrm>
              <a:off x="6667842" y="4150967"/>
              <a:ext cx="442021" cy="425422"/>
              <a:chOff x="498021" y="1992086"/>
              <a:chExt cx="836612" cy="710293"/>
            </a:xfrm>
            <a:scene3d>
              <a:camera prst="isometricOffAxis2Left"/>
              <a:lightRig rig="threePt" dir="t"/>
            </a:scene3d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33466E9-4D3A-456C-9C16-E63130FC4956}"/>
                  </a:ext>
                </a:extLst>
              </p:cNvPr>
              <p:cNvSpPr/>
              <p:nvPr/>
            </p:nvSpPr>
            <p:spPr bwMode="auto">
              <a:xfrm>
                <a:off x="498021" y="1992086"/>
                <a:ext cx="832757" cy="710293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algn="ctr">
                <a:solidFill>
                  <a:srgbClr val="59595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7FFC33E-9B1A-4BF2-BB16-24E9CD37AA04}"/>
                  </a:ext>
                </a:extLst>
              </p:cNvPr>
              <p:cNvSpPr txBox="1"/>
              <p:nvPr/>
            </p:nvSpPr>
            <p:spPr bwMode="auto">
              <a:xfrm>
                <a:off x="501875" y="2134853"/>
                <a:ext cx="832758" cy="3340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BF31F61-AFA8-401C-BF6F-84200EF0A868}"/>
                </a:ext>
              </a:extLst>
            </p:cNvPr>
            <p:cNvGrpSpPr/>
            <p:nvPr/>
          </p:nvGrpSpPr>
          <p:grpSpPr>
            <a:xfrm>
              <a:off x="6979750" y="3416767"/>
              <a:ext cx="442021" cy="425422"/>
              <a:chOff x="498021" y="1992086"/>
              <a:chExt cx="836612" cy="710293"/>
            </a:xfrm>
            <a:scene3d>
              <a:camera prst="isometricOffAxis2Left"/>
              <a:lightRig rig="threePt" dir="t"/>
            </a:scene3d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94E24CF-D80C-42D6-A639-3DA1D84B571B}"/>
                  </a:ext>
                </a:extLst>
              </p:cNvPr>
              <p:cNvSpPr/>
              <p:nvPr/>
            </p:nvSpPr>
            <p:spPr bwMode="auto">
              <a:xfrm>
                <a:off x="498021" y="1992086"/>
                <a:ext cx="832757" cy="710293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algn="ctr">
                <a:solidFill>
                  <a:srgbClr val="59595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F1536CA-2453-46CB-8603-5DC1556853DD}"/>
                  </a:ext>
                </a:extLst>
              </p:cNvPr>
              <p:cNvSpPr txBox="1"/>
              <p:nvPr/>
            </p:nvSpPr>
            <p:spPr bwMode="auto">
              <a:xfrm>
                <a:off x="501875" y="2134853"/>
                <a:ext cx="832758" cy="3340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F7C3D70-4B2F-447B-87D0-22A83D7046D1}"/>
                </a:ext>
              </a:extLst>
            </p:cNvPr>
            <p:cNvGrpSpPr/>
            <p:nvPr/>
          </p:nvGrpSpPr>
          <p:grpSpPr>
            <a:xfrm>
              <a:off x="7363791" y="4150967"/>
              <a:ext cx="442021" cy="425422"/>
              <a:chOff x="498021" y="1992086"/>
              <a:chExt cx="836612" cy="710293"/>
            </a:xfrm>
            <a:scene3d>
              <a:camera prst="isometricOffAxis2Left"/>
              <a:lightRig rig="threePt" dir="t"/>
            </a:scene3d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3FD9CF7-305A-4477-BB38-D112EDF61321}"/>
                  </a:ext>
                </a:extLst>
              </p:cNvPr>
              <p:cNvSpPr/>
              <p:nvPr/>
            </p:nvSpPr>
            <p:spPr bwMode="auto">
              <a:xfrm>
                <a:off x="498021" y="1992086"/>
                <a:ext cx="832757" cy="710293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algn="ctr">
                <a:solidFill>
                  <a:srgbClr val="59595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56335E9-9B58-4B37-8140-CA37A2A2371A}"/>
                  </a:ext>
                </a:extLst>
              </p:cNvPr>
              <p:cNvSpPr txBox="1"/>
              <p:nvPr/>
            </p:nvSpPr>
            <p:spPr bwMode="auto">
              <a:xfrm>
                <a:off x="501875" y="2134853"/>
                <a:ext cx="832758" cy="3340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BB40F9E-968A-4016-B8FB-A2507869325B}"/>
                </a:ext>
              </a:extLst>
            </p:cNvPr>
            <p:cNvGrpSpPr/>
            <p:nvPr/>
          </p:nvGrpSpPr>
          <p:grpSpPr>
            <a:xfrm>
              <a:off x="7675699" y="3416767"/>
              <a:ext cx="442021" cy="425422"/>
              <a:chOff x="498021" y="1992086"/>
              <a:chExt cx="836612" cy="710293"/>
            </a:xfrm>
            <a:scene3d>
              <a:camera prst="isometricOffAxis2Left"/>
              <a:lightRig rig="threePt" dir="t"/>
            </a:scene3d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4ECD44B-1BCF-4029-92BC-3B5E574819A0}"/>
                  </a:ext>
                </a:extLst>
              </p:cNvPr>
              <p:cNvSpPr/>
              <p:nvPr/>
            </p:nvSpPr>
            <p:spPr bwMode="auto">
              <a:xfrm>
                <a:off x="498021" y="1992086"/>
                <a:ext cx="832757" cy="710293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algn="ctr">
                <a:solidFill>
                  <a:srgbClr val="595959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A0700F5-55BA-4B09-9866-B71CAC07F0B1}"/>
                  </a:ext>
                </a:extLst>
              </p:cNvPr>
              <p:cNvSpPr txBox="1"/>
              <p:nvPr/>
            </p:nvSpPr>
            <p:spPr bwMode="auto">
              <a:xfrm>
                <a:off x="501875" y="2134853"/>
                <a:ext cx="832758" cy="33401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7DC76F6-9319-4030-A2DD-5B2BDD66FEAB}"/>
                </a:ext>
              </a:extLst>
            </p:cNvPr>
            <p:cNvGrpSpPr/>
            <p:nvPr/>
          </p:nvGrpSpPr>
          <p:grpSpPr>
            <a:xfrm>
              <a:off x="5557757" y="3410184"/>
              <a:ext cx="442021" cy="425422"/>
              <a:chOff x="3673850" y="4710578"/>
              <a:chExt cx="442021" cy="425422"/>
            </a:xfrm>
            <a:solidFill>
              <a:schemeClr val="tx1">
                <a:lumMod val="40000"/>
                <a:lumOff val="60000"/>
              </a:schemeClr>
            </a:solidFill>
            <a:scene3d>
              <a:camera prst="isometricOffAxis2Left"/>
              <a:lightRig rig="threePt" dir="t"/>
            </a:scene3d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DFCF407-BFAA-49FC-BA06-F706B47D7E50}"/>
                  </a:ext>
                </a:extLst>
              </p:cNvPr>
              <p:cNvSpPr/>
              <p:nvPr/>
            </p:nvSpPr>
            <p:spPr bwMode="auto">
              <a:xfrm>
                <a:off x="3673850" y="4710578"/>
                <a:ext cx="439985" cy="425422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4DD1B7C-6C65-4ACE-A984-B29B160FAE0C}"/>
                  </a:ext>
                </a:extLst>
              </p:cNvPr>
              <p:cNvSpPr txBox="1"/>
              <p:nvPr/>
            </p:nvSpPr>
            <p:spPr bwMode="auto">
              <a:xfrm>
                <a:off x="3675886" y="4796087"/>
                <a:ext cx="439985" cy="20005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F99641B-60B3-4D7D-90B2-E74E8D430293}"/>
                </a:ext>
              </a:extLst>
            </p:cNvPr>
            <p:cNvGrpSpPr/>
            <p:nvPr/>
          </p:nvGrpSpPr>
          <p:grpSpPr>
            <a:xfrm>
              <a:off x="6286023" y="3414452"/>
              <a:ext cx="442021" cy="425422"/>
              <a:chOff x="3673850" y="4710578"/>
              <a:chExt cx="442021" cy="425422"/>
            </a:xfrm>
            <a:solidFill>
              <a:schemeClr val="tx1">
                <a:lumMod val="40000"/>
                <a:lumOff val="60000"/>
              </a:schemeClr>
            </a:solidFill>
            <a:scene3d>
              <a:camera prst="isometricOffAxis2Left"/>
              <a:lightRig rig="threePt" dir="t"/>
            </a:scene3d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69907AB-0786-4ACB-BD49-3F488B48266D}"/>
                  </a:ext>
                </a:extLst>
              </p:cNvPr>
              <p:cNvSpPr/>
              <p:nvPr/>
            </p:nvSpPr>
            <p:spPr bwMode="auto">
              <a:xfrm>
                <a:off x="3673850" y="4710578"/>
                <a:ext cx="439985" cy="425422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B0C174B-62E0-4BCF-B852-CBCCD045B8F6}"/>
                  </a:ext>
                </a:extLst>
              </p:cNvPr>
              <p:cNvSpPr txBox="1"/>
              <p:nvPr/>
            </p:nvSpPr>
            <p:spPr bwMode="auto">
              <a:xfrm>
                <a:off x="3675886" y="4796087"/>
                <a:ext cx="439985" cy="20005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25AF000-E092-4069-AD6A-AE4FF534CCC8}"/>
                </a:ext>
              </a:extLst>
            </p:cNvPr>
            <p:cNvGrpSpPr/>
            <p:nvPr/>
          </p:nvGrpSpPr>
          <p:grpSpPr>
            <a:xfrm>
              <a:off x="6982519" y="3420899"/>
              <a:ext cx="442021" cy="425422"/>
              <a:chOff x="3706399" y="5116839"/>
              <a:chExt cx="442021" cy="425422"/>
            </a:xfrm>
            <a:solidFill>
              <a:schemeClr val="bg2"/>
            </a:solidFill>
            <a:scene3d>
              <a:camera prst="isometricOffAxis2Left"/>
              <a:lightRig rig="threePt" dir="t"/>
            </a:scene3d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511ABAB-A422-4293-9C79-0B2B2402207E}"/>
                  </a:ext>
                </a:extLst>
              </p:cNvPr>
              <p:cNvSpPr/>
              <p:nvPr/>
            </p:nvSpPr>
            <p:spPr bwMode="auto">
              <a:xfrm>
                <a:off x="3706399" y="5116839"/>
                <a:ext cx="439985" cy="425422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06D9566-8873-4243-A270-0CABF6063146}"/>
                  </a:ext>
                </a:extLst>
              </p:cNvPr>
              <p:cNvSpPr txBox="1"/>
              <p:nvPr/>
            </p:nvSpPr>
            <p:spPr bwMode="auto">
              <a:xfrm>
                <a:off x="3708435" y="5202348"/>
                <a:ext cx="439985" cy="20005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519CF58-D765-4A7D-AE91-F04BE7F344FE}"/>
                </a:ext>
              </a:extLst>
            </p:cNvPr>
            <p:cNvGrpSpPr/>
            <p:nvPr/>
          </p:nvGrpSpPr>
          <p:grpSpPr>
            <a:xfrm>
              <a:off x="7358485" y="4151308"/>
              <a:ext cx="447327" cy="425422"/>
              <a:chOff x="3706399" y="5116839"/>
              <a:chExt cx="447327" cy="425422"/>
            </a:xfrm>
            <a:solidFill>
              <a:schemeClr val="bg2"/>
            </a:solidFill>
            <a:scene3d>
              <a:camera prst="isometricOffAxis2Left"/>
              <a:lightRig rig="threePt" dir="t"/>
            </a:scene3d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8541126-7D22-482D-B4C8-0CA1AD347DA6}"/>
                  </a:ext>
                </a:extLst>
              </p:cNvPr>
              <p:cNvSpPr/>
              <p:nvPr/>
            </p:nvSpPr>
            <p:spPr bwMode="auto">
              <a:xfrm>
                <a:off x="3706399" y="5116839"/>
                <a:ext cx="447327" cy="425422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58FF736-C385-4556-B399-DFD1EC6683CB}"/>
                  </a:ext>
                </a:extLst>
              </p:cNvPr>
              <p:cNvSpPr txBox="1"/>
              <p:nvPr/>
            </p:nvSpPr>
            <p:spPr bwMode="auto">
              <a:xfrm>
                <a:off x="3708435" y="5202348"/>
                <a:ext cx="439985" cy="20005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D743745-54D8-4470-9B6D-7BD37D91DE51}"/>
                </a:ext>
              </a:extLst>
            </p:cNvPr>
            <p:cNvGrpSpPr/>
            <p:nvPr/>
          </p:nvGrpSpPr>
          <p:grpSpPr>
            <a:xfrm>
              <a:off x="7677735" y="3410568"/>
              <a:ext cx="442021" cy="425422"/>
              <a:chOff x="3706399" y="5116839"/>
              <a:chExt cx="442021" cy="425422"/>
            </a:xfrm>
            <a:solidFill>
              <a:schemeClr val="bg2"/>
            </a:solidFill>
            <a:scene3d>
              <a:camera prst="isometricOffAxis2Left"/>
              <a:lightRig rig="threePt" dir="t"/>
            </a:scene3d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D93BC26-C38E-44A0-8371-A93632161447}"/>
                  </a:ext>
                </a:extLst>
              </p:cNvPr>
              <p:cNvSpPr/>
              <p:nvPr/>
            </p:nvSpPr>
            <p:spPr bwMode="auto">
              <a:xfrm>
                <a:off x="3706399" y="5116839"/>
                <a:ext cx="439985" cy="425422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98BF1E7-B379-4665-B295-1466D1D8F746}"/>
                  </a:ext>
                </a:extLst>
              </p:cNvPr>
              <p:cNvSpPr txBox="1"/>
              <p:nvPr/>
            </p:nvSpPr>
            <p:spPr bwMode="auto">
              <a:xfrm>
                <a:off x="3708435" y="5202348"/>
                <a:ext cx="439985" cy="20005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321DFB-7691-4B85-B349-461E26ACC189}"/>
                </a:ext>
              </a:extLst>
            </p:cNvPr>
            <p:cNvGrpSpPr/>
            <p:nvPr/>
          </p:nvGrpSpPr>
          <p:grpSpPr>
            <a:xfrm>
              <a:off x="6669878" y="4139774"/>
              <a:ext cx="442021" cy="436955"/>
              <a:chOff x="3706399" y="5116838"/>
              <a:chExt cx="442021" cy="436955"/>
            </a:xfrm>
            <a:solidFill>
              <a:schemeClr val="bg2"/>
            </a:solidFill>
            <a:scene3d>
              <a:camera prst="isometricOffAxis2Left"/>
              <a:lightRig rig="threePt" dir="t"/>
            </a:scene3d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476B278-BC61-4FC5-8854-029383018B3D}"/>
                  </a:ext>
                </a:extLst>
              </p:cNvPr>
              <p:cNvSpPr/>
              <p:nvPr/>
            </p:nvSpPr>
            <p:spPr bwMode="auto">
              <a:xfrm>
                <a:off x="3706399" y="5116838"/>
                <a:ext cx="439985" cy="436955"/>
              </a:xfrm>
              <a:prstGeom prst="rect">
                <a:avLst/>
              </a:prstGeom>
              <a:grp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endParaRPr lang="en-US" sz="7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F93A983-22DE-4C79-B2DF-CB366AEA59B9}"/>
                  </a:ext>
                </a:extLst>
              </p:cNvPr>
              <p:cNvSpPr txBox="1"/>
              <p:nvPr/>
            </p:nvSpPr>
            <p:spPr bwMode="auto">
              <a:xfrm>
                <a:off x="3708435" y="5202348"/>
                <a:ext cx="439985" cy="20005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vert="horz" wrap="square" lIns="91392" tIns="45696" rIns="91392" bIns="45696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7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CORE</a:t>
                </a:r>
              </a:p>
            </p:txBody>
          </p:sp>
        </p:grpSp>
        <p:sp>
          <p:nvSpPr>
            <p:cNvPr id="78" name="Target">
              <a:extLst>
                <a:ext uri="{FF2B5EF4-FFF2-40B4-BE49-F238E27FC236}">
                  <a16:creationId xmlns:a16="http://schemas.microsoft.com/office/drawing/2014/main" id="{941AB42F-F16B-4369-9D47-026B998B26FB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 rot="944383">
              <a:off x="4753081" y="3445800"/>
              <a:ext cx="584970" cy="955117"/>
            </a:xfrm>
            <a:custGeom>
              <a:avLst/>
              <a:gdLst>
                <a:gd name="T0" fmla="*/ 159 w 422"/>
                <a:gd name="T1" fmla="*/ 217 h 522"/>
                <a:gd name="T2" fmla="*/ 212 w 422"/>
                <a:gd name="T3" fmla="*/ 223 h 522"/>
                <a:gd name="T4" fmla="*/ 179 w 422"/>
                <a:gd name="T5" fmla="*/ 5 h 522"/>
                <a:gd name="T6" fmla="*/ 167 w 422"/>
                <a:gd name="T7" fmla="*/ 0 h 522"/>
                <a:gd name="T8" fmla="*/ 0 w 422"/>
                <a:gd name="T9" fmla="*/ 179 h 522"/>
                <a:gd name="T10" fmla="*/ 54 w 422"/>
                <a:gd name="T11" fmla="*/ 194 h 522"/>
                <a:gd name="T12" fmla="*/ 411 w 422"/>
                <a:gd name="T13" fmla="*/ 481 h 522"/>
                <a:gd name="T14" fmla="*/ 411 w 422"/>
                <a:gd name="T15" fmla="*/ 464 h 522"/>
                <a:gd name="T16" fmla="*/ 159 w 422"/>
                <a:gd name="T17" fmla="*/ 217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2" h="522">
                  <a:moveTo>
                    <a:pt x="159" y="217"/>
                  </a:moveTo>
                  <a:cubicBezTo>
                    <a:pt x="159" y="217"/>
                    <a:pt x="194" y="230"/>
                    <a:pt x="212" y="223"/>
                  </a:cubicBezTo>
                  <a:cubicBezTo>
                    <a:pt x="192" y="126"/>
                    <a:pt x="179" y="5"/>
                    <a:pt x="179" y="5"/>
                  </a:cubicBezTo>
                  <a:lnTo>
                    <a:pt x="167" y="0"/>
                  </a:lnTo>
                  <a:cubicBezTo>
                    <a:pt x="167" y="0"/>
                    <a:pt x="23" y="67"/>
                    <a:pt x="0" y="179"/>
                  </a:cubicBezTo>
                  <a:cubicBezTo>
                    <a:pt x="21" y="191"/>
                    <a:pt x="54" y="194"/>
                    <a:pt x="54" y="194"/>
                  </a:cubicBezTo>
                  <a:cubicBezTo>
                    <a:pt x="60" y="349"/>
                    <a:pt x="106" y="522"/>
                    <a:pt x="411" y="481"/>
                  </a:cubicBezTo>
                  <a:cubicBezTo>
                    <a:pt x="422" y="481"/>
                    <a:pt x="411" y="464"/>
                    <a:pt x="411" y="464"/>
                  </a:cubicBezTo>
                  <a:cubicBezTo>
                    <a:pt x="207" y="469"/>
                    <a:pt x="154" y="279"/>
                    <a:pt x="159" y="217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  <a:scene3d>
              <a:camera prst="isometricBottomDown"/>
              <a:lightRig rig="threePt" dir="t"/>
            </a:scene3d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798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arget">
              <a:extLst>
                <a:ext uri="{FF2B5EF4-FFF2-40B4-BE49-F238E27FC236}">
                  <a16:creationId xmlns:a16="http://schemas.microsoft.com/office/drawing/2014/main" id="{2643FB86-4EE3-4CC5-9F68-CF74691F358D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 rot="1046070">
              <a:off x="8017719" y="3770583"/>
              <a:ext cx="584970" cy="955117"/>
            </a:xfrm>
            <a:custGeom>
              <a:avLst/>
              <a:gdLst>
                <a:gd name="T0" fmla="*/ 12 w 423"/>
                <a:gd name="T1" fmla="*/ 41 h 522"/>
                <a:gd name="T2" fmla="*/ 12 w 423"/>
                <a:gd name="T3" fmla="*/ 58 h 522"/>
                <a:gd name="T4" fmla="*/ 263 w 423"/>
                <a:gd name="T5" fmla="*/ 305 h 522"/>
                <a:gd name="T6" fmla="*/ 211 w 423"/>
                <a:gd name="T7" fmla="*/ 299 h 522"/>
                <a:gd name="T8" fmla="*/ 243 w 423"/>
                <a:gd name="T9" fmla="*/ 517 h 522"/>
                <a:gd name="T10" fmla="*/ 256 w 423"/>
                <a:gd name="T11" fmla="*/ 522 h 522"/>
                <a:gd name="T12" fmla="*/ 423 w 423"/>
                <a:gd name="T13" fmla="*/ 343 h 522"/>
                <a:gd name="T14" fmla="*/ 369 w 423"/>
                <a:gd name="T15" fmla="*/ 328 h 522"/>
                <a:gd name="T16" fmla="*/ 12 w 423"/>
                <a:gd name="T17" fmla="*/ 41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522">
                  <a:moveTo>
                    <a:pt x="12" y="41"/>
                  </a:moveTo>
                  <a:cubicBezTo>
                    <a:pt x="0" y="41"/>
                    <a:pt x="12" y="58"/>
                    <a:pt x="12" y="58"/>
                  </a:cubicBezTo>
                  <a:cubicBezTo>
                    <a:pt x="215" y="53"/>
                    <a:pt x="269" y="243"/>
                    <a:pt x="263" y="305"/>
                  </a:cubicBezTo>
                  <a:cubicBezTo>
                    <a:pt x="263" y="305"/>
                    <a:pt x="229" y="292"/>
                    <a:pt x="211" y="299"/>
                  </a:cubicBezTo>
                  <a:cubicBezTo>
                    <a:pt x="231" y="396"/>
                    <a:pt x="243" y="517"/>
                    <a:pt x="243" y="517"/>
                  </a:cubicBezTo>
                  <a:lnTo>
                    <a:pt x="256" y="522"/>
                  </a:lnTo>
                  <a:cubicBezTo>
                    <a:pt x="256" y="522"/>
                    <a:pt x="400" y="455"/>
                    <a:pt x="423" y="343"/>
                  </a:cubicBezTo>
                  <a:cubicBezTo>
                    <a:pt x="402" y="331"/>
                    <a:pt x="369" y="328"/>
                    <a:pt x="369" y="328"/>
                  </a:cubicBezTo>
                  <a:cubicBezTo>
                    <a:pt x="363" y="173"/>
                    <a:pt x="317" y="0"/>
                    <a:pt x="12" y="4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  <a:scene3d>
              <a:camera prst="isometricBottomDown"/>
              <a:lightRig rig="threePt" dir="t"/>
            </a:scene3d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798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30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D377DE-F7C8-FDD8-105C-C58689D5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Maestro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Cloud scalability on-premises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E25732A2-ACBC-B547-982C-D8882407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</a:pPr>
            <a:fld id="{BA761656-1249-4F38-99F8-ACF2559DA4D2}" type="datetimeFigureOut">
              <a:rPr lang="en-US" smtClean="0"/>
              <a:pPr>
                <a:buClr>
                  <a:srgbClr val="FF0000"/>
                </a:buClr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5C119F-308E-4C33-A581-EAE0EA9FFB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13" y="1404898"/>
            <a:ext cx="6580399" cy="3864156"/>
          </a:xfrm>
          <a:prstGeom prst="rect">
            <a:avLst/>
          </a:prstGeom>
          <a:solidFill>
            <a:schemeClr val="bg1"/>
          </a:solidFill>
          <a:ln w="4775" cap="flat">
            <a:noFill/>
            <a:prstDash val="solid"/>
            <a:miter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F312AA-C907-4A95-B74C-B704F837E341}"/>
              </a:ext>
            </a:extLst>
          </p:cNvPr>
          <p:cNvSpPr txBox="1"/>
          <p:nvPr/>
        </p:nvSpPr>
        <p:spPr bwMode="auto">
          <a:xfrm>
            <a:off x="7572174" y="2236092"/>
            <a:ext cx="3962541" cy="3999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41300" dist="152400" dir="3300000" sx="90000" sy="90000" algn="c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5982" rtlCol="0" anchor="t"/>
          <a:lstStyle>
            <a:defPPr>
              <a:defRPr lang="en-US"/>
            </a:defPPr>
            <a:lvl1pPr algn="ctr">
              <a:buClr>
                <a:srgbClr val="FF0000"/>
              </a:buClr>
              <a:defRPr sz="2000" b="1">
                <a:solidFill>
                  <a:schemeClr val="bg1"/>
                </a:solidFill>
                <a:latin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pPr algn="l"/>
            <a:r>
              <a:rPr lang="en-US" sz="1798" b="0">
                <a:latin typeface="Arial" panose="020B0604020202020204" pitchFamily="34" charset="0"/>
                <a:cs typeface="Arial" panose="020B0604020202020204" pitchFamily="34" charset="0"/>
              </a:rPr>
              <a:t>Deep Learning Threat Prevention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206C93-083A-452F-BDFB-37759516195F}"/>
              </a:ext>
            </a:extLst>
          </p:cNvPr>
          <p:cNvGrpSpPr/>
          <p:nvPr/>
        </p:nvGrpSpPr>
        <p:grpSpPr>
          <a:xfrm>
            <a:off x="7821961" y="3116314"/>
            <a:ext cx="374931" cy="288974"/>
            <a:chOff x="6711950" y="7240588"/>
            <a:chExt cx="449263" cy="355600"/>
          </a:xfrm>
        </p:grpSpPr>
        <p:sp>
          <p:nvSpPr>
            <p:cNvPr id="25" name="Line 11">
              <a:extLst>
                <a:ext uri="{FF2B5EF4-FFF2-40B4-BE49-F238E27FC236}">
                  <a16:creationId xmlns:a16="http://schemas.microsoft.com/office/drawing/2014/main" id="{4FD43B15-4E7B-4027-84C5-2516B10CF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8" y="746442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FF0000"/>
                </a:buClr>
                <a:defRPr/>
              </a:pPr>
              <a:endParaRPr lang="en-US" sz="1998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ACD6A991-4599-4D4B-970D-6ADE0FAF6F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1213" y="7331076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FF0000"/>
                </a:buClr>
                <a:defRPr/>
              </a:pPr>
              <a:endParaRPr lang="en-US" sz="1998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Line 17">
              <a:extLst>
                <a:ext uri="{FF2B5EF4-FFF2-40B4-BE49-F238E27FC236}">
                  <a16:creationId xmlns:a16="http://schemas.microsoft.com/office/drawing/2014/main" id="{95C1EBD5-DB19-477D-BF36-AD5E95B5B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1950" y="724058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FF0000"/>
                </a:buClr>
                <a:defRPr/>
              </a:pPr>
              <a:endParaRPr lang="en-US" sz="1998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Line 20">
              <a:extLst>
                <a:ext uri="{FF2B5EF4-FFF2-40B4-BE49-F238E27FC236}">
                  <a16:creationId xmlns:a16="http://schemas.microsoft.com/office/drawing/2014/main" id="{D093EFAA-A225-4EE3-BFA3-5638E927A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11950" y="759618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FF0000"/>
                </a:buClr>
                <a:defRPr/>
              </a:pPr>
              <a:endParaRPr lang="en-US" sz="1998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81BC4390-C85D-43B0-9A50-1D8B9970BD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9138" y="759618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FF0000"/>
                </a:buClr>
                <a:defRPr/>
              </a:pPr>
              <a:endParaRPr lang="en-US" sz="1998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E5949CF2-B9E9-4763-A31D-01C9BD322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9138" y="724058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pPr>
                <a:buClr>
                  <a:srgbClr val="FF0000"/>
                </a:buClr>
                <a:defRPr/>
              </a:pPr>
              <a:endParaRPr lang="en-US" sz="1998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4FC474F-1B4E-400D-B3EC-AF09D3A12ED0}"/>
              </a:ext>
            </a:extLst>
          </p:cNvPr>
          <p:cNvSpPr txBox="1"/>
          <p:nvPr/>
        </p:nvSpPr>
        <p:spPr bwMode="auto">
          <a:xfrm>
            <a:off x="7572174" y="2901496"/>
            <a:ext cx="3962541" cy="3999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241300" dist="152400" dir="3300000" sx="90000" sy="90000" algn="c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5982" rtlCol="0" anchor="t"/>
          <a:lstStyle>
            <a:defPPr>
              <a:defRPr lang="en-US"/>
            </a:defPPr>
            <a:lvl1pPr>
              <a:buClr>
                <a:srgbClr val="FF0000"/>
              </a:buClr>
              <a:defRPr sz="1800" b="0">
                <a:solidFill>
                  <a:schemeClr val="bg1"/>
                </a:solidFill>
                <a:latin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1798">
                <a:latin typeface="Arial" panose="020B0604020202020204" pitchFamily="34" charset="0"/>
                <a:cs typeface="Arial" panose="020B0604020202020204" pitchFamily="34" charset="0"/>
              </a:rPr>
              <a:t>Fast Forward with 800nsec latency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483711-8401-4CD6-A451-51AD3B1B139C}"/>
              </a:ext>
            </a:extLst>
          </p:cNvPr>
          <p:cNvSpPr txBox="1"/>
          <p:nvPr/>
        </p:nvSpPr>
        <p:spPr bwMode="auto">
          <a:xfrm>
            <a:off x="7572174" y="3525158"/>
            <a:ext cx="3962541" cy="3999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241300" dist="152400" dir="3300000" sx="90000" sy="90000" algn="c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5982" rtlCol="0" anchor="t"/>
          <a:lstStyle>
            <a:defPPr>
              <a:defRPr lang="en-US"/>
            </a:defPPr>
            <a:lvl1pPr>
              <a:buClr>
                <a:srgbClr val="FF0000"/>
              </a:buClr>
              <a:defRPr sz="1800" b="0">
                <a:solidFill>
                  <a:schemeClr val="bg1"/>
                </a:solidFill>
                <a:latin typeface="Segoe UI Black" panose="020B0A02040204020203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1798" dirty="0">
                <a:latin typeface="Arial" panose="020B0604020202020204" pitchFamily="34" charset="0"/>
                <a:cs typeface="Arial" panose="020B0604020202020204" pitchFamily="34" charset="0"/>
              </a:rPr>
              <a:t>Business Driven Auto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13667-E7FA-4663-A825-725C84A9F840}"/>
              </a:ext>
            </a:extLst>
          </p:cNvPr>
          <p:cNvSpPr txBox="1"/>
          <p:nvPr/>
        </p:nvSpPr>
        <p:spPr bwMode="auto">
          <a:xfrm>
            <a:off x="926846" y="5710738"/>
            <a:ext cx="10335135" cy="461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398" b="1" dirty="0">
                <a:latin typeface="Arial" panose="020B0604020202020204" pitchFamily="34" charset="0"/>
                <a:cs typeface="Arial" panose="020B0604020202020204" pitchFamily="34" charset="0"/>
              </a:rPr>
              <a:t>MAESTRO SECURES THE WORLD’S LARGEST DATACENTERS </a:t>
            </a:r>
            <a:endParaRPr lang="aa-ET" sz="2398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FF15A-EA91-21BD-8276-4DAC9C4993EA}"/>
              </a:ext>
            </a:extLst>
          </p:cNvPr>
          <p:cNvSpPr txBox="1"/>
          <p:nvPr/>
        </p:nvSpPr>
        <p:spPr bwMode="auto">
          <a:xfrm>
            <a:off x="7487547" y="1449148"/>
            <a:ext cx="3620401" cy="461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398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in Titan Release:</a:t>
            </a:r>
            <a:endParaRPr lang="en-IL" sz="2398" err="1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200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D0AD8D0D-CB22-486B-8AB5-D8873A89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  <a:defRPr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IL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defRPr/>
            </a:pPr>
            <a:fld id="{C21F6912-E12D-42E4-A1B4-78CBD40CB479}" type="datetimeFigureOut">
              <a:rPr lang="en-US" smtClean="0"/>
              <a:pPr>
                <a:buClr>
                  <a:srgbClr val="FF0000"/>
                </a:buClr>
                <a:defRPr/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EDB6DE-44C0-4A5A-872B-7E506E6BC3E3}"/>
              </a:ext>
            </a:extLst>
          </p:cNvPr>
          <p:cNvSpPr/>
          <p:nvPr/>
        </p:nvSpPr>
        <p:spPr>
          <a:xfrm>
            <a:off x="881930" y="1764068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DC6128-AF1A-49F5-83EB-7A7EB0A05E9A}"/>
              </a:ext>
            </a:extLst>
          </p:cNvPr>
          <p:cNvSpPr txBox="1"/>
          <p:nvPr/>
        </p:nvSpPr>
        <p:spPr bwMode="auto">
          <a:xfrm>
            <a:off x="873054" y="2285558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 Threat Prevention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1741062-1D17-43FD-B01E-66C91D102071}"/>
              </a:ext>
            </a:extLst>
          </p:cNvPr>
          <p:cNvSpPr txBox="1">
            <a:spLocks/>
          </p:cNvSpPr>
          <p:nvPr/>
        </p:nvSpPr>
        <p:spPr>
          <a:xfrm>
            <a:off x="317872" y="255858"/>
            <a:ext cx="11598940" cy="91392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400" b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5pPr>
            <a:lvl6pPr marL="60949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6pPr>
            <a:lvl7pPr marL="121898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7pPr>
            <a:lvl8pPr marL="18284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8pPr>
            <a:lvl9pPr marL="243797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9pPr>
          </a:lstStyle>
          <a:p>
            <a:pPr algn="ctr">
              <a:buClrTx/>
              <a:buSzTx/>
              <a:defRPr/>
            </a:pPr>
            <a:endParaRPr lang="en-US" sz="2798" b="1" kern="0">
              <a:gradFill>
                <a:gsLst>
                  <a:gs pos="0">
                    <a:srgbClr val="DA1572"/>
                  </a:gs>
                  <a:gs pos="100000">
                    <a:srgbClr val="293896"/>
                  </a:gs>
                </a:gsLst>
                <a:lin ang="0" scaled="1"/>
              </a:gra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E78F6-9258-4893-A697-2E138B68D402}"/>
              </a:ext>
            </a:extLst>
          </p:cNvPr>
          <p:cNvSpPr/>
          <p:nvPr/>
        </p:nvSpPr>
        <p:spPr>
          <a:xfrm>
            <a:off x="3622548" y="1764068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E54B4D-8AC6-428C-AE12-F4A613592466}"/>
              </a:ext>
            </a:extLst>
          </p:cNvPr>
          <p:cNvSpPr txBox="1"/>
          <p:nvPr/>
        </p:nvSpPr>
        <p:spPr bwMode="auto">
          <a:xfrm>
            <a:off x="3613673" y="2439406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Data center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DA50C8-3145-4704-8B7E-F59B0D05FB58}"/>
              </a:ext>
            </a:extLst>
          </p:cNvPr>
          <p:cNvSpPr/>
          <p:nvPr/>
        </p:nvSpPr>
        <p:spPr>
          <a:xfrm>
            <a:off x="6355580" y="1770671"/>
            <a:ext cx="2311950" cy="188544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9E423B-ECE0-43BF-8B58-F01173A37970}"/>
              </a:ext>
            </a:extLst>
          </p:cNvPr>
          <p:cNvSpPr txBox="1"/>
          <p:nvPr/>
        </p:nvSpPr>
        <p:spPr bwMode="auto">
          <a:xfrm>
            <a:off x="6346705" y="2292161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Branch </a:t>
            </a:r>
            <a:b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</a:b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office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5C87E0-7020-4DC9-A61D-B216C83F5563}"/>
              </a:ext>
            </a:extLst>
          </p:cNvPr>
          <p:cNvSpPr/>
          <p:nvPr/>
        </p:nvSpPr>
        <p:spPr>
          <a:xfrm>
            <a:off x="9079735" y="1757481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4B9DE5-6140-439B-9CBE-2EF619C4638D}"/>
              </a:ext>
            </a:extLst>
          </p:cNvPr>
          <p:cNvSpPr txBox="1"/>
          <p:nvPr/>
        </p:nvSpPr>
        <p:spPr bwMode="auto">
          <a:xfrm>
            <a:off x="9070860" y="2432819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I</a:t>
            </a:r>
            <a:r>
              <a:rPr lang="en-US" sz="1999" b="1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</a:t>
            </a: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t</a:t>
            </a: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/</a:t>
            </a: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ot</a:t>
            </a:r>
            <a:endParaRPr lang="en-US" sz="1999" b="1" cap="all" dirty="0">
              <a:latin typeface="Arial" panose="020B0604020202020204" pitchFamily="34" charset="0"/>
              <a:ea typeface="Segoe UI Black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BEE523-0937-4E18-87D2-2875D0CF9430}"/>
              </a:ext>
            </a:extLst>
          </p:cNvPr>
          <p:cNvSpPr/>
          <p:nvPr/>
        </p:nvSpPr>
        <p:spPr>
          <a:xfrm>
            <a:off x="881930" y="3973343"/>
            <a:ext cx="10509755" cy="8167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7BE0F-CF2C-4E5D-A9DB-7B58EB3581C9}"/>
              </a:ext>
            </a:extLst>
          </p:cNvPr>
          <p:cNvSpPr txBox="1"/>
          <p:nvPr/>
        </p:nvSpPr>
        <p:spPr bwMode="auto">
          <a:xfrm>
            <a:off x="873055" y="4184812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Security management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30D53-9E75-4886-AC1C-8894B9A80F0A}"/>
              </a:ext>
            </a:extLst>
          </p:cNvPr>
          <p:cNvSpPr/>
          <p:nvPr/>
        </p:nvSpPr>
        <p:spPr>
          <a:xfrm>
            <a:off x="881930" y="5098881"/>
            <a:ext cx="10509755" cy="8167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4203DC-0D16-4C8C-8415-A9D94B12B257}"/>
              </a:ext>
            </a:extLst>
          </p:cNvPr>
          <p:cNvSpPr txBox="1"/>
          <p:nvPr/>
        </p:nvSpPr>
        <p:spPr bwMode="auto">
          <a:xfrm>
            <a:off x="873055" y="5317140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Small business</a:t>
            </a: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99DBB6AA-6AFE-5163-9225-F216F9E6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42" y="460552"/>
            <a:ext cx="11022371" cy="914400"/>
          </a:xfrm>
        </p:spPr>
        <p:txBody>
          <a:bodyPr/>
          <a:lstStyle/>
          <a:p>
            <a:r>
              <a:rPr lang="en-US" kern="0" dirty="0"/>
              <a:t>Quantum Network Security</a:t>
            </a:r>
            <a:br>
              <a:rPr lang="en-US" kern="0" dirty="0"/>
            </a:br>
            <a:r>
              <a:rPr lang="en-US" sz="2800" kern="0" dirty="0">
                <a:solidFill>
                  <a:schemeClr val="tx1"/>
                </a:solidFill>
              </a:rPr>
              <a:t>Most advanced and scalable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3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מלבן 12">
            <a:extLst>
              <a:ext uri="{FF2B5EF4-FFF2-40B4-BE49-F238E27FC236}">
                <a16:creationId xmlns:a16="http://schemas.microsoft.com/office/drawing/2014/main" id="{BD6409EB-4A9B-72AF-6549-400AA5DB2FE0}"/>
              </a:ext>
            </a:extLst>
          </p:cNvPr>
          <p:cNvSpPr/>
          <p:nvPr/>
        </p:nvSpPr>
        <p:spPr bwMode="auto">
          <a:xfrm>
            <a:off x="7861304" y="3241217"/>
            <a:ext cx="692125" cy="1158512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he-IL" sz="2398" dirty="0"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F89F5-B88B-4402-AB18-D2C9A908D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5423" y="174132"/>
            <a:ext cx="6668523" cy="4408980"/>
          </a:xfrm>
          <a:prstGeom prst="rect">
            <a:avLst/>
          </a:prstGeom>
        </p:spPr>
      </p:pic>
      <p:sp>
        <p:nvSpPr>
          <p:cNvPr id="6" name="Round Same Side Corner Rectangle 3">
            <a:extLst>
              <a:ext uri="{FF2B5EF4-FFF2-40B4-BE49-F238E27FC236}">
                <a16:creationId xmlns:a16="http://schemas.microsoft.com/office/drawing/2014/main" id="{D030057D-B43B-C3BC-983E-9E58059B4DA9}"/>
              </a:ext>
            </a:extLst>
          </p:cNvPr>
          <p:cNvSpPr/>
          <p:nvPr/>
        </p:nvSpPr>
        <p:spPr bwMode="auto">
          <a:xfrm rot="5400000">
            <a:off x="94798" y="1362769"/>
            <a:ext cx="4408981" cy="4592233"/>
          </a:xfrm>
          <a:prstGeom prst="round2SameRect">
            <a:avLst>
              <a:gd name="adj1" fmla="val 11241"/>
              <a:gd name="adj2" fmla="val 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4000">
                <a:schemeClr val="bg1"/>
              </a:gs>
            </a:gsLst>
            <a:lin ang="10800000" scaled="1"/>
            <a:tileRect/>
          </a:gradFill>
          <a:ln w="1270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8" dirty="0"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D8E4B1-7B02-1347-0671-64B198EF53FE}"/>
              </a:ext>
            </a:extLst>
          </p:cNvPr>
          <p:cNvSpPr txBox="1"/>
          <p:nvPr/>
        </p:nvSpPr>
        <p:spPr bwMode="auto">
          <a:xfrm>
            <a:off x="6657114" y="4135052"/>
            <a:ext cx="928809" cy="2460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spcBef>
                <a:spcPts val="0"/>
              </a:spcBef>
              <a:defRPr sz="1600" b="1">
                <a:latin typeface="+mn-lt"/>
              </a:defRPr>
            </a:lvl1pPr>
          </a:lstStyle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MPLS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1A699B-6CC5-90B2-3894-198162802E3F}"/>
              </a:ext>
            </a:extLst>
          </p:cNvPr>
          <p:cNvGrpSpPr/>
          <p:nvPr/>
        </p:nvGrpSpPr>
        <p:grpSpPr>
          <a:xfrm>
            <a:off x="7159294" y="1754283"/>
            <a:ext cx="1829975" cy="1194310"/>
            <a:chOff x="7317328" y="1303267"/>
            <a:chExt cx="1878938" cy="1098202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AA262EF-7E5B-C4E6-E980-E9C008256C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55370" y="1303267"/>
              <a:ext cx="1087107" cy="28359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8D41923-6211-BEAC-0EBA-686923BA0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328" y="1655925"/>
              <a:ext cx="677513" cy="38482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262B8B-81AA-09DE-0207-F303B1A30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6541" y="2094022"/>
              <a:ext cx="551703" cy="27761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71FFED6-5F80-0AAC-5ED2-3A66F0352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241" y="1658578"/>
              <a:ext cx="748713" cy="35933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01BD9BC-4EEA-D737-16A1-BE2C2A393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07954" y="1668038"/>
              <a:ext cx="488312" cy="335854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581C8C0-25CD-9E58-56CE-5B3012D8F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368" y="2050074"/>
              <a:ext cx="685939" cy="351395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7705B39-B69A-5B6F-53E6-8B2A17405191}"/>
              </a:ext>
            </a:extLst>
          </p:cNvPr>
          <p:cNvSpPr/>
          <p:nvPr/>
        </p:nvSpPr>
        <p:spPr>
          <a:xfrm>
            <a:off x="1110421" y="1713787"/>
            <a:ext cx="3596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5"/>
              </a:buClr>
              <a:buSzPct val="122000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Datacenter security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bypassed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0301F4-ECC7-D4D5-E2BE-866EB5CE0CE0}"/>
              </a:ext>
            </a:extLst>
          </p:cNvPr>
          <p:cNvSpPr/>
          <p:nvPr/>
        </p:nvSpPr>
        <p:spPr>
          <a:xfrm>
            <a:off x="1110423" y="2767565"/>
            <a:ext cx="3855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5"/>
              </a:buClr>
              <a:buSzPct val="122000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Local internet increases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cyber-attack risk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F62B16-0227-78C4-A4F3-072EF5CBF2C0}"/>
              </a:ext>
            </a:extLst>
          </p:cNvPr>
          <p:cNvSpPr/>
          <p:nvPr/>
        </p:nvSpPr>
        <p:spPr>
          <a:xfrm>
            <a:off x="1110424" y="3876018"/>
            <a:ext cx="34849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5"/>
              </a:buClr>
              <a:buSzPct val="122000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Inconsistent security policies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A76719-8961-1E74-EB24-7ED5F86DE1D8}"/>
              </a:ext>
            </a:extLst>
          </p:cNvPr>
          <p:cNvSpPr/>
          <p:nvPr/>
        </p:nvSpPr>
        <p:spPr>
          <a:xfrm>
            <a:off x="1110421" y="4941940"/>
            <a:ext cx="3528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5"/>
              </a:buClr>
              <a:buSzPct val="122000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Lack of threat visibility</a:t>
            </a:r>
          </a:p>
        </p:txBody>
      </p:sp>
      <p:sp>
        <p:nvSpPr>
          <p:cNvPr id="70" name="Text Placeholder 17">
            <a:extLst>
              <a:ext uri="{FF2B5EF4-FFF2-40B4-BE49-F238E27FC236}">
                <a16:creationId xmlns:a16="http://schemas.microsoft.com/office/drawing/2014/main" id="{EFCB4F84-5690-7F7C-A690-2A5D673103CC}"/>
              </a:ext>
            </a:extLst>
          </p:cNvPr>
          <p:cNvSpPr txBox="1">
            <a:spLocks/>
          </p:cNvSpPr>
          <p:nvPr/>
        </p:nvSpPr>
        <p:spPr>
          <a:xfrm>
            <a:off x="4642067" y="5515049"/>
            <a:ext cx="7245375" cy="7800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4D4D4F">
                  <a:lumMod val="60000"/>
                  <a:lumOff val="40000"/>
                </a:srgbClr>
              </a:buClr>
              <a:defRPr/>
            </a:pPr>
            <a:r>
              <a:rPr lang="en-US" sz="1798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INCREASED RISK OF CYBER ATTACKS </a:t>
            </a:r>
            <a:r>
              <a:rPr lang="en-US" sz="1798" b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/>
            </a:r>
            <a:br>
              <a:rPr lang="en-US" sz="1798" b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</a:br>
            <a:r>
              <a:rPr lang="en-US" sz="1798" b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rPr>
              <a:t>REQUIRES A NEW APPROACH TO SD-WAN SECURITY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FBB996E-F139-0801-8829-ACA9E2E1C413}"/>
              </a:ext>
            </a:extLst>
          </p:cNvPr>
          <p:cNvCxnSpPr/>
          <p:nvPr/>
        </p:nvCxnSpPr>
        <p:spPr bwMode="auto">
          <a:xfrm flipH="1" flipV="1">
            <a:off x="9527013" y="3429000"/>
            <a:ext cx="591891" cy="596697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7602D9F-6FAF-8BA5-B814-4B3AB6D280F2}"/>
              </a:ext>
            </a:extLst>
          </p:cNvPr>
          <p:cNvSpPr txBox="1"/>
          <p:nvPr/>
        </p:nvSpPr>
        <p:spPr bwMode="auto">
          <a:xfrm>
            <a:off x="9529731" y="1118684"/>
            <a:ext cx="2204596" cy="830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buClr>
                <a:srgbClr val="3075FF"/>
              </a:buClr>
              <a:defRPr/>
            </a:pPr>
            <a:r>
              <a:rPr 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</a:t>
            </a:r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branch-to-internet </a:t>
            </a:r>
            <a:r>
              <a:rPr 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connection</a:t>
            </a:r>
          </a:p>
        </p:txBody>
      </p:sp>
      <p:sp>
        <p:nvSpPr>
          <p:cNvPr id="40" name="Oval 57">
            <a:extLst>
              <a:ext uri="{FF2B5EF4-FFF2-40B4-BE49-F238E27FC236}">
                <a16:creationId xmlns:a16="http://schemas.microsoft.com/office/drawing/2014/main" id="{587165DA-311A-39A0-AD70-BD29EB8511AF}"/>
              </a:ext>
            </a:extLst>
          </p:cNvPr>
          <p:cNvSpPr/>
          <p:nvPr/>
        </p:nvSpPr>
        <p:spPr bwMode="auto">
          <a:xfrm>
            <a:off x="701225" y="1841648"/>
            <a:ext cx="232496" cy="232494"/>
          </a:xfrm>
          <a:prstGeom prst="ellipse">
            <a:avLst/>
          </a:prstGeom>
          <a:gradFill flip="none" rotWithShape="1">
            <a:gsLst>
              <a:gs pos="5000">
                <a:srgbClr val="E45785"/>
              </a:gs>
              <a:gs pos="100000">
                <a:srgbClr val="72183E"/>
              </a:gs>
            </a:gsLst>
            <a:lin ang="13500000" scaled="1"/>
            <a:tileRect/>
          </a:gradFill>
          <a:ln w="12700" algn="ctr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2183E"/>
              </a:buClr>
              <a:buSzPct val="115000"/>
              <a:defRPr/>
            </a:pPr>
            <a:endParaRPr lang="he-IL" sz="5996" kern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3" name="Oval 57">
            <a:extLst>
              <a:ext uri="{FF2B5EF4-FFF2-40B4-BE49-F238E27FC236}">
                <a16:creationId xmlns:a16="http://schemas.microsoft.com/office/drawing/2014/main" id="{1785EAA4-68DE-2BCA-71F3-0283FF2C4970}"/>
              </a:ext>
            </a:extLst>
          </p:cNvPr>
          <p:cNvSpPr/>
          <p:nvPr/>
        </p:nvSpPr>
        <p:spPr bwMode="auto">
          <a:xfrm>
            <a:off x="701225" y="2879742"/>
            <a:ext cx="232496" cy="232494"/>
          </a:xfrm>
          <a:prstGeom prst="ellipse">
            <a:avLst/>
          </a:prstGeom>
          <a:gradFill flip="none" rotWithShape="1">
            <a:gsLst>
              <a:gs pos="5000">
                <a:srgbClr val="E45785"/>
              </a:gs>
              <a:gs pos="100000">
                <a:srgbClr val="72183E"/>
              </a:gs>
            </a:gsLst>
            <a:lin ang="13500000" scaled="1"/>
            <a:tileRect/>
          </a:gradFill>
          <a:ln w="12700" algn="ctr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2183E"/>
              </a:buClr>
              <a:buSzPct val="115000"/>
              <a:defRPr/>
            </a:pPr>
            <a:endParaRPr lang="he-IL" sz="5996" kern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5" name="Oval 57">
            <a:extLst>
              <a:ext uri="{FF2B5EF4-FFF2-40B4-BE49-F238E27FC236}">
                <a16:creationId xmlns:a16="http://schemas.microsoft.com/office/drawing/2014/main" id="{64F5DABC-7C85-A86B-48E7-67B9A09ABFC0}"/>
              </a:ext>
            </a:extLst>
          </p:cNvPr>
          <p:cNvSpPr/>
          <p:nvPr/>
        </p:nvSpPr>
        <p:spPr bwMode="auto">
          <a:xfrm>
            <a:off x="701225" y="4001863"/>
            <a:ext cx="232496" cy="232494"/>
          </a:xfrm>
          <a:prstGeom prst="ellipse">
            <a:avLst/>
          </a:prstGeom>
          <a:gradFill flip="none" rotWithShape="1">
            <a:gsLst>
              <a:gs pos="5000">
                <a:srgbClr val="E45785"/>
              </a:gs>
              <a:gs pos="100000">
                <a:srgbClr val="72183E"/>
              </a:gs>
            </a:gsLst>
            <a:lin ang="13500000" scaled="1"/>
            <a:tileRect/>
          </a:gradFill>
          <a:ln w="12700" algn="ctr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2183E"/>
              </a:buClr>
              <a:buSzPct val="115000"/>
              <a:defRPr/>
            </a:pPr>
            <a:endParaRPr lang="he-IL" sz="5996" kern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4" name="Oval 57">
            <a:extLst>
              <a:ext uri="{FF2B5EF4-FFF2-40B4-BE49-F238E27FC236}">
                <a16:creationId xmlns:a16="http://schemas.microsoft.com/office/drawing/2014/main" id="{65C7FCA6-D3DB-8B73-82F0-B88CD9806028}"/>
              </a:ext>
            </a:extLst>
          </p:cNvPr>
          <p:cNvSpPr/>
          <p:nvPr/>
        </p:nvSpPr>
        <p:spPr bwMode="auto">
          <a:xfrm>
            <a:off x="701225" y="5084467"/>
            <a:ext cx="232496" cy="232494"/>
          </a:xfrm>
          <a:prstGeom prst="ellipse">
            <a:avLst/>
          </a:prstGeom>
          <a:gradFill flip="none" rotWithShape="1">
            <a:gsLst>
              <a:gs pos="5000">
                <a:srgbClr val="E45785"/>
              </a:gs>
              <a:gs pos="100000">
                <a:srgbClr val="72183E"/>
              </a:gs>
            </a:gsLst>
            <a:lin ang="13500000" scaled="1"/>
            <a:tileRect/>
          </a:gradFill>
          <a:ln w="12700" algn="ctr">
            <a:noFill/>
            <a:miter lim="800000"/>
            <a:headEnd/>
            <a:tailEnd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2183E"/>
              </a:buClr>
              <a:buSzPct val="115000"/>
              <a:defRPr/>
            </a:pPr>
            <a:endParaRPr lang="he-IL" sz="5996" kern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74" name="Straight Connector 46">
            <a:extLst>
              <a:ext uri="{FF2B5EF4-FFF2-40B4-BE49-F238E27FC236}">
                <a16:creationId xmlns:a16="http://schemas.microsoft.com/office/drawing/2014/main" id="{117BCF36-B3B9-EFFC-B451-E46D90396D61}"/>
              </a:ext>
            </a:extLst>
          </p:cNvPr>
          <p:cNvCxnSpPr/>
          <p:nvPr/>
        </p:nvCxnSpPr>
        <p:spPr bwMode="auto">
          <a:xfrm flipH="1" flipV="1">
            <a:off x="8607234" y="4396736"/>
            <a:ext cx="130684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46">
            <a:extLst>
              <a:ext uri="{FF2B5EF4-FFF2-40B4-BE49-F238E27FC236}">
                <a16:creationId xmlns:a16="http://schemas.microsoft.com/office/drawing/2014/main" id="{E81EC42C-917A-0B55-0087-A9CEE18D9FCA}"/>
              </a:ext>
            </a:extLst>
          </p:cNvPr>
          <p:cNvCxnSpPr/>
          <p:nvPr/>
        </p:nvCxnSpPr>
        <p:spPr bwMode="auto">
          <a:xfrm flipH="1" flipV="1">
            <a:off x="6505874" y="4396736"/>
            <a:ext cx="130684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77A5DF6-BE43-CF0A-5314-4BDAD99D7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SD-WAN Security Challenges</a:t>
            </a:r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58A98458-CF2C-EDEA-A256-A85A13B5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IL"/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33195908-EC0D-425A-798D-0DEAC2414DB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CF0E1690-FFBA-4DAF-B44A-36E39ACA0346}" type="datetimeFigureOut">
              <a:rPr lang="en-US" smtClean="0"/>
              <a:pPr/>
              <a:t>1/17/2023</a:t>
            </a:fld>
            <a:endParaRPr lang="en-IL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33D162-DD0F-4148-1C55-A501DD2A9716}"/>
              </a:ext>
            </a:extLst>
          </p:cNvPr>
          <p:cNvCxnSpPr/>
          <p:nvPr/>
        </p:nvCxnSpPr>
        <p:spPr bwMode="auto">
          <a:xfrm flipV="1">
            <a:off x="6288857" y="3432651"/>
            <a:ext cx="499720" cy="59304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64688E5-A2B2-4981-CCD0-38A6768287CD}"/>
              </a:ext>
            </a:extLst>
          </p:cNvPr>
          <p:cNvSpPr txBox="1"/>
          <p:nvPr/>
        </p:nvSpPr>
        <p:spPr bwMode="auto">
          <a:xfrm>
            <a:off x="8796251" y="4157662"/>
            <a:ext cx="928809" cy="2460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>
              <a:spcBef>
                <a:spcPts val="0"/>
              </a:spcBef>
              <a:defRPr sz="1600" b="1">
                <a:latin typeface="+mn-lt"/>
              </a:defRPr>
            </a:lvl1pPr>
          </a:lstStyle>
          <a:p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VPN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39275-8257-49ED-AA5A-05A242986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57" y="3965073"/>
            <a:ext cx="1404620" cy="14046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09C19-7117-47F9-83A2-F4AB8B41D6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52" y="3955152"/>
            <a:ext cx="1404620" cy="13999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7D34BBF-7D42-441D-B6A6-B520CB8D69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736" y="3954817"/>
            <a:ext cx="1404620" cy="13999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AAFF11E-A732-FF63-1300-BC4CD8E2C3C7}"/>
              </a:ext>
            </a:extLst>
          </p:cNvPr>
          <p:cNvSpPr txBox="1"/>
          <p:nvPr/>
        </p:nvSpPr>
        <p:spPr bwMode="auto">
          <a:xfrm>
            <a:off x="7683819" y="3667792"/>
            <a:ext cx="1047240" cy="2768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buClr>
                <a:srgbClr val="3075FF"/>
              </a:buClr>
              <a:defRPr/>
            </a:pPr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Firewall</a:t>
            </a:r>
          </a:p>
        </p:txBody>
      </p:sp>
    </p:spTree>
    <p:extLst>
      <p:ext uri="{BB962C8B-B14F-4D97-AF65-F5344CB8AC3E}">
        <p14:creationId xmlns:p14="http://schemas.microsoft.com/office/powerpoint/2010/main" val="2869026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1" grpId="0"/>
      <p:bldP spid="70" grpId="0"/>
      <p:bldP spid="73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5F74755D-E62A-5B78-5352-D6B43602B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6CB7E-7AE1-2D68-A462-E31DBFC77A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Network Security Challenges</a:t>
            </a:r>
          </a:p>
          <a:p>
            <a:r>
              <a:rPr lang="en-US" dirty="0">
                <a:latin typeface="Arial"/>
                <a:cs typeface="Arial"/>
              </a:rPr>
              <a:t>Threat Prevention </a:t>
            </a:r>
          </a:p>
          <a:p>
            <a:r>
              <a:rPr lang="en-US" dirty="0">
                <a:latin typeface="Arial"/>
                <a:cs typeface="Arial"/>
              </a:rPr>
              <a:t>Data Center </a:t>
            </a:r>
          </a:p>
          <a:p>
            <a:r>
              <a:rPr lang="en-US" dirty="0">
                <a:latin typeface="Arial"/>
                <a:cs typeface="Arial"/>
              </a:rPr>
              <a:t>Branch Office 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IoT/OT</a:t>
            </a:r>
          </a:p>
          <a:p>
            <a:r>
              <a:rPr lang="en-US" dirty="0">
                <a:latin typeface="Arial"/>
                <a:cs typeface="Arial"/>
              </a:rPr>
              <a:t>Unified Management </a:t>
            </a:r>
          </a:p>
          <a:p>
            <a:r>
              <a:rPr lang="en-US" dirty="0">
                <a:latin typeface="Arial"/>
                <a:cs typeface="Arial"/>
              </a:rPr>
              <a:t>SMBs 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A8772-B036-988B-4330-BFCF744D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A8323958-A0F9-7250-EF1E-76C5E6EE23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1B14FBC4-36FA-423D-BDD2-47F855CE7E5F}" type="datetimeFigureOut">
              <a:rPr lang="en-US" smtClean="0"/>
              <a:pPr/>
              <a:t>1/17/2023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9476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  Description automatically generated">
            <a:extLst>
              <a:ext uri="{FF2B5EF4-FFF2-40B4-BE49-F238E27FC236}">
                <a16:creationId xmlns:a16="http://schemas.microsoft.com/office/drawing/2014/main" id="{47A9BA2A-6160-4311-48C8-231A827969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ABC020-DE73-4AF5-A00A-A53D50548CFF}"/>
              </a:ext>
            </a:extLst>
          </p:cNvPr>
          <p:cNvSpPr/>
          <p:nvPr/>
        </p:nvSpPr>
        <p:spPr bwMode="auto">
          <a:xfrm>
            <a:off x="1198390" y="1273025"/>
            <a:ext cx="9673950" cy="4687546"/>
          </a:xfrm>
          <a:prstGeom prst="roundRect">
            <a:avLst/>
          </a:prstGeom>
          <a:gradFill>
            <a:gsLst>
              <a:gs pos="100000">
                <a:schemeClr val="tx1">
                  <a:lumMod val="20000"/>
                  <a:lumOff val="80000"/>
                  <a:alpha val="38000"/>
                </a:schemeClr>
              </a:gs>
              <a:gs pos="22000">
                <a:schemeClr val="bg1">
                  <a:alpha val="96000"/>
                </a:schemeClr>
              </a:gs>
            </a:gsLst>
            <a:lin ang="5400000" scaled="1"/>
          </a:gradFill>
          <a:ln w="12700" algn="ctr">
            <a:noFill/>
            <a:miter lim="800000"/>
            <a:headEnd/>
            <a:tailEnd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IL" sz="2398" dirty="0">
              <a:latin typeface="Arial" panose="020B0604020202020204" pitchFamily="34" charset="0"/>
            </a:endParaRPr>
          </a:p>
        </p:txBody>
      </p:sp>
      <p:sp>
        <p:nvSpPr>
          <p:cNvPr id="2" name="Footer Placeholder 1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3075FF"/>
              </a:buClr>
              <a:defRPr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7B843025-C78C-436B-9B7D-C0B6EDE58F0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3075FF"/>
              </a:buClr>
              <a:defRPr/>
            </a:pPr>
            <a:fld id="{BA761656-1249-4F38-99F8-ACF2559DA4D2}" type="datetimeFigureOut">
              <a:rPr lang="en-US" smtClean="0"/>
              <a:pPr>
                <a:buClr>
                  <a:srgbClr val="3075FF"/>
                </a:buClr>
                <a:defRPr/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7682EE0-2798-465F-A44F-4E539C78FCD9}"/>
              </a:ext>
            </a:extLst>
          </p:cNvPr>
          <p:cNvSpPr txBox="1">
            <a:spLocks/>
          </p:cNvSpPr>
          <p:nvPr/>
        </p:nvSpPr>
        <p:spPr bwMode="auto">
          <a:xfrm>
            <a:off x="2148152" y="2147984"/>
            <a:ext cx="3163549" cy="40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400" b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5pPr>
            <a:lvl6pPr marL="60949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6pPr>
            <a:lvl7pPr marL="121898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7pPr>
            <a:lvl8pPr marL="18284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8pPr>
            <a:lvl9pPr marL="243797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9pPr>
          </a:lstStyle>
          <a:p>
            <a:pPr algn="ctr">
              <a:buClrTx/>
              <a:buSzTx/>
              <a:defRPr/>
            </a:pPr>
            <a:r>
              <a:rPr lang="en-US" sz="2398" kern="0" spc="300" dirty="0">
                <a:solidFill>
                  <a:schemeClr val="tx1"/>
                </a:solidFill>
              </a:rPr>
              <a:t>INTRODUCING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2963E5-C5BE-455D-A496-33B5DD00B4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61" y="2612618"/>
            <a:ext cx="3806915" cy="190345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3CB9EB7-326A-4BA3-A26A-BD5403BACE28}"/>
              </a:ext>
            </a:extLst>
          </p:cNvPr>
          <p:cNvSpPr/>
          <p:nvPr/>
        </p:nvSpPr>
        <p:spPr>
          <a:xfrm>
            <a:off x="3519214" y="4861142"/>
            <a:ext cx="4830653" cy="584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13578">
              <a:buClr>
                <a:srgbClr val="FF0000"/>
              </a:buClr>
              <a:defRPr/>
            </a:pPr>
            <a:r>
              <a:rPr lang="en-US" sz="3198" b="1" kern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r>
              <a:rPr lang="en-US" sz="3198" ker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198" b="1" ker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3198" ker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198" b="1" kern="0">
                <a:latin typeface="Arial" panose="020B0604020202020204" pitchFamily="34" charset="0"/>
                <a:cs typeface="Arial" panose="020B0604020202020204" pitchFamily="34" charset="0"/>
              </a:rPr>
              <a:t>SD-WAN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138B40-0122-447C-ACA8-18C28DA817AD}"/>
              </a:ext>
            </a:extLst>
          </p:cNvPr>
          <p:cNvSpPr/>
          <p:nvPr/>
        </p:nvSpPr>
        <p:spPr>
          <a:xfrm>
            <a:off x="-330974" y="5421538"/>
            <a:ext cx="12677391" cy="369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913578">
              <a:buClr>
                <a:srgbClr val="FF0000"/>
              </a:buClr>
              <a:defRPr/>
            </a:pPr>
            <a:r>
              <a:rPr lang="en-US" sz="1798" kern="0">
                <a:solidFill>
                  <a:srgbClr val="D510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SD-WAN Connectivity </a:t>
            </a:r>
            <a:r>
              <a:rPr lang="en-US" sz="1798" kern="0">
                <a:solidFill>
                  <a:srgbClr val="4D4D4F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embedded into the </a:t>
            </a:r>
            <a:r>
              <a:rPr lang="en-US" sz="1798" kern="0">
                <a:solidFill>
                  <a:srgbClr val="D510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Industry’s Best Threat Prevention</a:t>
            </a:r>
            <a:endParaRPr lang="en-US" sz="1798" kern="0">
              <a:solidFill>
                <a:srgbClr val="4D4D4F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309191D9-5D24-09A7-78AE-2EC60A9A43F0}"/>
              </a:ext>
            </a:extLst>
          </p:cNvPr>
          <p:cNvSpPr/>
          <p:nvPr/>
        </p:nvSpPr>
        <p:spPr>
          <a:xfrm rot="11449543">
            <a:off x="8838594" y="317043"/>
            <a:ext cx="3318506" cy="2923535"/>
          </a:xfrm>
          <a:custGeom>
            <a:avLst/>
            <a:gdLst>
              <a:gd name="connsiteX0" fmla="*/ 5745186 w 5899993"/>
              <a:gd name="connsiteY0" fmla="*/ 67647 h 5197773"/>
              <a:gd name="connsiteX1" fmla="*/ 3432718 w 5899993"/>
              <a:gd name="connsiteY1" fmla="*/ 1606288 h 5197773"/>
              <a:gd name="connsiteX2" fmla="*/ 1864458 w 5899993"/>
              <a:gd name="connsiteY2" fmla="*/ 1331156 h 5197773"/>
              <a:gd name="connsiteX3" fmla="*/ 1725554 w 5899993"/>
              <a:gd name="connsiteY3" fmla="*/ 2011493 h 5197773"/>
              <a:gd name="connsiteX4" fmla="*/ 1658690 w 5899993"/>
              <a:gd name="connsiteY4" fmla="*/ 2014169 h 5197773"/>
              <a:gd name="connsiteX5" fmla="*/ 593 w 5899993"/>
              <a:gd name="connsiteY5" fmla="*/ 2986538 h 5197773"/>
              <a:gd name="connsiteX6" fmla="*/ 1747679 w 5899993"/>
              <a:gd name="connsiteY6" fmla="*/ 3788120 h 5197773"/>
              <a:gd name="connsiteX7" fmla="*/ 2246732 w 5899993"/>
              <a:gd name="connsiteY7" fmla="*/ 3723908 h 5197773"/>
              <a:gd name="connsiteX8" fmla="*/ 2318949 w 5899993"/>
              <a:gd name="connsiteY8" fmla="*/ 4633179 h 5197773"/>
              <a:gd name="connsiteX9" fmla="*/ 3337841 w 5899993"/>
              <a:gd name="connsiteY9" fmla="*/ 4364737 h 5197773"/>
              <a:gd name="connsiteX10" fmla="*/ 5464480 w 5899993"/>
              <a:gd name="connsiteY10" fmla="*/ 5050915 h 5197773"/>
              <a:gd name="connsiteX11" fmla="*/ 4812518 w 5899993"/>
              <a:gd name="connsiteY11" fmla="*/ 2858113 h 5197773"/>
              <a:gd name="connsiteX12" fmla="*/ 5745186 w 5899993"/>
              <a:gd name="connsiteY12" fmla="*/ 67647 h 5197773"/>
              <a:gd name="connsiteX13" fmla="*/ 5382182 w 5899993"/>
              <a:gd name="connsiteY13" fmla="*/ 551335 h 5197773"/>
              <a:gd name="connsiteX14" fmla="*/ 4732762 w 5899993"/>
              <a:gd name="connsiteY14" fmla="*/ 2761082 h 5197773"/>
              <a:gd name="connsiteX15" fmla="*/ 4442064 w 5899993"/>
              <a:gd name="connsiteY15" fmla="*/ 2438995 h 5197773"/>
              <a:gd name="connsiteX16" fmla="*/ 3539550 w 5899993"/>
              <a:gd name="connsiteY16" fmla="*/ 1675895 h 5197773"/>
              <a:gd name="connsiteX17" fmla="*/ 5382182 w 5899993"/>
              <a:gd name="connsiteY17" fmla="*/ 551379 h 5197773"/>
              <a:gd name="connsiteX18" fmla="*/ 2492913 w 5899993"/>
              <a:gd name="connsiteY18" fmla="*/ 3305324 h 5197773"/>
              <a:gd name="connsiteX19" fmla="*/ 2983044 w 5899993"/>
              <a:gd name="connsiteY19" fmla="*/ 2415317 h 5197773"/>
              <a:gd name="connsiteX20" fmla="*/ 3295153 w 5899993"/>
              <a:gd name="connsiteY20" fmla="*/ 2862171 h 5197773"/>
              <a:gd name="connsiteX21" fmla="*/ 2685522 w 5899993"/>
              <a:gd name="connsiteY21" fmla="*/ 3534794 h 5197773"/>
              <a:gd name="connsiteX22" fmla="*/ 2492957 w 5899993"/>
              <a:gd name="connsiteY22" fmla="*/ 3305324 h 5197773"/>
              <a:gd name="connsiteX23" fmla="*/ 2563167 w 5899993"/>
              <a:gd name="connsiteY23" fmla="*/ 3581348 h 5197773"/>
              <a:gd name="connsiteX24" fmla="*/ 2366321 w 5899993"/>
              <a:gd name="connsiteY24" fmla="*/ 3639228 h 5197773"/>
              <a:gd name="connsiteX25" fmla="*/ 2441705 w 5899993"/>
              <a:gd name="connsiteY25" fmla="*/ 3429022 h 5197773"/>
              <a:gd name="connsiteX26" fmla="*/ 2563167 w 5899993"/>
              <a:gd name="connsiteY26" fmla="*/ 3581348 h 5197773"/>
              <a:gd name="connsiteX27" fmla="*/ 2430821 w 5899993"/>
              <a:gd name="connsiteY27" fmla="*/ 3225015 h 5197773"/>
              <a:gd name="connsiteX28" fmla="*/ 1864101 w 5899993"/>
              <a:gd name="connsiteY28" fmla="*/ 2156640 h 5197773"/>
              <a:gd name="connsiteX29" fmla="*/ 2894590 w 5899993"/>
              <a:gd name="connsiteY29" fmla="*/ 2364304 h 5197773"/>
              <a:gd name="connsiteX30" fmla="*/ 2430821 w 5899993"/>
              <a:gd name="connsiteY30" fmla="*/ 3225059 h 5197773"/>
              <a:gd name="connsiteX31" fmla="*/ 3405776 w 5899993"/>
              <a:gd name="connsiteY31" fmla="*/ 2815796 h 5197773"/>
              <a:gd name="connsiteX32" fmla="*/ 3053745 w 5899993"/>
              <a:gd name="connsiteY32" fmla="*/ 2310169 h 5197773"/>
              <a:gd name="connsiteX33" fmla="*/ 3243677 w 5899993"/>
              <a:gd name="connsiteY33" fmla="*/ 2045428 h 5197773"/>
              <a:gd name="connsiteX34" fmla="*/ 3470500 w 5899993"/>
              <a:gd name="connsiteY34" fmla="*/ 1757900 h 5197773"/>
              <a:gd name="connsiteX35" fmla="*/ 4200968 w 5899993"/>
              <a:gd name="connsiteY35" fmla="*/ 2383211 h 5197773"/>
              <a:gd name="connsiteX36" fmla="*/ 4637618 w 5899993"/>
              <a:gd name="connsiteY36" fmla="*/ 2896462 h 5197773"/>
              <a:gd name="connsiteX37" fmla="*/ 4545550 w 5899993"/>
              <a:gd name="connsiteY37" fmla="*/ 3021765 h 5197773"/>
              <a:gd name="connsiteX38" fmla="*/ 3405196 w 5899993"/>
              <a:gd name="connsiteY38" fmla="*/ 4206079 h 5197773"/>
              <a:gd name="connsiteX39" fmla="*/ 2839100 w 5899993"/>
              <a:gd name="connsiteY39" fmla="*/ 3700363 h 5197773"/>
              <a:gd name="connsiteX40" fmla="*/ 2722589 w 5899993"/>
              <a:gd name="connsiteY40" fmla="*/ 3576041 h 5197773"/>
              <a:gd name="connsiteX41" fmla="*/ 3405776 w 5899993"/>
              <a:gd name="connsiteY41" fmla="*/ 2815707 h 5197773"/>
              <a:gd name="connsiteX42" fmla="*/ 1957015 w 5899993"/>
              <a:gd name="connsiteY42" fmla="*/ 1426761 h 5197773"/>
              <a:gd name="connsiteX43" fmla="*/ 3367861 w 5899993"/>
              <a:gd name="connsiteY43" fmla="*/ 1689095 h 5197773"/>
              <a:gd name="connsiteX44" fmla="*/ 3288730 w 5899993"/>
              <a:gd name="connsiteY44" fmla="*/ 1792949 h 5197773"/>
              <a:gd name="connsiteX45" fmla="*/ 2963284 w 5899993"/>
              <a:gd name="connsiteY45" fmla="*/ 2257105 h 5197773"/>
              <a:gd name="connsiteX46" fmla="*/ 1831539 w 5899993"/>
              <a:gd name="connsiteY46" fmla="*/ 2010022 h 5197773"/>
              <a:gd name="connsiteX47" fmla="*/ 1957015 w 5899993"/>
              <a:gd name="connsiteY47" fmla="*/ 1426761 h 5197773"/>
              <a:gd name="connsiteX48" fmla="*/ 1855670 w 5899993"/>
              <a:gd name="connsiteY48" fmla="*/ 3713027 h 5197773"/>
              <a:gd name="connsiteX49" fmla="*/ 338216 w 5899993"/>
              <a:gd name="connsiteY49" fmla="*/ 3010483 h 5197773"/>
              <a:gd name="connsiteX50" fmla="*/ 1759500 w 5899993"/>
              <a:gd name="connsiteY50" fmla="*/ 2160608 h 5197773"/>
              <a:gd name="connsiteX51" fmla="*/ 2379301 w 5899993"/>
              <a:gd name="connsiteY51" fmla="*/ 3346438 h 5197773"/>
              <a:gd name="connsiteX52" fmla="*/ 2265333 w 5899993"/>
              <a:gd name="connsiteY52" fmla="*/ 3662014 h 5197773"/>
              <a:gd name="connsiteX53" fmla="*/ 1855715 w 5899993"/>
              <a:gd name="connsiteY53" fmla="*/ 3713072 h 5197773"/>
              <a:gd name="connsiteX54" fmla="*/ 2407091 w 5899993"/>
              <a:gd name="connsiteY54" fmla="*/ 4515858 h 5197773"/>
              <a:gd name="connsiteX55" fmla="*/ 2347452 w 5899993"/>
              <a:gd name="connsiteY55" fmla="*/ 3700764 h 5197773"/>
              <a:gd name="connsiteX56" fmla="*/ 2599209 w 5899993"/>
              <a:gd name="connsiteY56" fmla="*/ 3624557 h 5197773"/>
              <a:gd name="connsiteX57" fmla="*/ 2886918 w 5899993"/>
              <a:gd name="connsiteY57" fmla="*/ 3943166 h 5197773"/>
              <a:gd name="connsiteX58" fmla="*/ 3267854 w 5899993"/>
              <a:gd name="connsiteY58" fmla="*/ 4304761 h 5197773"/>
              <a:gd name="connsiteX59" fmla="*/ 2407135 w 5899993"/>
              <a:gd name="connsiteY59" fmla="*/ 4515858 h 5197773"/>
              <a:gd name="connsiteX60" fmla="*/ 5083098 w 5899993"/>
              <a:gd name="connsiteY60" fmla="*/ 4656857 h 5197773"/>
              <a:gd name="connsiteX61" fmla="*/ 3479064 w 5899993"/>
              <a:gd name="connsiteY61" fmla="*/ 4261284 h 5197773"/>
              <a:gd name="connsiteX62" fmla="*/ 4708987 w 5899993"/>
              <a:gd name="connsiteY62" fmla="*/ 2995367 h 5197773"/>
              <a:gd name="connsiteX63" fmla="*/ 5083098 w 5899993"/>
              <a:gd name="connsiteY63" fmla="*/ 4656857 h 5197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99993" h="5197773">
                <a:moveTo>
                  <a:pt x="5745186" y="67647"/>
                </a:moveTo>
                <a:cubicBezTo>
                  <a:pt x="5355284" y="-224786"/>
                  <a:pt x="4343842" y="457157"/>
                  <a:pt x="3432718" y="1606288"/>
                </a:cubicBezTo>
                <a:cubicBezTo>
                  <a:pt x="2762334" y="1183067"/>
                  <a:pt x="2151498" y="1053528"/>
                  <a:pt x="1864458" y="1331156"/>
                </a:cubicBezTo>
                <a:cubicBezTo>
                  <a:pt x="1713199" y="1477462"/>
                  <a:pt x="1672027" y="1717277"/>
                  <a:pt x="1725554" y="2011493"/>
                </a:cubicBezTo>
                <a:cubicBezTo>
                  <a:pt x="1703341" y="2012162"/>
                  <a:pt x="1681082" y="2013054"/>
                  <a:pt x="1658690" y="2014169"/>
                </a:cubicBezTo>
                <a:cubicBezTo>
                  <a:pt x="718349" y="2061347"/>
                  <a:pt x="-23985" y="2496652"/>
                  <a:pt x="593" y="2986538"/>
                </a:cubicBezTo>
                <a:cubicBezTo>
                  <a:pt x="25171" y="3476423"/>
                  <a:pt x="807383" y="3835298"/>
                  <a:pt x="1747679" y="3788120"/>
                </a:cubicBezTo>
                <a:cubicBezTo>
                  <a:pt x="1922044" y="3779380"/>
                  <a:pt x="2089585" y="3757262"/>
                  <a:pt x="2246732" y="3723908"/>
                </a:cubicBezTo>
                <a:cubicBezTo>
                  <a:pt x="2120631" y="4162424"/>
                  <a:pt x="2134681" y="4494945"/>
                  <a:pt x="2318949" y="4633179"/>
                </a:cubicBezTo>
                <a:cubicBezTo>
                  <a:pt x="2522933" y="4786129"/>
                  <a:pt x="2896999" y="4672420"/>
                  <a:pt x="3337841" y="4364737"/>
                </a:cubicBezTo>
                <a:cubicBezTo>
                  <a:pt x="4208016" y="5097648"/>
                  <a:pt x="5098844" y="5404573"/>
                  <a:pt x="5464480" y="5050915"/>
                </a:cubicBezTo>
                <a:cubicBezTo>
                  <a:pt x="5836272" y="4691371"/>
                  <a:pt x="5543076" y="3766537"/>
                  <a:pt x="4812518" y="2858113"/>
                </a:cubicBezTo>
                <a:cubicBezTo>
                  <a:pt x="5732830" y="1613868"/>
                  <a:pt x="6150343" y="371451"/>
                  <a:pt x="5745186" y="67647"/>
                </a:cubicBezTo>
                <a:close/>
                <a:moveTo>
                  <a:pt x="5382182" y="551335"/>
                </a:moveTo>
                <a:cubicBezTo>
                  <a:pt x="5713159" y="799577"/>
                  <a:pt x="5422015" y="1756562"/>
                  <a:pt x="4732762" y="2761082"/>
                </a:cubicBezTo>
                <a:cubicBezTo>
                  <a:pt x="4641855" y="2652857"/>
                  <a:pt x="4544837" y="2545168"/>
                  <a:pt x="4442064" y="2438995"/>
                </a:cubicBezTo>
                <a:cubicBezTo>
                  <a:pt x="4147620" y="2134701"/>
                  <a:pt x="3839079" y="1877049"/>
                  <a:pt x="3539550" y="1675895"/>
                </a:cubicBezTo>
                <a:cubicBezTo>
                  <a:pt x="4283267" y="805642"/>
                  <a:pt x="5065167" y="313660"/>
                  <a:pt x="5382182" y="551379"/>
                </a:cubicBezTo>
                <a:close/>
                <a:moveTo>
                  <a:pt x="2492913" y="3305324"/>
                </a:moveTo>
                <a:cubicBezTo>
                  <a:pt x="2612769" y="3028722"/>
                  <a:pt x="2778392" y="2725453"/>
                  <a:pt x="2983044" y="2415317"/>
                </a:cubicBezTo>
                <a:cubicBezTo>
                  <a:pt x="3171103" y="2535224"/>
                  <a:pt x="3286499" y="2689422"/>
                  <a:pt x="3295153" y="2862171"/>
                </a:cubicBezTo>
                <a:cubicBezTo>
                  <a:pt x="3308490" y="3127983"/>
                  <a:pt x="3066101" y="3375378"/>
                  <a:pt x="2685522" y="3534794"/>
                </a:cubicBezTo>
                <a:cubicBezTo>
                  <a:pt x="2617810" y="3458720"/>
                  <a:pt x="2553577" y="3382067"/>
                  <a:pt x="2492957" y="3305324"/>
                </a:cubicBezTo>
                <a:close/>
                <a:moveTo>
                  <a:pt x="2563167" y="3581348"/>
                </a:moveTo>
                <a:cubicBezTo>
                  <a:pt x="2500407" y="3602975"/>
                  <a:pt x="2434657" y="3622372"/>
                  <a:pt x="2366321" y="3639228"/>
                </a:cubicBezTo>
                <a:cubicBezTo>
                  <a:pt x="2387955" y="3571582"/>
                  <a:pt x="2413112" y="3501395"/>
                  <a:pt x="2441705" y="3429022"/>
                </a:cubicBezTo>
                <a:cubicBezTo>
                  <a:pt x="2480780" y="3479812"/>
                  <a:pt x="2521327" y="3530602"/>
                  <a:pt x="2563167" y="3581348"/>
                </a:cubicBezTo>
                <a:close/>
                <a:moveTo>
                  <a:pt x="2430821" y="3225015"/>
                </a:moveTo>
                <a:cubicBezTo>
                  <a:pt x="2146190" y="2848883"/>
                  <a:pt x="1950191" y="2474490"/>
                  <a:pt x="1864101" y="2156640"/>
                </a:cubicBezTo>
                <a:cubicBezTo>
                  <a:pt x="2268767" y="2148613"/>
                  <a:pt x="2634180" y="2227987"/>
                  <a:pt x="2894590" y="2364304"/>
                </a:cubicBezTo>
                <a:cubicBezTo>
                  <a:pt x="2705728" y="2663738"/>
                  <a:pt x="2549563" y="2955234"/>
                  <a:pt x="2430821" y="3225059"/>
                </a:cubicBezTo>
                <a:close/>
                <a:moveTo>
                  <a:pt x="3405776" y="2815796"/>
                </a:moveTo>
                <a:cubicBezTo>
                  <a:pt x="3396007" y="2620707"/>
                  <a:pt x="3266025" y="2446353"/>
                  <a:pt x="3053745" y="2310169"/>
                </a:cubicBezTo>
                <a:cubicBezTo>
                  <a:pt x="3114052" y="2222145"/>
                  <a:pt x="3177393" y="2133764"/>
                  <a:pt x="3243677" y="2045428"/>
                </a:cubicBezTo>
                <a:cubicBezTo>
                  <a:pt x="3318348" y="1945899"/>
                  <a:pt x="3394134" y="1849982"/>
                  <a:pt x="3470500" y="1757900"/>
                </a:cubicBezTo>
                <a:cubicBezTo>
                  <a:pt x="3713959" y="1926457"/>
                  <a:pt x="3962817" y="2137198"/>
                  <a:pt x="4200968" y="2383211"/>
                </a:cubicBezTo>
                <a:cubicBezTo>
                  <a:pt x="4363870" y="2551545"/>
                  <a:pt x="4510133" y="2724427"/>
                  <a:pt x="4637618" y="2896462"/>
                </a:cubicBezTo>
                <a:cubicBezTo>
                  <a:pt x="4607597" y="2938200"/>
                  <a:pt x="4576908" y="2979983"/>
                  <a:pt x="4545550" y="3021765"/>
                </a:cubicBezTo>
                <a:cubicBezTo>
                  <a:pt x="4170503" y="3521595"/>
                  <a:pt x="3767085" y="3932553"/>
                  <a:pt x="3405196" y="4206079"/>
                </a:cubicBezTo>
                <a:cubicBezTo>
                  <a:pt x="3215040" y="4060843"/>
                  <a:pt x="3023814" y="3891261"/>
                  <a:pt x="2839100" y="3700363"/>
                </a:cubicBezTo>
                <a:cubicBezTo>
                  <a:pt x="2799223" y="3659161"/>
                  <a:pt x="2760415" y="3617735"/>
                  <a:pt x="2722589" y="3576041"/>
                </a:cubicBezTo>
                <a:cubicBezTo>
                  <a:pt x="3149871" y="3393572"/>
                  <a:pt x="3420764" y="3114784"/>
                  <a:pt x="3405776" y="2815707"/>
                </a:cubicBezTo>
                <a:close/>
                <a:moveTo>
                  <a:pt x="1957015" y="1426761"/>
                </a:moveTo>
                <a:cubicBezTo>
                  <a:pt x="2214705" y="1177493"/>
                  <a:pt x="2767597" y="1300165"/>
                  <a:pt x="3367861" y="1689095"/>
                </a:cubicBezTo>
                <a:cubicBezTo>
                  <a:pt x="3341365" y="1723296"/>
                  <a:pt x="3315003" y="1757944"/>
                  <a:pt x="3288730" y="1792949"/>
                </a:cubicBezTo>
                <a:cubicBezTo>
                  <a:pt x="3172263" y="1948084"/>
                  <a:pt x="3063603" y="2103442"/>
                  <a:pt x="2963284" y="2257105"/>
                </a:cubicBezTo>
                <a:cubicBezTo>
                  <a:pt x="2678028" y="2103932"/>
                  <a:pt x="2277822" y="2011047"/>
                  <a:pt x="1831539" y="2010022"/>
                </a:cubicBezTo>
                <a:cubicBezTo>
                  <a:pt x="1788806" y="1758435"/>
                  <a:pt x="1826364" y="1553134"/>
                  <a:pt x="1957015" y="1426761"/>
                </a:cubicBezTo>
                <a:close/>
                <a:moveTo>
                  <a:pt x="1855670" y="3713027"/>
                </a:moveTo>
                <a:cubicBezTo>
                  <a:pt x="1039156" y="3753962"/>
                  <a:pt x="359761" y="3439412"/>
                  <a:pt x="338216" y="3010483"/>
                </a:cubicBezTo>
                <a:cubicBezTo>
                  <a:pt x="316850" y="2584676"/>
                  <a:pt x="951595" y="2206270"/>
                  <a:pt x="1759500" y="2160608"/>
                </a:cubicBezTo>
                <a:cubicBezTo>
                  <a:pt x="1855001" y="2513285"/>
                  <a:pt x="2069021" y="2927543"/>
                  <a:pt x="2379301" y="3346438"/>
                </a:cubicBezTo>
                <a:cubicBezTo>
                  <a:pt x="2334561" y="3456089"/>
                  <a:pt x="2296423" y="3561594"/>
                  <a:pt x="2265333" y="3662014"/>
                </a:cubicBezTo>
                <a:cubicBezTo>
                  <a:pt x="2135797" y="3688323"/>
                  <a:pt x="1998365" y="3705893"/>
                  <a:pt x="1855715" y="3713072"/>
                </a:cubicBezTo>
                <a:close/>
                <a:moveTo>
                  <a:pt x="2407091" y="4515858"/>
                </a:moveTo>
                <a:cubicBezTo>
                  <a:pt x="2242494" y="4392428"/>
                  <a:pt x="2231789" y="4093574"/>
                  <a:pt x="2347452" y="3700764"/>
                </a:cubicBezTo>
                <a:cubicBezTo>
                  <a:pt x="2435326" y="3678781"/>
                  <a:pt x="2519453" y="3653274"/>
                  <a:pt x="2599209" y="3624557"/>
                </a:cubicBezTo>
                <a:cubicBezTo>
                  <a:pt x="2689269" y="3731622"/>
                  <a:pt x="2785261" y="3838152"/>
                  <a:pt x="2886918" y="3943166"/>
                </a:cubicBezTo>
                <a:cubicBezTo>
                  <a:pt x="3011949" y="4072348"/>
                  <a:pt x="3139522" y="4193103"/>
                  <a:pt x="3267854" y="4304761"/>
                </a:cubicBezTo>
                <a:cubicBezTo>
                  <a:pt x="2896152" y="4556749"/>
                  <a:pt x="2581411" y="4646557"/>
                  <a:pt x="2407135" y="4515858"/>
                </a:cubicBezTo>
                <a:close/>
                <a:moveTo>
                  <a:pt x="5083098" y="4656857"/>
                </a:moveTo>
                <a:cubicBezTo>
                  <a:pt x="4797932" y="4932658"/>
                  <a:pt x="4151366" y="4753087"/>
                  <a:pt x="3479064" y="4261284"/>
                </a:cubicBezTo>
                <a:cubicBezTo>
                  <a:pt x="3869590" y="3961983"/>
                  <a:pt x="4301511" y="3524582"/>
                  <a:pt x="4708987" y="2995367"/>
                </a:cubicBezTo>
                <a:cubicBezTo>
                  <a:pt x="5202910" y="3700007"/>
                  <a:pt x="5374599" y="4374948"/>
                  <a:pt x="5083098" y="4656857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84254"/>
                </a:schemeClr>
              </a:gs>
              <a:gs pos="44000">
                <a:srgbClr val="FF5B00">
                  <a:alpha val="70648"/>
                </a:srgbClr>
              </a:gs>
              <a:gs pos="83000">
                <a:srgbClr val="FF5B00">
                  <a:alpha val="96738"/>
                </a:srgbClr>
              </a:gs>
              <a:gs pos="100000">
                <a:schemeClr val="accent4">
                  <a:alpha val="83652"/>
                </a:schemeClr>
              </a:gs>
            </a:gsLst>
            <a:lin ang="5400000" scaled="1"/>
          </a:gradFill>
          <a:ln w="4457" cap="flat">
            <a:noFill/>
            <a:prstDash val="solid"/>
            <a:miter/>
          </a:ln>
        </p:spPr>
        <p:txBody>
          <a:bodyPr rtlCol="0" anchor="ctr"/>
          <a:lstStyle/>
          <a:p>
            <a:endParaRPr lang="en-IL" sz="3998" dirty="0">
              <a:latin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3A4B1B-AA34-45AD-866B-77F079A498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50" y="3183627"/>
            <a:ext cx="2985352" cy="1822557"/>
          </a:xfrm>
          <a:prstGeom prst="rect">
            <a:avLst/>
          </a:prstGeom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D01E166-673F-46C4-BD67-996A6E4B74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01" y="1526852"/>
            <a:ext cx="2054833" cy="10150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BEDC4B-2580-48CE-903F-323D6CB598A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09" y="2340035"/>
            <a:ext cx="2448223" cy="10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6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9EE88E-341A-6683-0F9C-9CCEBD03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SD-WAN 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Highest of level of security and tightly integrated connectivity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F54823CF-57F3-4B49-A314-A726A76A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3075FF"/>
              </a:buClr>
              <a:defRPr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76D7682-7AC5-419B-A8C9-90F5C18258A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3075FF"/>
              </a:buClr>
              <a:defRPr/>
            </a:pPr>
            <a:fld id="{BA761656-1249-4F38-99F8-ACF2559DA4D2}" type="datetimeFigureOut">
              <a:rPr lang="en-US" smtClean="0"/>
              <a:pPr>
                <a:buClr>
                  <a:srgbClr val="3075FF"/>
                </a:buClr>
                <a:defRPr/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43" name="Footer Placeholder 1">
            <a:extLst>
              <a:ext uri="{FF2B5EF4-FFF2-40B4-BE49-F238E27FC236}">
                <a16:creationId xmlns:a16="http://schemas.microsoft.com/office/drawing/2014/main" id="{1AED0714-810B-4A38-B722-B18660AD6EF6}"/>
              </a:ext>
            </a:extLst>
          </p:cNvPr>
          <p:cNvSpPr txBox="1">
            <a:spLocks/>
          </p:cNvSpPr>
          <p:nvPr/>
        </p:nvSpPr>
        <p:spPr>
          <a:xfrm>
            <a:off x="6448688" y="10181461"/>
            <a:ext cx="3096674" cy="302329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defTabSz="913852" fontAlgn="auto"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dirty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DB2EC4-DFDD-4688-ACB4-845631061CDB}"/>
              </a:ext>
            </a:extLst>
          </p:cNvPr>
          <p:cNvSpPr txBox="1"/>
          <p:nvPr/>
        </p:nvSpPr>
        <p:spPr bwMode="auto">
          <a:xfrm>
            <a:off x="900520" y="4982741"/>
            <a:ext cx="2487575" cy="923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buClr>
                <a:srgbClr val="72183E"/>
              </a:buClr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  <a:t>Highest level of security; 99.2% malware catch rate</a:t>
            </a:r>
          </a:p>
        </p:txBody>
      </p:sp>
      <p:sp>
        <p:nvSpPr>
          <p:cNvPr id="42" name="Rounded Rectangle 109">
            <a:extLst>
              <a:ext uri="{FF2B5EF4-FFF2-40B4-BE49-F238E27FC236}">
                <a16:creationId xmlns:a16="http://schemas.microsoft.com/office/drawing/2014/main" id="{6AACA55F-16A8-4AD0-9074-77D322AB75A4}"/>
              </a:ext>
            </a:extLst>
          </p:cNvPr>
          <p:cNvSpPr/>
          <p:nvPr/>
        </p:nvSpPr>
        <p:spPr bwMode="auto">
          <a:xfrm>
            <a:off x="366155" y="1659286"/>
            <a:ext cx="3540268" cy="1376245"/>
          </a:xfrm>
          <a:prstGeom prst="roundRect">
            <a:avLst>
              <a:gd name="adj" fmla="val 50000"/>
            </a:avLst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15000"/>
              <a:defRPr/>
            </a:pPr>
            <a:r>
              <a:rPr lang="en-US" sz="2400" dirty="0">
                <a:solidFill>
                  <a:srgbClr val="4D4D4F"/>
                </a:solidFill>
                <a:latin typeface="Arial" panose="020B0604020202020204" pitchFamily="34" charset="0"/>
              </a:rPr>
              <a:t>UNCOMPROMISING</a:t>
            </a:r>
            <a:r>
              <a:rPr lang="en-US" sz="2400" b="1" dirty="0">
                <a:solidFill>
                  <a:srgbClr val="4D4D4F"/>
                </a:solidFill>
                <a:latin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DA1572"/>
                </a:solidFill>
                <a:latin typeface="Arial" panose="020B0604020202020204" pitchFamily="34" charset="0"/>
              </a:rPr>
              <a:t>BRANCH </a:t>
            </a:r>
            <a:br>
              <a:rPr lang="en-US" sz="2400" b="1" dirty="0">
                <a:solidFill>
                  <a:srgbClr val="DA1572"/>
                </a:solidFill>
                <a:latin typeface="Arial" panose="020B0604020202020204" pitchFamily="34" charset="0"/>
              </a:rPr>
            </a:br>
            <a:r>
              <a:rPr lang="en-US" sz="2400" b="1" dirty="0">
                <a:solidFill>
                  <a:srgbClr val="DA1572"/>
                </a:solidFill>
                <a:latin typeface="Arial" panose="020B0604020202020204" pitchFamily="34" charset="0"/>
              </a:rPr>
              <a:t>SECURITY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B8175A-34B8-5261-4BAD-5D39DA6D9E56}"/>
              </a:ext>
            </a:extLst>
          </p:cNvPr>
          <p:cNvGrpSpPr/>
          <p:nvPr/>
        </p:nvGrpSpPr>
        <p:grpSpPr>
          <a:xfrm>
            <a:off x="1289866" y="2959610"/>
            <a:ext cx="1708884" cy="1708884"/>
            <a:chOff x="864613" y="2959610"/>
            <a:chExt cx="1708884" cy="170888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BE341A2-2C4D-1B61-47EE-39A2DA15E8AC}"/>
                </a:ext>
              </a:extLst>
            </p:cNvPr>
            <p:cNvSpPr/>
            <p:nvPr/>
          </p:nvSpPr>
          <p:spPr>
            <a:xfrm>
              <a:off x="864613" y="2959610"/>
              <a:ext cx="1708884" cy="1708884"/>
            </a:xfrm>
            <a:prstGeom prst="ellipse">
              <a:avLst/>
            </a:prstGeom>
            <a:gradFill flip="none" rotWithShape="1">
              <a:gsLst>
                <a:gs pos="32000">
                  <a:schemeClr val="bg1"/>
                </a:gs>
                <a:gs pos="100000">
                  <a:srgbClr val="DAE0DC"/>
                </a:gs>
              </a:gsLst>
              <a:lin ang="2700000" scaled="1"/>
              <a:tileRect/>
            </a:gradFill>
            <a:ln w="12700" algn="ctr">
              <a:noFill/>
              <a:miter lim="800000"/>
              <a:headEnd/>
              <a:tailEnd/>
            </a:ln>
            <a:effectLst>
              <a:outerShdw blurRad="2413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72183E"/>
                </a:buClr>
                <a:defRPr/>
              </a:pPr>
              <a:endParaRPr lang="he-IL" sz="1799" b="1" dirty="0">
                <a:solidFill>
                  <a:srgbClr val="4D4D4F"/>
                </a:solidFill>
                <a:latin typeface="Arial" panose="020B0604020202020204" pitchFamily="34" charset="0"/>
                <a:sym typeface="Arial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2DFF48A-3FA3-F6D6-E4A6-31E1601197DD}"/>
                </a:ext>
              </a:extLst>
            </p:cNvPr>
            <p:cNvGrpSpPr/>
            <p:nvPr/>
          </p:nvGrpSpPr>
          <p:grpSpPr>
            <a:xfrm>
              <a:off x="1866627" y="3369152"/>
              <a:ext cx="369469" cy="414098"/>
              <a:chOff x="5841999" y="3148012"/>
              <a:chExt cx="503872" cy="564737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80CAFB8-DBD6-C7DB-C3C7-FC12FC32F611}"/>
                  </a:ext>
                </a:extLst>
              </p:cNvPr>
              <p:cNvSpPr/>
              <p:nvPr/>
            </p:nvSpPr>
            <p:spPr>
              <a:xfrm>
                <a:off x="5841999" y="3148012"/>
                <a:ext cx="503872" cy="564737"/>
              </a:xfrm>
              <a:custGeom>
                <a:avLst/>
                <a:gdLst>
                  <a:gd name="connsiteX0" fmla="*/ 251936 w 503872"/>
                  <a:gd name="connsiteY0" fmla="*/ 564737 h 564737"/>
                  <a:gd name="connsiteX1" fmla="*/ 0 w 503872"/>
                  <a:gd name="connsiteY1" fmla="*/ 234506 h 564737"/>
                  <a:gd name="connsiteX2" fmla="*/ 857 w 503872"/>
                  <a:gd name="connsiteY2" fmla="*/ 16478 h 564737"/>
                  <a:gd name="connsiteX3" fmla="*/ 121158 w 503872"/>
                  <a:gd name="connsiteY3" fmla="*/ 61151 h 564737"/>
                  <a:gd name="connsiteX4" fmla="*/ 251936 w 503872"/>
                  <a:gd name="connsiteY4" fmla="*/ 0 h 564737"/>
                  <a:gd name="connsiteX5" fmla="*/ 382715 w 503872"/>
                  <a:gd name="connsiteY5" fmla="*/ 61151 h 564737"/>
                  <a:gd name="connsiteX6" fmla="*/ 503015 w 503872"/>
                  <a:gd name="connsiteY6" fmla="*/ 16478 h 564737"/>
                  <a:gd name="connsiteX7" fmla="*/ 503873 w 503872"/>
                  <a:gd name="connsiteY7" fmla="*/ 234506 h 564737"/>
                  <a:gd name="connsiteX8" fmla="*/ 252031 w 503872"/>
                  <a:gd name="connsiteY8" fmla="*/ 564737 h 564737"/>
                  <a:gd name="connsiteX9" fmla="*/ 252031 w 503872"/>
                  <a:gd name="connsiteY9" fmla="*/ 564737 h 56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872" h="564737">
                    <a:moveTo>
                      <a:pt x="251936" y="564737"/>
                    </a:moveTo>
                    <a:cubicBezTo>
                      <a:pt x="101537" y="499682"/>
                      <a:pt x="0" y="376142"/>
                      <a:pt x="0" y="234506"/>
                    </a:cubicBezTo>
                    <a:cubicBezTo>
                      <a:pt x="0" y="161925"/>
                      <a:pt x="857" y="89154"/>
                      <a:pt x="857" y="16478"/>
                    </a:cubicBezTo>
                    <a:cubicBezTo>
                      <a:pt x="23432" y="42958"/>
                      <a:pt x="68771" y="61151"/>
                      <a:pt x="121158" y="61151"/>
                    </a:cubicBezTo>
                    <a:cubicBezTo>
                      <a:pt x="183737" y="61151"/>
                      <a:pt x="236411" y="35243"/>
                      <a:pt x="251936" y="0"/>
                    </a:cubicBezTo>
                    <a:cubicBezTo>
                      <a:pt x="267462" y="35243"/>
                      <a:pt x="320135" y="61151"/>
                      <a:pt x="382715" y="61151"/>
                    </a:cubicBezTo>
                    <a:cubicBezTo>
                      <a:pt x="435102" y="61151"/>
                      <a:pt x="480441" y="42958"/>
                      <a:pt x="503015" y="16478"/>
                    </a:cubicBezTo>
                    <a:cubicBezTo>
                      <a:pt x="503015" y="89154"/>
                      <a:pt x="503873" y="161830"/>
                      <a:pt x="503873" y="234506"/>
                    </a:cubicBezTo>
                    <a:cubicBezTo>
                      <a:pt x="503873" y="376142"/>
                      <a:pt x="402336" y="499682"/>
                      <a:pt x="252031" y="564737"/>
                    </a:cubicBezTo>
                    <a:lnTo>
                      <a:pt x="252031" y="564737"/>
                    </a:lnTo>
                    <a:close/>
                  </a:path>
                </a:pathLst>
              </a:custGeom>
              <a:noFill/>
              <a:ln w="38100" cap="sq">
                <a:solidFill>
                  <a:srgbClr val="505050"/>
                </a:solidFill>
                <a:prstDash val="solid"/>
                <a:bevel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106F763-3FB2-476B-A187-E8D163A0545A}"/>
                  </a:ext>
                </a:extLst>
              </p:cNvPr>
              <p:cNvSpPr/>
              <p:nvPr/>
            </p:nvSpPr>
            <p:spPr>
              <a:xfrm>
                <a:off x="5988017" y="3317081"/>
                <a:ext cx="235457" cy="210788"/>
              </a:xfrm>
              <a:custGeom>
                <a:avLst/>
                <a:gdLst>
                  <a:gd name="connsiteX0" fmla="*/ 0 w 235457"/>
                  <a:gd name="connsiteY0" fmla="*/ 97822 h 210788"/>
                  <a:gd name="connsiteX1" fmla="*/ 97536 w 235457"/>
                  <a:gd name="connsiteY1" fmla="*/ 210788 h 210788"/>
                  <a:gd name="connsiteX2" fmla="*/ 235458 w 235457"/>
                  <a:gd name="connsiteY2" fmla="*/ 0 h 210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5457" h="210788">
                    <a:moveTo>
                      <a:pt x="0" y="97822"/>
                    </a:moveTo>
                    <a:lnTo>
                      <a:pt x="97536" y="210788"/>
                    </a:lnTo>
                    <a:lnTo>
                      <a:pt x="235458" y="0"/>
                    </a:lnTo>
                  </a:path>
                </a:pathLst>
              </a:custGeom>
              <a:noFill/>
              <a:ln w="38100" cap="sq">
                <a:solidFill>
                  <a:schemeClr val="bg2"/>
                </a:solidFill>
                <a:prstDash val="solid"/>
                <a:bevel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3A4C27-ED2C-4FB4-64CD-D26348D13BF6}"/>
                </a:ext>
              </a:extLst>
            </p:cNvPr>
            <p:cNvGrpSpPr/>
            <p:nvPr/>
          </p:nvGrpSpPr>
          <p:grpSpPr>
            <a:xfrm>
              <a:off x="1047810" y="3352309"/>
              <a:ext cx="975370" cy="933866"/>
              <a:chOff x="5707399" y="3247193"/>
              <a:chExt cx="665491" cy="637173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95FC546-EBF0-BCA0-8D3C-A0349C909C52}"/>
                  </a:ext>
                </a:extLst>
              </p:cNvPr>
              <p:cNvSpPr/>
              <p:nvPr/>
            </p:nvSpPr>
            <p:spPr>
              <a:xfrm>
                <a:off x="5820674" y="3473744"/>
                <a:ext cx="212391" cy="14159"/>
              </a:xfrm>
              <a:custGeom>
                <a:avLst/>
                <a:gdLst>
                  <a:gd name="connsiteX0" fmla="*/ 0 w 212391"/>
                  <a:gd name="connsiteY0" fmla="*/ 0 h 14159"/>
                  <a:gd name="connsiteX1" fmla="*/ 212391 w 212391"/>
                  <a:gd name="connsiteY1" fmla="*/ 0 h 1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391" h="14159">
                    <a:moveTo>
                      <a:pt x="0" y="0"/>
                    </a:moveTo>
                    <a:lnTo>
                      <a:pt x="212391" y="0"/>
                    </a:lnTo>
                  </a:path>
                </a:pathLst>
              </a:custGeom>
              <a:ln w="38100" cap="flat">
                <a:solidFill>
                  <a:srgbClr val="505050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1773B41-C1ED-9421-67F9-789335912486}"/>
                  </a:ext>
                </a:extLst>
              </p:cNvPr>
              <p:cNvSpPr/>
              <p:nvPr/>
            </p:nvSpPr>
            <p:spPr>
              <a:xfrm>
                <a:off x="5707399" y="3587019"/>
                <a:ext cx="212391" cy="14159"/>
              </a:xfrm>
              <a:custGeom>
                <a:avLst/>
                <a:gdLst>
                  <a:gd name="connsiteX0" fmla="*/ 0 w 212391"/>
                  <a:gd name="connsiteY0" fmla="*/ 0 h 14159"/>
                  <a:gd name="connsiteX1" fmla="*/ 212391 w 212391"/>
                  <a:gd name="connsiteY1" fmla="*/ 0 h 1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391" h="14159">
                    <a:moveTo>
                      <a:pt x="0" y="0"/>
                    </a:moveTo>
                    <a:lnTo>
                      <a:pt x="212391" y="0"/>
                    </a:lnTo>
                  </a:path>
                </a:pathLst>
              </a:custGeom>
              <a:ln w="38100" cap="flat">
                <a:solidFill>
                  <a:srgbClr val="505050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DD9CD26-DBCB-5F62-153F-80777296FAEE}"/>
                  </a:ext>
                </a:extLst>
              </p:cNvPr>
              <p:cNvSpPr/>
              <p:nvPr/>
            </p:nvSpPr>
            <p:spPr>
              <a:xfrm>
                <a:off x="5778196" y="3700294"/>
                <a:ext cx="212391" cy="14159"/>
              </a:xfrm>
              <a:custGeom>
                <a:avLst/>
                <a:gdLst>
                  <a:gd name="connsiteX0" fmla="*/ 0 w 212391"/>
                  <a:gd name="connsiteY0" fmla="*/ 0 h 14159"/>
                  <a:gd name="connsiteX1" fmla="*/ 212391 w 212391"/>
                  <a:gd name="connsiteY1" fmla="*/ 0 h 1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391" h="14159">
                    <a:moveTo>
                      <a:pt x="0" y="0"/>
                    </a:moveTo>
                    <a:lnTo>
                      <a:pt x="212391" y="0"/>
                    </a:lnTo>
                  </a:path>
                </a:pathLst>
              </a:custGeom>
              <a:ln w="38100" cap="flat">
                <a:solidFill>
                  <a:srgbClr val="505050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7090460-1460-7D09-BF6B-2B7BCD710FC1}"/>
                  </a:ext>
                </a:extLst>
              </p:cNvPr>
              <p:cNvSpPr/>
              <p:nvPr/>
            </p:nvSpPr>
            <p:spPr>
              <a:xfrm>
                <a:off x="6047225" y="3247193"/>
                <a:ext cx="141594" cy="56637"/>
              </a:xfrm>
              <a:custGeom>
                <a:avLst/>
                <a:gdLst>
                  <a:gd name="connsiteX0" fmla="*/ 56638 w 141594"/>
                  <a:gd name="connsiteY0" fmla="*/ 56638 h 56637"/>
                  <a:gd name="connsiteX1" fmla="*/ 0 w 141594"/>
                  <a:gd name="connsiteY1" fmla="*/ 56638 h 56637"/>
                  <a:gd name="connsiteX2" fmla="*/ 0 w 141594"/>
                  <a:gd name="connsiteY2" fmla="*/ 0 h 56637"/>
                  <a:gd name="connsiteX3" fmla="*/ 141594 w 141594"/>
                  <a:gd name="connsiteY3" fmla="*/ 0 h 56637"/>
                  <a:gd name="connsiteX4" fmla="*/ 141594 w 141594"/>
                  <a:gd name="connsiteY4" fmla="*/ 56638 h 56637"/>
                  <a:gd name="connsiteX5" fmla="*/ 84957 w 141594"/>
                  <a:gd name="connsiteY5" fmla="*/ 56638 h 5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594" h="56637">
                    <a:moveTo>
                      <a:pt x="56638" y="56638"/>
                    </a:moveTo>
                    <a:lnTo>
                      <a:pt x="0" y="56638"/>
                    </a:lnTo>
                    <a:lnTo>
                      <a:pt x="0" y="0"/>
                    </a:lnTo>
                    <a:lnTo>
                      <a:pt x="141594" y="0"/>
                    </a:lnTo>
                    <a:lnTo>
                      <a:pt x="141594" y="56638"/>
                    </a:lnTo>
                    <a:lnTo>
                      <a:pt x="84957" y="56638"/>
                    </a:lnTo>
                  </a:path>
                </a:pathLst>
              </a:custGeom>
              <a:noFill/>
              <a:ln w="38100" cap="flat">
                <a:solidFill>
                  <a:srgbClr val="505050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55F4597-EB5C-1EC0-7746-D2D23073986E}"/>
                  </a:ext>
                </a:extLst>
              </p:cNvPr>
              <p:cNvSpPr/>
              <p:nvPr/>
            </p:nvSpPr>
            <p:spPr>
              <a:xfrm>
                <a:off x="5905630" y="3332149"/>
                <a:ext cx="467260" cy="538057"/>
              </a:xfrm>
              <a:custGeom>
                <a:avLst/>
                <a:gdLst>
                  <a:gd name="connsiteX0" fmla="*/ 240710 w 467260"/>
                  <a:gd name="connsiteY0" fmla="*/ 0 h 538057"/>
                  <a:gd name="connsiteX1" fmla="*/ 240710 w 467260"/>
                  <a:gd name="connsiteY1" fmla="*/ 30018 h 538057"/>
                  <a:gd name="connsiteX2" fmla="*/ 467261 w 467260"/>
                  <a:gd name="connsiteY2" fmla="*/ 283188 h 538057"/>
                  <a:gd name="connsiteX3" fmla="*/ 212391 w 467260"/>
                  <a:gd name="connsiteY3" fmla="*/ 538058 h 538057"/>
                  <a:gd name="connsiteX4" fmla="*/ 0 w 467260"/>
                  <a:gd name="connsiteY4" fmla="*/ 538058 h 53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260" h="538057">
                    <a:moveTo>
                      <a:pt x="240710" y="0"/>
                    </a:moveTo>
                    <a:lnTo>
                      <a:pt x="240710" y="30018"/>
                    </a:lnTo>
                    <a:cubicBezTo>
                      <a:pt x="368145" y="44177"/>
                      <a:pt x="467261" y="152072"/>
                      <a:pt x="467261" y="283188"/>
                    </a:cubicBezTo>
                    <a:cubicBezTo>
                      <a:pt x="467261" y="423933"/>
                      <a:pt x="353136" y="538058"/>
                      <a:pt x="212391" y="538058"/>
                    </a:cubicBezTo>
                    <a:lnTo>
                      <a:pt x="0" y="538058"/>
                    </a:lnTo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DAE0DC"/>
                  </a:gs>
                </a:gsLst>
                <a:lin ang="2700000" scaled="1"/>
              </a:gradFill>
              <a:ln w="38100" cap="flat">
                <a:solidFill>
                  <a:srgbClr val="505050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9BE0AD0-670C-930F-6743-7345593B0800}"/>
                  </a:ext>
                </a:extLst>
              </p:cNvPr>
              <p:cNvSpPr/>
              <p:nvPr/>
            </p:nvSpPr>
            <p:spPr>
              <a:xfrm>
                <a:off x="5897276" y="3742772"/>
                <a:ext cx="64991" cy="74336"/>
              </a:xfrm>
              <a:custGeom>
                <a:avLst/>
                <a:gdLst>
                  <a:gd name="connsiteX0" fmla="*/ 0 w 64991"/>
                  <a:gd name="connsiteY0" fmla="*/ 0 h 74336"/>
                  <a:gd name="connsiteX1" fmla="*/ 64992 w 64991"/>
                  <a:gd name="connsiteY1" fmla="*/ 74337 h 74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991" h="74336">
                    <a:moveTo>
                      <a:pt x="0" y="0"/>
                    </a:moveTo>
                    <a:cubicBezTo>
                      <a:pt x="16708" y="28885"/>
                      <a:pt x="38797" y="54089"/>
                      <a:pt x="64992" y="74337"/>
                    </a:cubicBezTo>
                  </a:path>
                </a:pathLst>
              </a:custGeom>
              <a:noFill/>
              <a:ln w="38100" cap="flat">
                <a:solidFill>
                  <a:srgbClr val="505050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526F75F-2E3D-1596-9122-9880EE8A9B0A}"/>
                  </a:ext>
                </a:extLst>
              </p:cNvPr>
              <p:cNvSpPr/>
              <p:nvPr/>
            </p:nvSpPr>
            <p:spPr>
              <a:xfrm>
                <a:off x="5863577" y="3629497"/>
                <a:ext cx="13734" cy="69805"/>
              </a:xfrm>
              <a:custGeom>
                <a:avLst/>
                <a:gdLst>
                  <a:gd name="connsiteX0" fmla="*/ 0 w 13734"/>
                  <a:gd name="connsiteY0" fmla="*/ 0 h 69805"/>
                  <a:gd name="connsiteX1" fmla="*/ 13735 w 13734"/>
                  <a:gd name="connsiteY1" fmla="*/ 69806 h 69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4" h="69805">
                    <a:moveTo>
                      <a:pt x="0" y="0"/>
                    </a:moveTo>
                    <a:cubicBezTo>
                      <a:pt x="1274" y="24354"/>
                      <a:pt x="6089" y="47717"/>
                      <a:pt x="13735" y="69806"/>
                    </a:cubicBezTo>
                  </a:path>
                </a:pathLst>
              </a:custGeom>
              <a:noFill/>
              <a:ln w="38100" cap="flat">
                <a:solidFill>
                  <a:srgbClr val="505050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FA9FBFF-F00D-89B8-64AB-68979195556C}"/>
                  </a:ext>
                </a:extLst>
              </p:cNvPr>
              <p:cNvSpPr/>
              <p:nvPr/>
            </p:nvSpPr>
            <p:spPr>
              <a:xfrm>
                <a:off x="5864710" y="3516222"/>
                <a:ext cx="18407" cy="70797"/>
              </a:xfrm>
              <a:custGeom>
                <a:avLst/>
                <a:gdLst>
                  <a:gd name="connsiteX0" fmla="*/ 18407 w 18407"/>
                  <a:gd name="connsiteY0" fmla="*/ 0 h 70797"/>
                  <a:gd name="connsiteX1" fmla="*/ 0 w 18407"/>
                  <a:gd name="connsiteY1" fmla="*/ 70797 h 7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07" h="70797">
                    <a:moveTo>
                      <a:pt x="18407" y="0"/>
                    </a:moveTo>
                    <a:cubicBezTo>
                      <a:pt x="9062" y="22230"/>
                      <a:pt x="2690" y="45876"/>
                      <a:pt x="0" y="70797"/>
                    </a:cubicBezTo>
                  </a:path>
                </a:pathLst>
              </a:custGeom>
              <a:noFill/>
              <a:ln w="38100" cap="flat">
                <a:solidFill>
                  <a:srgbClr val="505050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C276571-A8BE-084E-5377-EDA9AEF97073}"/>
                  </a:ext>
                </a:extLst>
              </p:cNvPr>
              <p:cNvSpPr/>
              <p:nvPr/>
            </p:nvSpPr>
            <p:spPr>
              <a:xfrm>
                <a:off x="5905630" y="3332149"/>
                <a:ext cx="184072" cy="142302"/>
              </a:xfrm>
              <a:custGeom>
                <a:avLst/>
                <a:gdLst>
                  <a:gd name="connsiteX0" fmla="*/ 184072 w 184072"/>
                  <a:gd name="connsiteY0" fmla="*/ 0 h 142302"/>
                  <a:gd name="connsiteX1" fmla="*/ 184072 w 184072"/>
                  <a:gd name="connsiteY1" fmla="*/ 30018 h 142302"/>
                  <a:gd name="connsiteX2" fmla="*/ 0 w 184072"/>
                  <a:gd name="connsiteY2" fmla="*/ 142302 h 14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4072" h="142302">
                    <a:moveTo>
                      <a:pt x="184072" y="0"/>
                    </a:moveTo>
                    <a:lnTo>
                      <a:pt x="184072" y="30018"/>
                    </a:lnTo>
                    <a:cubicBezTo>
                      <a:pt x="107328" y="38514"/>
                      <a:pt x="40779" y="81133"/>
                      <a:pt x="0" y="142302"/>
                    </a:cubicBezTo>
                  </a:path>
                </a:pathLst>
              </a:custGeom>
              <a:noFill/>
              <a:ln w="38100" cap="flat">
                <a:solidFill>
                  <a:srgbClr val="505050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4075CB8-362C-23B2-0CEA-E2A4FCBB3319}"/>
                  </a:ext>
                </a:extLst>
              </p:cNvPr>
              <p:cNvSpPr/>
              <p:nvPr/>
            </p:nvSpPr>
            <p:spPr>
              <a:xfrm>
                <a:off x="6075543" y="3572859"/>
                <a:ext cx="84956" cy="84956"/>
              </a:xfrm>
              <a:custGeom>
                <a:avLst/>
                <a:gdLst>
                  <a:gd name="connsiteX0" fmla="*/ 84957 w 84956"/>
                  <a:gd name="connsiteY0" fmla="*/ 42478 h 84956"/>
                  <a:gd name="connsiteX1" fmla="*/ 42478 w 84956"/>
                  <a:gd name="connsiteY1" fmla="*/ 84956 h 84956"/>
                  <a:gd name="connsiteX2" fmla="*/ 0 w 84956"/>
                  <a:gd name="connsiteY2" fmla="*/ 42478 h 84956"/>
                  <a:gd name="connsiteX3" fmla="*/ 42478 w 84956"/>
                  <a:gd name="connsiteY3" fmla="*/ 0 h 84956"/>
                  <a:gd name="connsiteX4" fmla="*/ 84957 w 84956"/>
                  <a:gd name="connsiteY4" fmla="*/ 42478 h 84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56" h="84956">
                    <a:moveTo>
                      <a:pt x="84957" y="42478"/>
                    </a:moveTo>
                    <a:cubicBezTo>
                      <a:pt x="84957" y="65938"/>
                      <a:pt x="65938" y="84956"/>
                      <a:pt x="42478" y="84956"/>
                    </a:cubicBezTo>
                    <a:cubicBezTo>
                      <a:pt x="19018" y="84956"/>
                      <a:pt x="0" y="65938"/>
                      <a:pt x="0" y="42478"/>
                    </a:cubicBezTo>
                    <a:cubicBezTo>
                      <a:pt x="0" y="19018"/>
                      <a:pt x="19018" y="0"/>
                      <a:pt x="42478" y="0"/>
                    </a:cubicBezTo>
                    <a:cubicBezTo>
                      <a:pt x="65938" y="0"/>
                      <a:pt x="84957" y="19018"/>
                      <a:pt x="84957" y="42478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66EA256-E9B9-CFCA-6265-D320401412A7}"/>
                  </a:ext>
                </a:extLst>
              </p:cNvPr>
              <p:cNvSpPr/>
              <p:nvPr/>
            </p:nvSpPr>
            <p:spPr>
              <a:xfrm>
                <a:off x="6146340" y="3473744"/>
                <a:ext cx="113275" cy="113275"/>
              </a:xfrm>
              <a:custGeom>
                <a:avLst/>
                <a:gdLst>
                  <a:gd name="connsiteX0" fmla="*/ 0 w 113275"/>
                  <a:gd name="connsiteY0" fmla="*/ 113275 h 113275"/>
                  <a:gd name="connsiteX1" fmla="*/ 113275 w 113275"/>
                  <a:gd name="connsiteY1" fmla="*/ 0 h 1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275" h="113275">
                    <a:moveTo>
                      <a:pt x="0" y="113275"/>
                    </a:moveTo>
                    <a:lnTo>
                      <a:pt x="113275" y="0"/>
                    </a:lnTo>
                  </a:path>
                </a:pathLst>
              </a:custGeom>
              <a:ln w="3810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8E339FB-1148-331E-723F-51C99ED2EAC3}"/>
                  </a:ext>
                </a:extLst>
              </p:cNvPr>
              <p:cNvSpPr/>
              <p:nvPr/>
            </p:nvSpPr>
            <p:spPr>
              <a:xfrm>
                <a:off x="6061384" y="3516222"/>
                <a:ext cx="254869" cy="297347"/>
              </a:xfrm>
              <a:custGeom>
                <a:avLst/>
                <a:gdLst>
                  <a:gd name="connsiteX0" fmla="*/ 228391 w 254869"/>
                  <a:gd name="connsiteY0" fmla="*/ 0 h 297347"/>
                  <a:gd name="connsiteX1" fmla="*/ 254870 w 254869"/>
                  <a:gd name="connsiteY1" fmla="*/ 99116 h 297347"/>
                  <a:gd name="connsiteX2" fmla="*/ 56638 w 254869"/>
                  <a:gd name="connsiteY2" fmla="*/ 297348 h 297347"/>
                  <a:gd name="connsiteX3" fmla="*/ 0 w 254869"/>
                  <a:gd name="connsiteY3" fmla="*/ 297348 h 297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869" h="297347">
                    <a:moveTo>
                      <a:pt x="228391" y="0"/>
                    </a:moveTo>
                    <a:cubicBezTo>
                      <a:pt x="245241" y="29168"/>
                      <a:pt x="254870" y="63009"/>
                      <a:pt x="254870" y="99116"/>
                    </a:cubicBezTo>
                    <a:cubicBezTo>
                      <a:pt x="254870" y="208568"/>
                      <a:pt x="166090" y="297348"/>
                      <a:pt x="56638" y="297348"/>
                    </a:cubicBezTo>
                    <a:lnTo>
                      <a:pt x="0" y="297348"/>
                    </a:lnTo>
                  </a:path>
                </a:pathLst>
              </a:custGeom>
              <a:noFill/>
              <a:ln w="38100" cap="flat">
                <a:solidFill>
                  <a:srgbClr val="505050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110B636-495E-FB9B-449E-A15E10D0A03F}"/>
                  </a:ext>
                </a:extLst>
              </p:cNvPr>
              <p:cNvSpPr/>
              <p:nvPr/>
            </p:nvSpPr>
            <p:spPr>
              <a:xfrm>
                <a:off x="5848993" y="3870207"/>
                <a:ext cx="28318" cy="14159"/>
              </a:xfrm>
              <a:custGeom>
                <a:avLst/>
                <a:gdLst>
                  <a:gd name="connsiteX0" fmla="*/ 28319 w 28318"/>
                  <a:gd name="connsiteY0" fmla="*/ 0 h 14159"/>
                  <a:gd name="connsiteX1" fmla="*/ 0 w 28318"/>
                  <a:gd name="connsiteY1" fmla="*/ 0 h 14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318" h="14159">
                    <a:moveTo>
                      <a:pt x="28319" y="0"/>
                    </a:moveTo>
                    <a:lnTo>
                      <a:pt x="0" y="0"/>
                    </a:lnTo>
                  </a:path>
                </a:pathLst>
              </a:custGeom>
              <a:ln w="38100" cap="flat">
                <a:solidFill>
                  <a:srgbClr val="505050"/>
                </a:solidFill>
                <a:prstDash val="solid"/>
                <a:miter/>
              </a:ln>
            </p:spPr>
            <p:txBody>
              <a:bodyPr rtlCol="1" anchor="ctr"/>
              <a:lstStyle/>
              <a:p>
                <a:pPr>
                  <a:buClr>
                    <a:srgbClr val="3075FF"/>
                  </a:buClr>
                  <a:defRPr/>
                </a:pPr>
                <a:endParaRPr lang="he-IL" sz="3999" dirty="0">
                  <a:solidFill>
                    <a:srgbClr val="4D4D4F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0" name="Rounded Rectangle 9">
            <a:extLst>
              <a:ext uri="{FF2B5EF4-FFF2-40B4-BE49-F238E27FC236}">
                <a16:creationId xmlns:a16="http://schemas.microsoft.com/office/drawing/2014/main" id="{077EA95E-4E40-4992-A8AE-9F2114425F06}"/>
              </a:ext>
            </a:extLst>
          </p:cNvPr>
          <p:cNvSpPr/>
          <p:nvPr/>
        </p:nvSpPr>
        <p:spPr bwMode="auto">
          <a:xfrm>
            <a:off x="5724944" y="1649240"/>
            <a:ext cx="3540267" cy="1376245"/>
          </a:xfrm>
          <a:prstGeom prst="roundRect">
            <a:avLst>
              <a:gd name="adj" fmla="val 50000"/>
            </a:avLst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15000"/>
              <a:defRPr/>
            </a:pPr>
            <a:r>
              <a:rPr lang="en-US" sz="2400" b="1" dirty="0">
                <a:solidFill>
                  <a:srgbClr val="DA1572"/>
                </a:solidFill>
                <a:latin typeface="Arial" panose="020B0604020202020204" pitchFamily="34" charset="0"/>
              </a:rPr>
              <a:t>SHORTEN SETUP </a:t>
            </a:r>
            <a:br>
              <a:rPr lang="en-US" sz="2400" b="1" dirty="0">
                <a:solidFill>
                  <a:srgbClr val="DA1572"/>
                </a:solidFill>
                <a:latin typeface="Arial" panose="020B0604020202020204" pitchFamily="34" charset="0"/>
              </a:rPr>
            </a:br>
            <a:r>
              <a:rPr lang="en-US" sz="2400" dirty="0">
                <a:solidFill>
                  <a:srgbClr val="4D4D4F"/>
                </a:solidFill>
                <a:latin typeface="Arial" panose="020B0604020202020204" pitchFamily="34" charset="0"/>
              </a:rPr>
              <a:t>FROM DAYS </a:t>
            </a:r>
            <a:br>
              <a:rPr lang="en-US" sz="2400" dirty="0">
                <a:solidFill>
                  <a:srgbClr val="4D4D4F"/>
                </a:solidFill>
                <a:latin typeface="Arial" panose="020B0604020202020204" pitchFamily="34" charset="0"/>
              </a:rPr>
            </a:br>
            <a:r>
              <a:rPr lang="en-US" sz="2400" dirty="0">
                <a:solidFill>
                  <a:srgbClr val="4D4D4F"/>
                </a:solidFill>
                <a:latin typeface="Arial" panose="020B0604020202020204" pitchFamily="34" charset="0"/>
              </a:rPr>
              <a:t>TO MINUTES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427451-98B1-6391-A129-3C3AB67E965C}"/>
              </a:ext>
            </a:extLst>
          </p:cNvPr>
          <p:cNvSpPr/>
          <p:nvPr/>
        </p:nvSpPr>
        <p:spPr>
          <a:xfrm>
            <a:off x="6654694" y="3037433"/>
            <a:ext cx="1708884" cy="1708884"/>
          </a:xfrm>
          <a:prstGeom prst="ellipse">
            <a:avLst/>
          </a:prstGeom>
          <a:gradFill flip="none" rotWithShape="1">
            <a:gsLst>
              <a:gs pos="32000">
                <a:schemeClr val="bg1"/>
              </a:gs>
              <a:gs pos="100000">
                <a:srgbClr val="DAE0DC"/>
              </a:gs>
            </a:gsLst>
            <a:lin ang="2700000" scaled="1"/>
            <a:tileRect/>
          </a:gradFill>
          <a:ln w="12700" algn="ctr">
            <a:noFill/>
            <a:miter lim="800000"/>
            <a:headEnd/>
            <a:tailEnd/>
          </a:ln>
          <a:effectLst>
            <a:outerShdw blurRad="241300" dist="38100" dir="5400000" algn="t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72183E"/>
              </a:buClr>
              <a:defRPr/>
            </a:pPr>
            <a:endParaRPr lang="he-IL" sz="1799" b="1" dirty="0">
              <a:solidFill>
                <a:srgbClr val="4D4D4F"/>
              </a:solidFill>
              <a:latin typeface="Arial" panose="020B0604020202020204" pitchFamily="34" charset="0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7DCE26-6F3D-4778-B619-2B8CD3B9214D}"/>
              </a:ext>
            </a:extLst>
          </p:cNvPr>
          <p:cNvSpPr txBox="1"/>
          <p:nvPr/>
        </p:nvSpPr>
        <p:spPr bwMode="auto">
          <a:xfrm>
            <a:off x="6281353" y="4986458"/>
            <a:ext cx="2585362" cy="923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rgbClr val="3075FF"/>
              </a:buClr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  <a:t>Single-click activation with intuitive onboarding wizard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675F53-7A99-7DE5-5064-089657C9071D}"/>
              </a:ext>
            </a:extLst>
          </p:cNvPr>
          <p:cNvGrpSpPr/>
          <p:nvPr/>
        </p:nvGrpSpPr>
        <p:grpSpPr>
          <a:xfrm>
            <a:off x="7010876" y="3526281"/>
            <a:ext cx="943919" cy="677161"/>
            <a:chOff x="9537878" y="3381396"/>
            <a:chExt cx="633414" cy="454406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413C8DB-34D5-101E-D7C3-CC93EC9AF6BA}"/>
                </a:ext>
              </a:extLst>
            </p:cNvPr>
            <p:cNvSpPr/>
            <p:nvPr/>
          </p:nvSpPr>
          <p:spPr>
            <a:xfrm>
              <a:off x="9537878" y="3739413"/>
              <a:ext cx="633414" cy="96389"/>
            </a:xfrm>
            <a:custGeom>
              <a:avLst/>
              <a:gdLst>
                <a:gd name="connsiteX0" fmla="*/ 0 w 633414"/>
                <a:gd name="connsiteY0" fmla="*/ 0 h 96389"/>
                <a:gd name="connsiteX1" fmla="*/ 633414 w 633414"/>
                <a:gd name="connsiteY1" fmla="*/ 0 h 96389"/>
                <a:gd name="connsiteX2" fmla="*/ 633414 w 633414"/>
                <a:gd name="connsiteY2" fmla="*/ 41310 h 96389"/>
                <a:gd name="connsiteX3" fmla="*/ 578335 w 633414"/>
                <a:gd name="connsiteY3" fmla="*/ 96389 h 96389"/>
                <a:gd name="connsiteX4" fmla="*/ 55080 w 633414"/>
                <a:gd name="connsiteY4" fmla="*/ 96389 h 96389"/>
                <a:gd name="connsiteX5" fmla="*/ 0 w 633414"/>
                <a:gd name="connsiteY5" fmla="*/ 41310 h 96389"/>
                <a:gd name="connsiteX6" fmla="*/ 0 w 633414"/>
                <a:gd name="connsiteY6" fmla="*/ 0 h 96389"/>
                <a:gd name="connsiteX7" fmla="*/ 0 w 633414"/>
                <a:gd name="connsiteY7" fmla="*/ 0 h 9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3414" h="96389">
                  <a:moveTo>
                    <a:pt x="0" y="0"/>
                  </a:moveTo>
                  <a:lnTo>
                    <a:pt x="633414" y="0"/>
                  </a:lnTo>
                  <a:lnTo>
                    <a:pt x="633414" y="41310"/>
                  </a:lnTo>
                  <a:cubicBezTo>
                    <a:pt x="633414" y="71741"/>
                    <a:pt x="608766" y="96389"/>
                    <a:pt x="578335" y="96389"/>
                  </a:cubicBezTo>
                  <a:lnTo>
                    <a:pt x="55080" y="96389"/>
                  </a:lnTo>
                  <a:cubicBezTo>
                    <a:pt x="24648" y="96389"/>
                    <a:pt x="0" y="71741"/>
                    <a:pt x="0" y="4131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 cap="flat">
              <a:solidFill>
                <a:srgbClr val="505050"/>
              </a:solidFill>
              <a:prstDash val="solid"/>
              <a:round/>
            </a:ln>
          </p:spPr>
          <p:txBody>
            <a:bodyPr rtlCol="1" anchor="ctr"/>
            <a:lstStyle/>
            <a:p>
              <a:pPr>
                <a:buClr>
                  <a:srgbClr val="3075FF"/>
                </a:buClr>
                <a:defRPr/>
              </a:pPr>
              <a:endParaRPr lang="he-IL" sz="3999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EEF6A7A-E1F5-FCAB-A63C-30D4F6721596}"/>
                </a:ext>
              </a:extLst>
            </p:cNvPr>
            <p:cNvSpPr/>
            <p:nvPr/>
          </p:nvSpPr>
          <p:spPr>
            <a:xfrm>
              <a:off x="9813276" y="3780723"/>
              <a:ext cx="82619" cy="13769"/>
            </a:xfrm>
            <a:custGeom>
              <a:avLst/>
              <a:gdLst>
                <a:gd name="connsiteX0" fmla="*/ 0 w 82619"/>
                <a:gd name="connsiteY0" fmla="*/ 0 h 13769"/>
                <a:gd name="connsiteX1" fmla="*/ 82619 w 82619"/>
                <a:gd name="connsiteY1" fmla="*/ 0 h 1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619" h="13769">
                  <a:moveTo>
                    <a:pt x="0" y="0"/>
                  </a:moveTo>
                  <a:lnTo>
                    <a:pt x="82619" y="0"/>
                  </a:lnTo>
                </a:path>
              </a:pathLst>
            </a:custGeom>
            <a:ln w="38100" cap="flat">
              <a:solidFill>
                <a:srgbClr val="505050"/>
              </a:solidFill>
              <a:prstDash val="solid"/>
              <a:round/>
            </a:ln>
          </p:spPr>
          <p:txBody>
            <a:bodyPr rtlCol="1" anchor="ctr"/>
            <a:lstStyle/>
            <a:p>
              <a:pPr>
                <a:buClr>
                  <a:srgbClr val="3075FF"/>
                </a:buClr>
                <a:defRPr/>
              </a:pPr>
              <a:endParaRPr lang="he-IL" sz="3999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84C551-2331-082D-7B88-8CBCDE14C147}"/>
                </a:ext>
              </a:extLst>
            </p:cNvPr>
            <p:cNvSpPr/>
            <p:nvPr/>
          </p:nvSpPr>
          <p:spPr>
            <a:xfrm>
              <a:off x="9579188" y="3381396"/>
              <a:ext cx="550795" cy="358017"/>
            </a:xfrm>
            <a:custGeom>
              <a:avLst/>
              <a:gdLst>
                <a:gd name="connsiteX0" fmla="*/ 27540 w 550795"/>
                <a:gd name="connsiteY0" fmla="*/ 0 h 358017"/>
                <a:gd name="connsiteX1" fmla="*/ 523255 w 550795"/>
                <a:gd name="connsiteY1" fmla="*/ 0 h 358017"/>
                <a:gd name="connsiteX2" fmla="*/ 550795 w 550795"/>
                <a:gd name="connsiteY2" fmla="*/ 27540 h 358017"/>
                <a:gd name="connsiteX3" fmla="*/ 550795 w 550795"/>
                <a:gd name="connsiteY3" fmla="*/ 358017 h 358017"/>
                <a:gd name="connsiteX4" fmla="*/ 0 w 550795"/>
                <a:gd name="connsiteY4" fmla="*/ 358017 h 358017"/>
                <a:gd name="connsiteX5" fmla="*/ 0 w 550795"/>
                <a:gd name="connsiteY5" fmla="*/ 27540 h 358017"/>
                <a:gd name="connsiteX6" fmla="*/ 27540 w 550795"/>
                <a:gd name="connsiteY6" fmla="*/ 0 h 3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795" h="358017">
                  <a:moveTo>
                    <a:pt x="27540" y="0"/>
                  </a:moveTo>
                  <a:lnTo>
                    <a:pt x="523255" y="0"/>
                  </a:lnTo>
                  <a:cubicBezTo>
                    <a:pt x="538402" y="0"/>
                    <a:pt x="550795" y="12393"/>
                    <a:pt x="550795" y="27540"/>
                  </a:cubicBezTo>
                  <a:lnTo>
                    <a:pt x="550795" y="358017"/>
                  </a:lnTo>
                  <a:lnTo>
                    <a:pt x="0" y="358017"/>
                  </a:lnTo>
                  <a:lnTo>
                    <a:pt x="0" y="27540"/>
                  </a:lnTo>
                  <a:cubicBezTo>
                    <a:pt x="0" y="12393"/>
                    <a:pt x="12393" y="0"/>
                    <a:pt x="27540" y="0"/>
                  </a:cubicBezTo>
                  <a:close/>
                </a:path>
              </a:pathLst>
            </a:custGeom>
            <a:noFill/>
            <a:ln w="38100" cap="flat">
              <a:solidFill>
                <a:srgbClr val="505050"/>
              </a:solidFill>
              <a:prstDash val="solid"/>
              <a:round/>
            </a:ln>
          </p:spPr>
          <p:txBody>
            <a:bodyPr rtlCol="1" anchor="ctr"/>
            <a:lstStyle/>
            <a:p>
              <a:pPr>
                <a:buClr>
                  <a:srgbClr val="3075FF"/>
                </a:buClr>
                <a:defRPr/>
              </a:pPr>
              <a:endParaRPr lang="he-IL" sz="3999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393D647-0DBB-3B9C-9C10-4B982A21392D}"/>
                </a:ext>
              </a:extLst>
            </p:cNvPr>
            <p:cNvSpPr/>
            <p:nvPr/>
          </p:nvSpPr>
          <p:spPr>
            <a:xfrm>
              <a:off x="9634543" y="3464153"/>
              <a:ext cx="440360" cy="233950"/>
            </a:xfrm>
            <a:custGeom>
              <a:avLst/>
              <a:gdLst>
                <a:gd name="connsiteX0" fmla="*/ 440361 w 440360"/>
                <a:gd name="connsiteY0" fmla="*/ 233950 h 233950"/>
                <a:gd name="connsiteX1" fmla="*/ 440361 w 440360"/>
                <a:gd name="connsiteY1" fmla="*/ 178871 h 233950"/>
                <a:gd name="connsiteX2" fmla="*/ 394094 w 440360"/>
                <a:gd name="connsiteY2" fmla="*/ 178871 h 233950"/>
                <a:gd name="connsiteX3" fmla="*/ 372337 w 440360"/>
                <a:gd name="connsiteY3" fmla="*/ 126408 h 233950"/>
                <a:gd name="connsiteX4" fmla="*/ 405110 w 440360"/>
                <a:gd name="connsiteY4" fmla="*/ 93635 h 233950"/>
                <a:gd name="connsiteX5" fmla="*/ 346725 w 440360"/>
                <a:gd name="connsiteY5" fmla="*/ 35251 h 233950"/>
                <a:gd name="connsiteX6" fmla="*/ 313953 w 440360"/>
                <a:gd name="connsiteY6" fmla="*/ 68023 h 233950"/>
                <a:gd name="connsiteX7" fmla="*/ 261490 w 440360"/>
                <a:gd name="connsiteY7" fmla="*/ 46267 h 233950"/>
                <a:gd name="connsiteX8" fmla="*/ 261490 w 440360"/>
                <a:gd name="connsiteY8" fmla="*/ 0 h 233950"/>
                <a:gd name="connsiteX9" fmla="*/ 178871 w 440360"/>
                <a:gd name="connsiteY9" fmla="*/ 0 h 233950"/>
                <a:gd name="connsiteX10" fmla="*/ 178871 w 440360"/>
                <a:gd name="connsiteY10" fmla="*/ 46267 h 233950"/>
                <a:gd name="connsiteX11" fmla="*/ 126407 w 440360"/>
                <a:gd name="connsiteY11" fmla="*/ 68023 h 233950"/>
                <a:gd name="connsiteX12" fmla="*/ 93635 w 440360"/>
                <a:gd name="connsiteY12" fmla="*/ 35251 h 233950"/>
                <a:gd name="connsiteX13" fmla="*/ 35251 w 440360"/>
                <a:gd name="connsiteY13" fmla="*/ 93635 h 233950"/>
                <a:gd name="connsiteX14" fmla="*/ 68023 w 440360"/>
                <a:gd name="connsiteY14" fmla="*/ 126408 h 233950"/>
                <a:gd name="connsiteX15" fmla="*/ 46267 w 440360"/>
                <a:gd name="connsiteY15" fmla="*/ 178871 h 233950"/>
                <a:gd name="connsiteX16" fmla="*/ 0 w 440360"/>
                <a:gd name="connsiteY16" fmla="*/ 178871 h 233950"/>
                <a:gd name="connsiteX17" fmla="*/ 0 w 440360"/>
                <a:gd name="connsiteY17" fmla="*/ 233950 h 23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0360" h="233950">
                  <a:moveTo>
                    <a:pt x="440361" y="233950"/>
                  </a:moveTo>
                  <a:lnTo>
                    <a:pt x="440361" y="178871"/>
                  </a:lnTo>
                  <a:lnTo>
                    <a:pt x="394094" y="178871"/>
                  </a:lnTo>
                  <a:cubicBezTo>
                    <a:pt x="389687" y="160006"/>
                    <a:pt x="382252" y="142381"/>
                    <a:pt x="372337" y="126408"/>
                  </a:cubicBezTo>
                  <a:lnTo>
                    <a:pt x="405110" y="93635"/>
                  </a:lnTo>
                  <a:lnTo>
                    <a:pt x="346725" y="35251"/>
                  </a:lnTo>
                  <a:lnTo>
                    <a:pt x="313953" y="68023"/>
                  </a:lnTo>
                  <a:cubicBezTo>
                    <a:pt x="297980" y="58109"/>
                    <a:pt x="275260" y="50673"/>
                    <a:pt x="261490" y="46267"/>
                  </a:cubicBezTo>
                  <a:lnTo>
                    <a:pt x="261490" y="0"/>
                  </a:lnTo>
                  <a:lnTo>
                    <a:pt x="178871" y="0"/>
                  </a:lnTo>
                  <a:lnTo>
                    <a:pt x="178871" y="46267"/>
                  </a:lnTo>
                  <a:cubicBezTo>
                    <a:pt x="160006" y="50673"/>
                    <a:pt x="142381" y="58109"/>
                    <a:pt x="126407" y="68023"/>
                  </a:cubicBezTo>
                  <a:lnTo>
                    <a:pt x="93635" y="35251"/>
                  </a:lnTo>
                  <a:lnTo>
                    <a:pt x="35251" y="93635"/>
                  </a:lnTo>
                  <a:lnTo>
                    <a:pt x="68023" y="126408"/>
                  </a:lnTo>
                  <a:cubicBezTo>
                    <a:pt x="58109" y="142381"/>
                    <a:pt x="50673" y="160144"/>
                    <a:pt x="46267" y="178871"/>
                  </a:cubicBezTo>
                  <a:lnTo>
                    <a:pt x="0" y="178871"/>
                  </a:lnTo>
                  <a:lnTo>
                    <a:pt x="0" y="233950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round/>
            </a:ln>
          </p:spPr>
          <p:txBody>
            <a:bodyPr rtlCol="1" anchor="ctr"/>
            <a:lstStyle/>
            <a:p>
              <a:pPr>
                <a:buClr>
                  <a:srgbClr val="3075FF"/>
                </a:buClr>
                <a:defRPr/>
              </a:pPr>
              <a:endParaRPr lang="he-IL" sz="3999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887768A-8E1F-56EE-76C7-6777704EE936}"/>
                </a:ext>
              </a:extLst>
            </p:cNvPr>
            <p:cNvSpPr/>
            <p:nvPr/>
          </p:nvSpPr>
          <p:spPr>
            <a:xfrm>
              <a:off x="9744427" y="3587945"/>
              <a:ext cx="220318" cy="110159"/>
            </a:xfrm>
            <a:custGeom>
              <a:avLst/>
              <a:gdLst>
                <a:gd name="connsiteX0" fmla="*/ 220318 w 220318"/>
                <a:gd name="connsiteY0" fmla="*/ 110159 h 110159"/>
                <a:gd name="connsiteX1" fmla="*/ 110159 w 220318"/>
                <a:gd name="connsiteY1" fmla="*/ 0 h 110159"/>
                <a:gd name="connsiteX2" fmla="*/ 0 w 220318"/>
                <a:gd name="connsiteY2" fmla="*/ 110159 h 11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318" h="110159">
                  <a:moveTo>
                    <a:pt x="220318" y="110159"/>
                  </a:moveTo>
                  <a:cubicBezTo>
                    <a:pt x="220318" y="49296"/>
                    <a:pt x="171022" y="0"/>
                    <a:pt x="110159" y="0"/>
                  </a:cubicBezTo>
                  <a:cubicBezTo>
                    <a:pt x="49296" y="0"/>
                    <a:pt x="0" y="49296"/>
                    <a:pt x="0" y="110159"/>
                  </a:cubicBezTo>
                </a:path>
              </a:pathLst>
            </a:custGeom>
            <a:noFill/>
            <a:ln w="38100" cap="flat">
              <a:solidFill>
                <a:srgbClr val="505050"/>
              </a:solidFill>
              <a:prstDash val="solid"/>
              <a:round/>
            </a:ln>
          </p:spPr>
          <p:txBody>
            <a:bodyPr rtlCol="1" anchor="ctr"/>
            <a:lstStyle/>
            <a:p>
              <a:pPr>
                <a:buClr>
                  <a:srgbClr val="3075FF"/>
                </a:buClr>
                <a:defRPr/>
              </a:pPr>
              <a:endParaRPr lang="he-IL" sz="3999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BFA5A52-598D-431D-97FB-ADF8FC39056A}"/>
              </a:ext>
            </a:extLst>
          </p:cNvPr>
          <p:cNvSpPr txBox="1"/>
          <p:nvPr/>
        </p:nvSpPr>
        <p:spPr bwMode="auto">
          <a:xfrm>
            <a:off x="3510480" y="4976586"/>
            <a:ext cx="2487575" cy="923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buClr>
                <a:srgbClr val="72183E"/>
              </a:buClr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  <a:t>Sub-second failover and auto-steering </a:t>
            </a: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</a:b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  <a:t>for 10,000+ apps</a:t>
            </a:r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45100A27-A68C-4AA7-A5E2-5081BA649B26}"/>
              </a:ext>
            </a:extLst>
          </p:cNvPr>
          <p:cNvSpPr/>
          <p:nvPr/>
        </p:nvSpPr>
        <p:spPr bwMode="auto">
          <a:xfrm>
            <a:off x="3160532" y="1661949"/>
            <a:ext cx="3083807" cy="1376245"/>
          </a:xfrm>
          <a:prstGeom prst="roundRect">
            <a:avLst>
              <a:gd name="adj" fmla="val 50000"/>
            </a:avLst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15000"/>
              <a:defRPr/>
            </a:pPr>
            <a:r>
              <a:rPr lang="en-US" sz="2400" b="1" dirty="0">
                <a:solidFill>
                  <a:srgbClr val="DA1572"/>
                </a:solidFill>
                <a:latin typeface="Arial" panose="020B0604020202020204" pitchFamily="34" charset="0"/>
              </a:rPr>
              <a:t>RICH </a:t>
            </a:r>
            <a:br>
              <a:rPr lang="en-US" sz="2400" b="1" dirty="0">
                <a:solidFill>
                  <a:srgbClr val="DA1572"/>
                </a:solidFill>
                <a:latin typeface="Arial" panose="020B0604020202020204" pitchFamily="34" charset="0"/>
              </a:rPr>
            </a:br>
            <a:r>
              <a:rPr lang="en-US" sz="2400" b="1" dirty="0">
                <a:solidFill>
                  <a:srgbClr val="DA1572"/>
                </a:solidFill>
                <a:latin typeface="Arial" panose="020B0604020202020204" pitchFamily="34" charset="0"/>
              </a:rPr>
              <a:t>SD-WAN </a:t>
            </a:r>
            <a:r>
              <a:rPr lang="en-US" sz="2400" dirty="0">
                <a:solidFill>
                  <a:srgbClr val="4D4D4F"/>
                </a:solidFill>
                <a:latin typeface="Arial" panose="020B0604020202020204" pitchFamily="34" charset="0"/>
              </a:rPr>
              <a:t>CAPABILITIES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2E29C2-8FF8-BB13-4240-C9EB6C9E07F8}"/>
              </a:ext>
            </a:extLst>
          </p:cNvPr>
          <p:cNvGrpSpPr/>
          <p:nvPr/>
        </p:nvGrpSpPr>
        <p:grpSpPr>
          <a:xfrm>
            <a:off x="9408281" y="2944049"/>
            <a:ext cx="1751150" cy="1708884"/>
            <a:chOff x="9614317" y="2944049"/>
            <a:chExt cx="1751150" cy="170888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2C896FB-A5A0-7D4E-62CC-B8F1F76A38A0}"/>
                </a:ext>
              </a:extLst>
            </p:cNvPr>
            <p:cNvSpPr/>
            <p:nvPr/>
          </p:nvSpPr>
          <p:spPr>
            <a:xfrm>
              <a:off x="9640236" y="2944049"/>
              <a:ext cx="1708884" cy="1708884"/>
            </a:xfrm>
            <a:prstGeom prst="ellipse">
              <a:avLst/>
            </a:prstGeom>
            <a:gradFill flip="none" rotWithShape="1">
              <a:gsLst>
                <a:gs pos="32000">
                  <a:schemeClr val="bg1"/>
                </a:gs>
                <a:gs pos="100000">
                  <a:srgbClr val="DAE0DC"/>
                </a:gs>
              </a:gsLst>
              <a:lin ang="2700000" scaled="1"/>
              <a:tileRect/>
            </a:gradFill>
            <a:ln w="12700" algn="ctr">
              <a:noFill/>
              <a:miter lim="800000"/>
              <a:headEnd/>
              <a:tailEnd/>
            </a:ln>
            <a:effectLst>
              <a:outerShdw blurRad="2413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72183E"/>
                </a:buClr>
                <a:defRPr/>
              </a:pPr>
              <a:endParaRPr lang="he-IL" sz="1799" b="1" dirty="0">
                <a:solidFill>
                  <a:srgbClr val="4D4D4F"/>
                </a:solidFill>
                <a:latin typeface="Arial" panose="020B0604020202020204" pitchFamily="34" charset="0"/>
                <a:sym typeface="Arial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D19B3E6-FB16-37CC-70F0-8F11F019C0AC}"/>
                </a:ext>
              </a:extLst>
            </p:cNvPr>
            <p:cNvGrpSpPr/>
            <p:nvPr/>
          </p:nvGrpSpPr>
          <p:grpSpPr>
            <a:xfrm>
              <a:off x="9614317" y="2961679"/>
              <a:ext cx="1751150" cy="1655785"/>
              <a:chOff x="5153365" y="2906176"/>
              <a:chExt cx="1654794" cy="1610548"/>
            </a:xfrm>
          </p:grpSpPr>
          <p:pic>
            <p:nvPicPr>
              <p:cNvPr id="26" name="Graphic 233">
                <a:extLst>
                  <a:ext uri="{FF2B5EF4-FFF2-40B4-BE49-F238E27FC236}">
                    <a16:creationId xmlns:a16="http://schemas.microsoft.com/office/drawing/2014/main" id="{AAC9B2A3-84BB-2F15-B809-8168AA736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5153365" y="2906176"/>
                <a:ext cx="1654794" cy="161054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05168F2-6F60-639F-E496-C1E0A4D7A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61403" y="3252260"/>
                <a:ext cx="1097280" cy="968190"/>
              </a:xfrm>
              <a:prstGeom prst="rect">
                <a:avLst/>
              </a:prstGeom>
            </p:spPr>
          </p:pic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8B5726C-F647-4D43-B6E4-4872AF86F46F}"/>
              </a:ext>
            </a:extLst>
          </p:cNvPr>
          <p:cNvSpPr txBox="1"/>
          <p:nvPr/>
        </p:nvSpPr>
        <p:spPr bwMode="auto">
          <a:xfrm>
            <a:off x="9150013" y="4986458"/>
            <a:ext cx="2487576" cy="923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buClr>
                <a:srgbClr val="72183E"/>
              </a:buClr>
              <a:defRPr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  <a:t>Integrates into </a:t>
            </a: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</a:b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  <a:t>a complete </a:t>
            </a:r>
            <a:b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</a:b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Calibri Light" panose="020F0302020204030204" pitchFamily="34" charset="0"/>
              </a:rPr>
              <a:t>SASE solution</a:t>
            </a:r>
          </a:p>
        </p:txBody>
      </p:sp>
      <p:sp>
        <p:nvSpPr>
          <p:cNvPr id="50" name="Rounded Rectangle 109">
            <a:extLst>
              <a:ext uri="{FF2B5EF4-FFF2-40B4-BE49-F238E27FC236}">
                <a16:creationId xmlns:a16="http://schemas.microsoft.com/office/drawing/2014/main" id="{996DA2F1-575C-D191-2125-223306C8E9D9}"/>
              </a:ext>
            </a:extLst>
          </p:cNvPr>
          <p:cNvSpPr/>
          <p:nvPr/>
        </p:nvSpPr>
        <p:spPr bwMode="auto">
          <a:xfrm>
            <a:off x="8498576" y="1649242"/>
            <a:ext cx="3540268" cy="1376245"/>
          </a:xfrm>
          <a:prstGeom prst="roundRect">
            <a:avLst>
              <a:gd name="adj" fmla="val 50000"/>
            </a:avLst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15000"/>
              <a:defRPr/>
            </a:pPr>
            <a:r>
              <a:rPr lang="en-US" sz="2400" dirty="0">
                <a:solidFill>
                  <a:srgbClr val="4D4D4F"/>
                </a:solidFill>
                <a:latin typeface="Arial" panose="020B0604020202020204" pitchFamily="34" charset="0"/>
              </a:rPr>
              <a:t>FULLY </a:t>
            </a:r>
            <a:br>
              <a:rPr lang="en-US" sz="2400" dirty="0">
                <a:solidFill>
                  <a:srgbClr val="4D4D4F"/>
                </a:solidFill>
                <a:latin typeface="Arial" panose="020B0604020202020204" pitchFamily="34" charset="0"/>
              </a:rPr>
            </a:br>
            <a:r>
              <a:rPr lang="en-US" sz="2400" dirty="0">
                <a:solidFill>
                  <a:srgbClr val="4D4D4F"/>
                </a:solidFill>
                <a:latin typeface="Arial" panose="020B0604020202020204" pitchFamily="34" charset="0"/>
              </a:rPr>
              <a:t>CONVERGED</a:t>
            </a:r>
            <a:br>
              <a:rPr lang="en-US" sz="2400" dirty="0">
                <a:solidFill>
                  <a:srgbClr val="4D4D4F"/>
                </a:solidFill>
                <a:latin typeface="Arial" panose="020B0604020202020204" pitchFamily="34" charset="0"/>
              </a:rPr>
            </a:br>
            <a:r>
              <a:rPr lang="en-US" sz="2400" b="1" dirty="0">
                <a:solidFill>
                  <a:srgbClr val="DA1572"/>
                </a:solidFill>
                <a:latin typeface="Arial" panose="020B0604020202020204" pitchFamily="34" charset="0"/>
              </a:rPr>
              <a:t>SASE SOLUTION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FC6B6C-AEAD-1452-B6E0-138144BE09B2}"/>
              </a:ext>
            </a:extLst>
          </p:cNvPr>
          <p:cNvGrpSpPr/>
          <p:nvPr/>
        </p:nvGrpSpPr>
        <p:grpSpPr>
          <a:xfrm>
            <a:off x="3861194" y="2995930"/>
            <a:ext cx="1708884" cy="1708884"/>
            <a:chOff x="3572479" y="2995930"/>
            <a:chExt cx="1708884" cy="1708884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A172CE3-6DAF-1CB1-BC0D-10C894635FCF}"/>
                </a:ext>
              </a:extLst>
            </p:cNvPr>
            <p:cNvSpPr/>
            <p:nvPr/>
          </p:nvSpPr>
          <p:spPr>
            <a:xfrm>
              <a:off x="3572479" y="2995930"/>
              <a:ext cx="1708884" cy="1708884"/>
            </a:xfrm>
            <a:prstGeom prst="ellipse">
              <a:avLst/>
            </a:prstGeom>
            <a:gradFill flip="none" rotWithShape="1">
              <a:gsLst>
                <a:gs pos="32000">
                  <a:schemeClr val="bg1"/>
                </a:gs>
                <a:gs pos="100000">
                  <a:srgbClr val="DAE0DC"/>
                </a:gs>
              </a:gsLst>
              <a:lin ang="2700000" scaled="1"/>
              <a:tileRect/>
            </a:gradFill>
            <a:ln w="12700" algn="ctr">
              <a:noFill/>
              <a:miter lim="800000"/>
              <a:headEnd/>
              <a:tailEnd/>
            </a:ln>
            <a:effectLst>
              <a:outerShdw blurRad="2413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rgbClr val="72183E"/>
                </a:buClr>
                <a:defRPr/>
              </a:pPr>
              <a:endParaRPr lang="he-IL" sz="1799" b="1" dirty="0">
                <a:solidFill>
                  <a:srgbClr val="4D4D4F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9D74AB5C-5BEE-44B3-2CB7-DF5C57697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891264" y="3314715"/>
              <a:ext cx="1071314" cy="1071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44233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9637-AB4D-4DFF-8DC3-52D4215C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SD-WAN In Quantum Gateways</a:t>
            </a:r>
            <a:endParaRPr lang="en-IL" dirty="0"/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F325A544-8BE4-42CF-B0F8-76CF9D965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IL"/>
          </a:p>
        </p:txBody>
      </p:sp>
      <p:sp>
        <p:nvSpPr>
          <p:cNvPr id="19" name="Date Placeholder 18" hidden="1">
            <a:extLst>
              <a:ext uri="{FF2B5EF4-FFF2-40B4-BE49-F238E27FC236}">
                <a16:creationId xmlns:a16="http://schemas.microsoft.com/office/drawing/2014/main" id="{AB23CF28-C342-435B-875A-E186A2A2467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BA761656-1249-4F38-99F8-ACF2559DA4D2}" type="datetimeFigureOut">
              <a:rPr lang="en-US" smtClean="0"/>
              <a:pPr/>
              <a:t>1/17/2023</a:t>
            </a:fld>
            <a:endParaRPr lang="en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EA6308-7D37-CE97-FBCB-ADD023BDD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74" y="1154953"/>
            <a:ext cx="8927176" cy="4687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46B13-E042-3B73-6CD8-B5685D676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24" y="1494650"/>
            <a:ext cx="8927177" cy="46730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87DD4B-B3DE-573F-AB59-F79EB565D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51" y="1950674"/>
            <a:ext cx="8927176" cy="4665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1784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D0AD8D0D-CB22-486B-8AB5-D8873A89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  <a:defRPr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IL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defRPr/>
            </a:pPr>
            <a:fld id="{C21F6912-E12D-42E4-A1B4-78CBD40CB479}" type="datetimeFigureOut">
              <a:rPr lang="en-US" smtClean="0"/>
              <a:pPr>
                <a:buClr>
                  <a:srgbClr val="FF0000"/>
                </a:buClr>
                <a:defRPr/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EDB6DE-44C0-4A5A-872B-7E506E6BC3E3}"/>
              </a:ext>
            </a:extLst>
          </p:cNvPr>
          <p:cNvSpPr/>
          <p:nvPr/>
        </p:nvSpPr>
        <p:spPr>
          <a:xfrm>
            <a:off x="881930" y="1764068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DC6128-AF1A-49F5-83EB-7A7EB0A05E9A}"/>
              </a:ext>
            </a:extLst>
          </p:cNvPr>
          <p:cNvSpPr txBox="1"/>
          <p:nvPr/>
        </p:nvSpPr>
        <p:spPr bwMode="auto">
          <a:xfrm>
            <a:off x="873054" y="2285558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 Threat Prevention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1741062-1D17-43FD-B01E-66C91D102071}"/>
              </a:ext>
            </a:extLst>
          </p:cNvPr>
          <p:cNvSpPr txBox="1">
            <a:spLocks/>
          </p:cNvSpPr>
          <p:nvPr/>
        </p:nvSpPr>
        <p:spPr>
          <a:xfrm>
            <a:off x="317872" y="255858"/>
            <a:ext cx="11598940" cy="91392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400" b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5pPr>
            <a:lvl6pPr marL="60949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6pPr>
            <a:lvl7pPr marL="121898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7pPr>
            <a:lvl8pPr marL="18284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8pPr>
            <a:lvl9pPr marL="243797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9pPr>
          </a:lstStyle>
          <a:p>
            <a:pPr algn="ctr">
              <a:buClrTx/>
              <a:buSzTx/>
              <a:defRPr/>
            </a:pPr>
            <a:endParaRPr lang="en-US" sz="2798" b="1" kern="0">
              <a:gradFill>
                <a:gsLst>
                  <a:gs pos="0">
                    <a:srgbClr val="DA1572"/>
                  </a:gs>
                  <a:gs pos="100000">
                    <a:srgbClr val="293896"/>
                  </a:gs>
                </a:gsLst>
                <a:lin ang="0" scaled="1"/>
              </a:gra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E78F6-9258-4893-A697-2E138B68D402}"/>
              </a:ext>
            </a:extLst>
          </p:cNvPr>
          <p:cNvSpPr/>
          <p:nvPr/>
        </p:nvSpPr>
        <p:spPr>
          <a:xfrm>
            <a:off x="3622548" y="1764068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E54B4D-8AC6-428C-AE12-F4A613592466}"/>
              </a:ext>
            </a:extLst>
          </p:cNvPr>
          <p:cNvSpPr txBox="1"/>
          <p:nvPr/>
        </p:nvSpPr>
        <p:spPr bwMode="auto">
          <a:xfrm>
            <a:off x="3613673" y="2439406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Data center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DA50C8-3145-4704-8B7E-F59B0D05FB58}"/>
              </a:ext>
            </a:extLst>
          </p:cNvPr>
          <p:cNvSpPr/>
          <p:nvPr/>
        </p:nvSpPr>
        <p:spPr>
          <a:xfrm>
            <a:off x="6355580" y="1770671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9E423B-ECE0-43BF-8B58-F01173A37970}"/>
              </a:ext>
            </a:extLst>
          </p:cNvPr>
          <p:cNvSpPr txBox="1"/>
          <p:nvPr/>
        </p:nvSpPr>
        <p:spPr bwMode="auto">
          <a:xfrm>
            <a:off x="6346705" y="2292161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Branch </a:t>
            </a:r>
            <a:b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</a:b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office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5C87E0-7020-4DC9-A61D-B216C83F5563}"/>
              </a:ext>
            </a:extLst>
          </p:cNvPr>
          <p:cNvSpPr/>
          <p:nvPr/>
        </p:nvSpPr>
        <p:spPr>
          <a:xfrm>
            <a:off x="9079735" y="1757481"/>
            <a:ext cx="2311950" cy="188544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4B9DE5-6140-439B-9CBE-2EF619C4638D}"/>
              </a:ext>
            </a:extLst>
          </p:cNvPr>
          <p:cNvSpPr txBox="1"/>
          <p:nvPr/>
        </p:nvSpPr>
        <p:spPr bwMode="auto">
          <a:xfrm>
            <a:off x="9070860" y="2432819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 err="1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I</a:t>
            </a:r>
            <a:r>
              <a:rPr lang="en-US" sz="1999" b="1" dirty="0" err="1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</a:t>
            </a:r>
            <a:r>
              <a:rPr lang="en-US" sz="1999" b="1" cap="all" dirty="0" err="1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t</a:t>
            </a: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/</a:t>
            </a:r>
            <a:r>
              <a:rPr lang="en-US" sz="1999" b="1" cap="all" dirty="0" err="1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ot</a:t>
            </a:r>
            <a:endParaRPr lang="en-US" sz="1999" b="1" cap="all" dirty="0">
              <a:solidFill>
                <a:schemeClr val="bg1"/>
              </a:solidFill>
              <a:latin typeface="Arial" panose="020B0604020202020204" pitchFamily="34" charset="0"/>
              <a:ea typeface="Segoe UI Black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BEE523-0937-4E18-87D2-2875D0CF9430}"/>
              </a:ext>
            </a:extLst>
          </p:cNvPr>
          <p:cNvSpPr/>
          <p:nvPr/>
        </p:nvSpPr>
        <p:spPr>
          <a:xfrm>
            <a:off x="881930" y="3973343"/>
            <a:ext cx="10509755" cy="8167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7BE0F-CF2C-4E5D-A9DB-7B58EB3581C9}"/>
              </a:ext>
            </a:extLst>
          </p:cNvPr>
          <p:cNvSpPr txBox="1"/>
          <p:nvPr/>
        </p:nvSpPr>
        <p:spPr bwMode="auto">
          <a:xfrm>
            <a:off x="873055" y="4186966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Security management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30D53-9E75-4886-AC1C-8894B9A80F0A}"/>
              </a:ext>
            </a:extLst>
          </p:cNvPr>
          <p:cNvSpPr/>
          <p:nvPr/>
        </p:nvSpPr>
        <p:spPr>
          <a:xfrm>
            <a:off x="881930" y="5098881"/>
            <a:ext cx="10509755" cy="8167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4203DC-0D16-4C8C-8415-A9D94B12B257}"/>
              </a:ext>
            </a:extLst>
          </p:cNvPr>
          <p:cNvSpPr txBox="1"/>
          <p:nvPr/>
        </p:nvSpPr>
        <p:spPr bwMode="auto">
          <a:xfrm>
            <a:off x="873055" y="5317140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Small business</a:t>
            </a: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715C686E-7FC9-2CA3-039E-6F9E10EC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42" y="460552"/>
            <a:ext cx="11022371" cy="914400"/>
          </a:xfrm>
        </p:spPr>
        <p:txBody>
          <a:bodyPr/>
          <a:lstStyle/>
          <a:p>
            <a:r>
              <a:rPr lang="en-US" kern="0" dirty="0"/>
              <a:t>Quantum Network Security</a:t>
            </a:r>
            <a:br>
              <a:rPr lang="en-US" kern="0" dirty="0"/>
            </a:br>
            <a:r>
              <a:rPr lang="en-US" sz="2800" kern="0" dirty="0">
                <a:solidFill>
                  <a:schemeClr val="tx1"/>
                </a:solidFill>
              </a:rPr>
              <a:t>Most advanced and scalable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3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roducing the Bullet Series: Our Toughest Line of Cameras Yet">
            <a:extLst>
              <a:ext uri="{FF2B5EF4-FFF2-40B4-BE49-F238E27FC236}">
                <a16:creationId xmlns:a16="http://schemas.microsoft.com/office/drawing/2014/main" id="{EE180E4E-406A-62FA-EA80-F0AC7F846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061" y="3429001"/>
            <a:ext cx="2803448" cy="1752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ater Treatment Plant – Lantech Communications Europe">
            <a:extLst>
              <a:ext uri="{FF2B5EF4-FFF2-40B4-BE49-F238E27FC236}">
                <a16:creationId xmlns:a16="http://schemas.microsoft.com/office/drawing/2014/main" id="{3CD944CC-0651-E89B-7B3E-980B9655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922" y="4463503"/>
            <a:ext cx="4329749" cy="1644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BDD4923-34AB-5EB9-363D-CDF717F1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IoT and OT Attacks Continue to Expand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3DE394C8-2743-2363-A1B6-5127DF82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IL"/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DFD76AA1-4702-4D5B-B012-EDFE20B39B9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defTabSz="913578"/>
            <a:fld id="{CF0E1690-FFBA-4DAF-B44A-36E39ACA0346}" type="datetimeFigureOut">
              <a:rPr lang="en-US" smtClean="0"/>
              <a:pPr defTabSz="913578"/>
              <a:t>1/17/2023</a:t>
            </a:fld>
            <a:endParaRPr lang="aa-ET">
              <a:solidFill>
                <a:srgbClr val="4D4D4F">
                  <a:tint val="75000"/>
                </a:srgb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AE41B-13C9-9020-AF3A-FA53F3DE5E5D}"/>
              </a:ext>
            </a:extLst>
          </p:cNvPr>
          <p:cNvGrpSpPr/>
          <p:nvPr/>
        </p:nvGrpSpPr>
        <p:grpSpPr>
          <a:xfrm>
            <a:off x="90479" y="1153982"/>
            <a:ext cx="6084617" cy="3109681"/>
            <a:chOff x="317964" y="1755092"/>
            <a:chExt cx="6089373" cy="3112111"/>
          </a:xfrm>
        </p:grpSpPr>
        <p:pic>
          <p:nvPicPr>
            <p:cNvPr id="7" name="Picture 8" descr="A picture containing nature&#10;&#10;Description automatically generated">
              <a:extLst>
                <a:ext uri="{FF2B5EF4-FFF2-40B4-BE49-F238E27FC236}">
                  <a16:creationId xmlns:a16="http://schemas.microsoft.com/office/drawing/2014/main" id="{2C21ABFE-DE26-6331-485B-A7897412F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64" y="1755092"/>
              <a:ext cx="6089373" cy="311211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09EF4D-5C67-7842-5B91-21AC1F86B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6838" y="3071957"/>
              <a:ext cx="5049460" cy="673592"/>
            </a:xfrm>
            <a:prstGeom prst="rect">
              <a:avLst/>
            </a:prstGeom>
          </p:spPr>
        </p:pic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3C1B47C5-D87D-DB55-0F5C-9843AE29A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672" y="2327575"/>
              <a:ext cx="1947138" cy="389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18211C-EC5D-402E-207D-1111B341317C}"/>
              </a:ext>
            </a:extLst>
          </p:cNvPr>
          <p:cNvGrpSpPr/>
          <p:nvPr/>
        </p:nvGrpSpPr>
        <p:grpSpPr>
          <a:xfrm>
            <a:off x="6021204" y="2123973"/>
            <a:ext cx="6084617" cy="3109681"/>
            <a:chOff x="6026298" y="1355817"/>
            <a:chExt cx="6089373" cy="3112111"/>
          </a:xfrm>
        </p:grpSpPr>
        <p:pic>
          <p:nvPicPr>
            <p:cNvPr id="3" name="Picture 8" descr="A picture containing nature&#10;&#10;Description automatically generated">
              <a:extLst>
                <a:ext uri="{FF2B5EF4-FFF2-40B4-BE49-F238E27FC236}">
                  <a16:creationId xmlns:a16="http://schemas.microsoft.com/office/drawing/2014/main" id="{B76DB264-1FC8-9CFD-FA89-961CB941A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298" y="1355817"/>
              <a:ext cx="6089373" cy="3112111"/>
            </a:xfrm>
            <a:prstGeom prst="rect">
              <a:avLst/>
            </a:prstGeom>
          </p:spPr>
        </p:pic>
        <p:pic>
          <p:nvPicPr>
            <p:cNvPr id="23" name="Picture 2" descr="New York Times logo and symbol, meaning, history, PNG">
              <a:extLst>
                <a:ext uri="{FF2B5EF4-FFF2-40B4-BE49-F238E27FC236}">
                  <a16:creationId xmlns:a16="http://schemas.microsoft.com/office/drawing/2014/main" id="{A71A157D-4638-C770-65C5-25CF8E921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010" y="1463879"/>
              <a:ext cx="2716665" cy="1528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964C594-D403-ABC9-C65B-B87FF9DFA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98717" y="2609439"/>
              <a:ext cx="4458080" cy="765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398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62EAE0-5B1B-7CDB-2BB9-1738F703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IoT Protect</a:t>
            </a:r>
            <a:br>
              <a:rPr lang="en-US" dirty="0"/>
            </a:br>
            <a:r>
              <a:rPr lang="en-US" sz="2800" dirty="0">
                <a:solidFill>
                  <a:srgbClr val="270E03"/>
                </a:solidFill>
              </a:rPr>
              <a:t>Threat prevention for both network and on-device protection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3075FF"/>
              </a:buClr>
              <a:buSzPct val="65000"/>
              <a:defRPr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US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3075FF"/>
              </a:buClr>
              <a:buSzPct val="65000"/>
              <a:defRPr/>
            </a:pPr>
            <a:endParaRPr lang="en-US" dirty="0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09F4E5-70A7-6784-2DC7-EC2D69270018}"/>
              </a:ext>
            </a:extLst>
          </p:cNvPr>
          <p:cNvSpPr/>
          <p:nvPr/>
        </p:nvSpPr>
        <p:spPr bwMode="auto">
          <a:xfrm>
            <a:off x="1003465" y="1922838"/>
            <a:ext cx="3025442" cy="3490179"/>
          </a:xfrm>
          <a:prstGeom prst="roundRect">
            <a:avLst>
              <a:gd name="adj" fmla="val 3241"/>
            </a:avLst>
          </a:prstGeom>
          <a:ln>
            <a:solidFill>
              <a:schemeClr val="accent5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  <a:defRPr/>
            </a:pPr>
            <a:endParaRPr lang="en-US" sz="2395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33E1F2-DC32-0C01-D8ED-E3F945EEECDA}"/>
              </a:ext>
            </a:extLst>
          </p:cNvPr>
          <p:cNvSpPr/>
          <p:nvPr/>
        </p:nvSpPr>
        <p:spPr bwMode="auto">
          <a:xfrm>
            <a:off x="8117745" y="1922838"/>
            <a:ext cx="3025442" cy="3490179"/>
          </a:xfrm>
          <a:prstGeom prst="roundRect">
            <a:avLst>
              <a:gd name="adj" fmla="val 3241"/>
            </a:avLst>
          </a:prstGeom>
          <a:ln>
            <a:solidFill>
              <a:schemeClr val="accent5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  <a:defRPr/>
            </a:pPr>
            <a:endParaRPr lang="en-US" sz="2395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861D7E-0281-9831-2F43-802AD6A42A97}"/>
              </a:ext>
            </a:extLst>
          </p:cNvPr>
          <p:cNvSpPr/>
          <p:nvPr/>
        </p:nvSpPr>
        <p:spPr bwMode="auto">
          <a:xfrm>
            <a:off x="4560929" y="1922838"/>
            <a:ext cx="3025442" cy="3490179"/>
          </a:xfrm>
          <a:prstGeom prst="roundRect">
            <a:avLst>
              <a:gd name="adj" fmla="val 3241"/>
            </a:avLst>
          </a:prstGeom>
          <a:ln>
            <a:solidFill>
              <a:schemeClr val="accent5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  <a:defRPr/>
            </a:pPr>
            <a:endParaRPr lang="en-US" sz="2395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5BF4CD-5F96-649D-1C3C-A2D39CA48BE2}"/>
              </a:ext>
            </a:extLst>
          </p:cNvPr>
          <p:cNvSpPr txBox="1"/>
          <p:nvPr/>
        </p:nvSpPr>
        <p:spPr bwMode="auto">
          <a:xfrm>
            <a:off x="1405143" y="3996363"/>
            <a:ext cx="2267049" cy="10885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44" tIns="45672" rIns="91344" bIns="45672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90000"/>
              </a:lnSpc>
              <a:spcAft>
                <a:spcPct val="0"/>
              </a:spcAft>
              <a:buClr>
                <a:srgbClr val="72183E"/>
              </a:buClr>
              <a:buSzPct val="65000"/>
              <a:defRPr/>
            </a:pPr>
            <a:r>
              <a:rPr lang="en-US" sz="2397" b="1" spc="30" dirty="0">
                <a:solidFill>
                  <a:srgbClr val="2626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Discovery     &amp; Protection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6DDD80-894B-961A-CAAF-D60C60EF8312}"/>
              </a:ext>
            </a:extLst>
          </p:cNvPr>
          <p:cNvSpPr txBox="1"/>
          <p:nvPr/>
        </p:nvSpPr>
        <p:spPr bwMode="auto">
          <a:xfrm>
            <a:off x="8169182" y="4018186"/>
            <a:ext cx="2922570" cy="11440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44" tIns="45672" rIns="91344" bIns="45672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5000"/>
              </a:lnSpc>
              <a:spcBef>
                <a:spcPts val="1000"/>
              </a:spcBef>
              <a:buClr>
                <a:srgbClr val="E45785"/>
              </a:buClr>
              <a:buSzPct val="85000"/>
              <a:defRPr/>
            </a:pPr>
            <a:r>
              <a:rPr lang="en-US" sz="2397" b="1" spc="30" dirty="0">
                <a:solidFill>
                  <a:srgbClr val="2626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Preemptive </a:t>
            </a:r>
            <a:br>
              <a:rPr lang="en-US" sz="2397" b="1" spc="30" dirty="0">
                <a:solidFill>
                  <a:srgbClr val="26262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97" b="1" spc="30" dirty="0">
                <a:solidFill>
                  <a:srgbClr val="2626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On-Device   Threat Prevention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410A2B-37FF-7116-1D18-1CDA29C6483E}"/>
              </a:ext>
            </a:extLst>
          </p:cNvPr>
          <p:cNvSpPr txBox="1"/>
          <p:nvPr/>
        </p:nvSpPr>
        <p:spPr bwMode="auto">
          <a:xfrm>
            <a:off x="4699488" y="4016619"/>
            <a:ext cx="2748331" cy="10682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44" tIns="45672" rIns="91344" bIns="45672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buClr>
                <a:srgbClr val="72183E"/>
              </a:buClr>
              <a:defRPr/>
            </a:pPr>
            <a:r>
              <a:rPr lang="en-US" sz="2349" b="1" spc="30" dirty="0">
                <a:solidFill>
                  <a:srgbClr val="262627"/>
                </a:solidFill>
                <a:latin typeface="Arial"/>
                <a:cs typeface="Arial"/>
              </a:rPr>
              <a:t>Prevent </a:t>
            </a:r>
            <a:r>
              <a:rPr lang="en-US" sz="2397" b="1" spc="30" dirty="0">
                <a:solidFill>
                  <a:srgbClr val="2626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397" b="1" spc="30" dirty="0">
                <a:solidFill>
                  <a:srgbClr val="262627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49" b="1" spc="30" dirty="0">
                <a:solidFill>
                  <a:srgbClr val="262627"/>
                </a:solidFill>
                <a:latin typeface="Arial"/>
                <a:cs typeface="Arial"/>
              </a:rPr>
              <a:t>Network </a:t>
            </a:r>
            <a:br>
              <a:rPr lang="en-US" sz="2349" b="1" spc="30" dirty="0">
                <a:solidFill>
                  <a:srgbClr val="262627"/>
                </a:solidFill>
                <a:latin typeface="Arial"/>
                <a:cs typeface="Arial"/>
              </a:rPr>
            </a:br>
            <a:r>
              <a:rPr lang="en-US" sz="2349" b="1" spc="30" dirty="0">
                <a:solidFill>
                  <a:srgbClr val="262627"/>
                </a:solidFill>
                <a:latin typeface="Arial"/>
                <a:cs typeface="Arial"/>
              </a:rPr>
              <a:t>IoT Attacks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500FCE1-4B66-4431-8068-9D79884AB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55" y="2290050"/>
            <a:ext cx="1553265" cy="15532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E3A8AB5-AE6B-4EC6-B61C-8A2021B27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833" y="2290050"/>
            <a:ext cx="1553265" cy="15532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C64F8AC-F6C8-4794-A025-B6B487ED7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70" y="2311004"/>
            <a:ext cx="1553265" cy="15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727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992BE5-18A0-31A5-8A6C-755D4928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97" dirty="0">
                <a:solidFill>
                  <a:srgbClr val="DA1572"/>
                </a:solidFill>
              </a:rPr>
              <a:t>IOT Protect Network Security</a:t>
            </a:r>
            <a:r>
              <a:rPr lang="en-US" sz="3198" dirty="0">
                <a:latin typeface="Arial"/>
                <a:cs typeface="Arial"/>
              </a:rPr>
              <a:t/>
            </a:r>
            <a:br>
              <a:rPr lang="en-US" sz="3198" dirty="0">
                <a:latin typeface="Arial"/>
                <a:cs typeface="Arial"/>
              </a:rPr>
            </a:br>
            <a:r>
              <a:rPr lang="en-US" sz="2800" dirty="0">
                <a:solidFill>
                  <a:srgbClr val="4D4D4F"/>
                </a:solidFill>
              </a:rPr>
              <a:t>AI-powered Threat Prevention for IoT Devices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55B1CAED-1AD9-ED07-038F-01D716FD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IL"/>
          </a:p>
        </p:txBody>
      </p:sp>
      <p:sp>
        <p:nvSpPr>
          <p:cNvPr id="8" name="Date Placeholder 7" hidden="1">
            <a:extLst>
              <a:ext uri="{FF2B5EF4-FFF2-40B4-BE49-F238E27FC236}">
                <a16:creationId xmlns:a16="http://schemas.microsoft.com/office/drawing/2014/main" id="{38300552-698F-7A87-7AF6-754D7CB13F2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BA761656-1249-4F38-99F8-ACF2559DA4D2}" type="datetimeFigureOut">
              <a:rPr lang="en-US" smtClean="0"/>
              <a:pPr/>
              <a:t>1/17/2023</a:t>
            </a:fld>
            <a:endParaRPr lang="en-I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84C4DB-553E-A3AF-C377-DC84D89FE20D}"/>
              </a:ext>
            </a:extLst>
          </p:cNvPr>
          <p:cNvSpPr>
            <a:spLocks noChangeAspect="1"/>
          </p:cNvSpPr>
          <p:nvPr/>
        </p:nvSpPr>
        <p:spPr bwMode="auto">
          <a:xfrm>
            <a:off x="1504360" y="1559713"/>
            <a:ext cx="433614" cy="433614"/>
          </a:xfrm>
          <a:prstGeom prst="ellipse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1998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48868CD-70BF-A082-9FFA-0A2A8550FCFC}"/>
              </a:ext>
            </a:extLst>
          </p:cNvPr>
          <p:cNvSpPr>
            <a:spLocks noChangeAspect="1"/>
          </p:cNvSpPr>
          <p:nvPr/>
        </p:nvSpPr>
        <p:spPr bwMode="auto">
          <a:xfrm>
            <a:off x="7753804" y="1560741"/>
            <a:ext cx="433614" cy="433614"/>
          </a:xfrm>
          <a:prstGeom prst="ellipse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1998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78BAF5-983C-E3A1-7C0D-5990255936FD}"/>
              </a:ext>
            </a:extLst>
          </p:cNvPr>
          <p:cNvSpPr txBox="1"/>
          <p:nvPr/>
        </p:nvSpPr>
        <p:spPr bwMode="auto">
          <a:xfrm>
            <a:off x="1987430" y="1484286"/>
            <a:ext cx="2549612" cy="58447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392" tIns="45696" rIns="91392" bIns="45696" anchor="t">
            <a:spAutoFit/>
          </a:bodyPr>
          <a:lstStyle/>
          <a:p>
            <a:pPr lvl="0"/>
            <a:r>
              <a:rPr lang="en-US" sz="1600" dirty="0">
                <a:latin typeface="Arial"/>
                <a:cs typeface="Arial"/>
              </a:rPr>
              <a:t>CONTINUOUS DISCOVERY</a:t>
            </a:r>
            <a:endParaRPr lang="en-IL" sz="1600" dirty="0"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4717C1-49C6-545C-FB51-F2D228464411}"/>
              </a:ext>
            </a:extLst>
          </p:cNvPr>
          <p:cNvSpPr txBox="1"/>
          <p:nvPr/>
        </p:nvSpPr>
        <p:spPr bwMode="auto">
          <a:xfrm>
            <a:off x="8175469" y="1491766"/>
            <a:ext cx="1890493" cy="58447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0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AUTONOMOUS PREVENTION</a:t>
            </a:r>
            <a:endParaRPr lang="en-IL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Object 1" descr="preencoded.png">
            <a:extLst>
              <a:ext uri="{FF2B5EF4-FFF2-40B4-BE49-F238E27FC236}">
                <a16:creationId xmlns:a16="http://schemas.microsoft.com/office/drawing/2014/main" id="{B7AEBC84-EF49-B54E-662E-D703DBE8EF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681" y="2076237"/>
            <a:ext cx="3202077" cy="42325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" name="Picture 6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1788EE1-80B6-5290-A01F-B9D2FA7937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3496" y="2105832"/>
            <a:ext cx="5201283" cy="41733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66700" dist="215900" dir="2700000" algn="tl" rotWithShape="0">
              <a:srgbClr val="333333">
                <a:alpha val="73000"/>
              </a:srgbClr>
            </a:outerShdw>
          </a:effectLst>
        </p:spPr>
      </p:pic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C7DF66B3-19CB-C179-DAA4-2CBC8B1CB0FD}"/>
              </a:ext>
            </a:extLst>
          </p:cNvPr>
          <p:cNvSpPr/>
          <p:nvPr/>
        </p:nvSpPr>
        <p:spPr bwMode="auto">
          <a:xfrm>
            <a:off x="4358038" y="3359890"/>
            <a:ext cx="1896179" cy="913924"/>
          </a:xfrm>
          <a:prstGeom prst="left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IL" sz="2398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012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1" grpId="0" animBg="1"/>
      <p:bldP spid="14" grpId="0"/>
      <p:bldP spid="16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0EEE4C4-9710-A64F-3047-BD7D83F704B6}"/>
              </a:ext>
            </a:extLst>
          </p:cNvPr>
          <p:cNvGrpSpPr/>
          <p:nvPr/>
        </p:nvGrpSpPr>
        <p:grpSpPr>
          <a:xfrm>
            <a:off x="588149" y="114104"/>
            <a:ext cx="11597504" cy="6395803"/>
            <a:chOff x="585430" y="111510"/>
            <a:chExt cx="11606570" cy="6400802"/>
          </a:xfrm>
        </p:grpSpPr>
        <p:pic>
          <p:nvPicPr>
            <p:cNvPr id="2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8196576-5564-30D6-7277-49984A971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996" y="1665610"/>
              <a:ext cx="9233004" cy="484670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92EBF8-D0A6-12D9-BFBF-116B17C4B4C5}"/>
                </a:ext>
              </a:extLst>
            </p:cNvPr>
            <p:cNvSpPr/>
            <p:nvPr/>
          </p:nvSpPr>
          <p:spPr bwMode="auto">
            <a:xfrm flipH="1">
              <a:off x="2958995" y="111510"/>
              <a:ext cx="5746683" cy="6397448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78" fontAlgn="auto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115000"/>
              </a:pPr>
              <a:endParaRPr lang="en-US" sz="2397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46CC2B-D89F-63A4-BA14-3B8EDCA5355C}"/>
                </a:ext>
              </a:extLst>
            </p:cNvPr>
            <p:cNvSpPr/>
            <p:nvPr/>
          </p:nvSpPr>
          <p:spPr bwMode="auto">
            <a:xfrm rot="5400000" flipH="1">
              <a:off x="5373954" y="-3138145"/>
              <a:ext cx="2029522" cy="1160657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78" fontAlgn="auto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115000"/>
              </a:pPr>
              <a:endParaRPr lang="en-US" sz="2397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6CBD918-188E-67D4-C69C-A2113B8B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Protect On-Device security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Device level nano-agent providing preemptive security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8B21C917-D8BF-2E9D-F002-E758D612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3578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US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14" name="Date Placeholder 13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defTabSz="913578"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defRPr/>
            </a:pPr>
            <a:fld id="{BA761656-1249-4F38-99F8-ACF2559DA4D2}" type="datetimeFigureOut">
              <a:rPr lang="en-US" smtClean="0"/>
              <a:pPr defTabSz="913578" fontAlgn="auto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Tx/>
                <a:defRPr/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97830-EA01-79D3-1E66-BA276FCAB440}"/>
              </a:ext>
            </a:extLst>
          </p:cNvPr>
          <p:cNvGrpSpPr/>
          <p:nvPr/>
        </p:nvGrpSpPr>
        <p:grpSpPr>
          <a:xfrm>
            <a:off x="702248" y="2073323"/>
            <a:ext cx="6067759" cy="913686"/>
            <a:chOff x="699620" y="2038811"/>
            <a:chExt cx="6072502" cy="914400"/>
          </a:xfrm>
          <a:solidFill>
            <a:schemeClr val="bg2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89EC7D-085A-4026-A401-0AD311D2C3A9}"/>
                </a:ext>
              </a:extLst>
            </p:cNvPr>
            <p:cNvSpPr/>
            <p:nvPr/>
          </p:nvSpPr>
          <p:spPr bwMode="auto">
            <a:xfrm>
              <a:off x="699620" y="2038811"/>
              <a:ext cx="6072502" cy="914400"/>
            </a:xfrm>
            <a:prstGeom prst="rect">
              <a:avLst/>
            </a:prstGeom>
            <a:grp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78" fontAlgn="auto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115000"/>
              </a:pPr>
              <a:endParaRPr lang="en-US" sz="2397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A4D5A9-B187-4A89-A67C-B6D9D5D460CA}"/>
                </a:ext>
              </a:extLst>
            </p:cNvPr>
            <p:cNvSpPr txBox="1"/>
            <p:nvPr/>
          </p:nvSpPr>
          <p:spPr bwMode="auto">
            <a:xfrm>
              <a:off x="825399" y="2284368"/>
              <a:ext cx="5649397" cy="423413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91416" tIns="45708" rIns="91416" bIns="45708" anchor="t">
              <a:spAutoFit/>
            </a:bodyPr>
            <a:lstStyle/>
            <a:p>
              <a:pPr defTabSz="913578" fontAlgn="auto">
                <a:spcBef>
                  <a:spcPts val="1797"/>
                </a:spcBef>
                <a:spcAft>
                  <a:spcPts val="0"/>
                </a:spcAft>
                <a:buClrTx/>
                <a:buSzTx/>
              </a:pPr>
              <a:r>
                <a:rPr lang="en-US" sz="2149" dirty="0">
                  <a:solidFill>
                    <a:srgbClr val="FFFFFF"/>
                  </a:solidFill>
                  <a:latin typeface="Arial"/>
                  <a:cs typeface="Arial"/>
                </a:rPr>
                <a:t>Zero-day security with runtime protection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7B1376-DA44-BFCF-A207-8DC4FFC818BB}"/>
              </a:ext>
            </a:extLst>
          </p:cNvPr>
          <p:cNvGrpSpPr/>
          <p:nvPr/>
        </p:nvGrpSpPr>
        <p:grpSpPr>
          <a:xfrm>
            <a:off x="696544" y="3355245"/>
            <a:ext cx="6067759" cy="913686"/>
            <a:chOff x="693911" y="3321735"/>
            <a:chExt cx="6072502" cy="914400"/>
          </a:xfrm>
          <a:solidFill>
            <a:schemeClr val="bg2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630FCC-BAED-40F4-93F2-48166722DA01}"/>
                </a:ext>
              </a:extLst>
            </p:cNvPr>
            <p:cNvSpPr/>
            <p:nvPr/>
          </p:nvSpPr>
          <p:spPr bwMode="auto">
            <a:xfrm>
              <a:off x="693911" y="3321735"/>
              <a:ext cx="6072502" cy="914400"/>
            </a:xfrm>
            <a:prstGeom prst="rect">
              <a:avLst/>
            </a:prstGeom>
            <a:grp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78" fontAlgn="auto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115000"/>
              </a:pPr>
              <a:endParaRPr lang="en-US" sz="2397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74B1F-28B4-42CB-A133-9C37FDC6C2B9}"/>
                </a:ext>
              </a:extLst>
            </p:cNvPr>
            <p:cNvSpPr txBox="1"/>
            <p:nvPr/>
          </p:nvSpPr>
          <p:spPr bwMode="auto">
            <a:xfrm>
              <a:off x="859536" y="3543975"/>
              <a:ext cx="4916796" cy="43088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defTabSz="913578" fontAlgn="auto">
                <a:spcBef>
                  <a:spcPts val="1797"/>
                </a:spcBef>
                <a:spcAft>
                  <a:spcPts val="0"/>
                </a:spcAft>
                <a:buClrTx/>
                <a:buSzTx/>
              </a:pPr>
              <a:r>
                <a:rPr lang="en-US" sz="2197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Scan firmware to assess device risk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D6AD083-0182-333D-2BF1-80EA3FD37F8D}"/>
              </a:ext>
            </a:extLst>
          </p:cNvPr>
          <p:cNvGrpSpPr/>
          <p:nvPr/>
        </p:nvGrpSpPr>
        <p:grpSpPr>
          <a:xfrm>
            <a:off x="696542" y="4666848"/>
            <a:ext cx="6073464" cy="913686"/>
            <a:chOff x="693911" y="4745873"/>
            <a:chExt cx="6078211" cy="914400"/>
          </a:xfrm>
          <a:solidFill>
            <a:schemeClr val="bg2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E7731E-6DA1-4175-8525-CE0D3E322D23}"/>
                </a:ext>
              </a:extLst>
            </p:cNvPr>
            <p:cNvSpPr/>
            <p:nvPr/>
          </p:nvSpPr>
          <p:spPr bwMode="auto">
            <a:xfrm>
              <a:off x="693911" y="4745873"/>
              <a:ext cx="6078211" cy="914400"/>
            </a:xfrm>
            <a:prstGeom prst="rect">
              <a:avLst/>
            </a:prstGeom>
            <a:grp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78" fontAlgn="auto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115000"/>
              </a:pPr>
              <a:endParaRPr lang="en-US" sz="2397" dirty="0">
                <a:solidFill>
                  <a:srgbClr val="4D4D4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E67554-3838-474A-A61F-EADFB8F6FE8B}"/>
                </a:ext>
              </a:extLst>
            </p:cNvPr>
            <p:cNvSpPr txBox="1"/>
            <p:nvPr/>
          </p:nvSpPr>
          <p:spPr bwMode="auto">
            <a:xfrm>
              <a:off x="859536" y="4999229"/>
              <a:ext cx="4727225" cy="423413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 lIns="91416" tIns="45708" rIns="91416" bIns="45708" anchor="t">
              <a:spAutoFit/>
            </a:bodyPr>
            <a:lstStyle/>
            <a:p>
              <a:pPr defTabSz="913578" fontAlgn="auto">
                <a:spcBef>
                  <a:spcPts val="1797"/>
                </a:spcBef>
                <a:spcAft>
                  <a:spcPts val="0"/>
                </a:spcAft>
                <a:buClrTx/>
                <a:buSzTx/>
              </a:pPr>
              <a:r>
                <a:rPr lang="en-US" sz="2149">
                  <a:solidFill>
                    <a:srgbClr val="FFFFFF"/>
                  </a:solidFill>
                  <a:latin typeface="Arial"/>
                  <a:cs typeface="Arial"/>
                </a:rPr>
                <a:t>Continuous posture monitoring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58354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D0AD8D0D-CB22-486B-8AB5-D8873A89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  <a:defRPr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IL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defRPr/>
            </a:pPr>
            <a:fld id="{C21F6912-E12D-42E4-A1B4-78CBD40CB479}" type="datetimeFigureOut">
              <a:rPr lang="en-US" smtClean="0"/>
              <a:pPr>
                <a:buClr>
                  <a:srgbClr val="FF0000"/>
                </a:buClr>
                <a:defRPr/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EDB6DE-44C0-4A5A-872B-7E506E6BC3E3}"/>
              </a:ext>
            </a:extLst>
          </p:cNvPr>
          <p:cNvSpPr/>
          <p:nvPr/>
        </p:nvSpPr>
        <p:spPr>
          <a:xfrm>
            <a:off x="881930" y="1764068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DC6128-AF1A-49F5-83EB-7A7EB0A05E9A}"/>
              </a:ext>
            </a:extLst>
          </p:cNvPr>
          <p:cNvSpPr txBox="1"/>
          <p:nvPr/>
        </p:nvSpPr>
        <p:spPr bwMode="auto">
          <a:xfrm>
            <a:off x="873054" y="2285558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 Threat Prevention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1741062-1D17-43FD-B01E-66C91D102071}"/>
              </a:ext>
            </a:extLst>
          </p:cNvPr>
          <p:cNvSpPr txBox="1">
            <a:spLocks/>
          </p:cNvSpPr>
          <p:nvPr/>
        </p:nvSpPr>
        <p:spPr>
          <a:xfrm>
            <a:off x="317872" y="255858"/>
            <a:ext cx="11598940" cy="91392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400" b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5pPr>
            <a:lvl6pPr marL="60949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6pPr>
            <a:lvl7pPr marL="121898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7pPr>
            <a:lvl8pPr marL="18284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8pPr>
            <a:lvl9pPr marL="243797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9pPr>
          </a:lstStyle>
          <a:p>
            <a:pPr algn="ctr">
              <a:buClrTx/>
              <a:buSzTx/>
              <a:defRPr/>
            </a:pPr>
            <a:endParaRPr lang="en-US" sz="2798" b="1" kern="0">
              <a:gradFill>
                <a:gsLst>
                  <a:gs pos="0">
                    <a:srgbClr val="DA1572"/>
                  </a:gs>
                  <a:gs pos="100000">
                    <a:srgbClr val="293896"/>
                  </a:gs>
                </a:gsLst>
                <a:lin ang="0" scaled="1"/>
              </a:gra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E78F6-9258-4893-A697-2E138B68D402}"/>
              </a:ext>
            </a:extLst>
          </p:cNvPr>
          <p:cNvSpPr/>
          <p:nvPr/>
        </p:nvSpPr>
        <p:spPr>
          <a:xfrm>
            <a:off x="3622548" y="1764068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E54B4D-8AC6-428C-AE12-F4A613592466}"/>
              </a:ext>
            </a:extLst>
          </p:cNvPr>
          <p:cNvSpPr txBox="1"/>
          <p:nvPr/>
        </p:nvSpPr>
        <p:spPr bwMode="auto">
          <a:xfrm>
            <a:off x="3613673" y="2439406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Data center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DA50C8-3145-4704-8B7E-F59B0D05FB58}"/>
              </a:ext>
            </a:extLst>
          </p:cNvPr>
          <p:cNvSpPr/>
          <p:nvPr/>
        </p:nvSpPr>
        <p:spPr>
          <a:xfrm>
            <a:off x="6355580" y="1770671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9E423B-ECE0-43BF-8B58-F01173A37970}"/>
              </a:ext>
            </a:extLst>
          </p:cNvPr>
          <p:cNvSpPr txBox="1"/>
          <p:nvPr/>
        </p:nvSpPr>
        <p:spPr bwMode="auto">
          <a:xfrm>
            <a:off x="6346705" y="2292161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Branch </a:t>
            </a:r>
            <a:b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</a:b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office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5C87E0-7020-4DC9-A61D-B216C83F5563}"/>
              </a:ext>
            </a:extLst>
          </p:cNvPr>
          <p:cNvSpPr/>
          <p:nvPr/>
        </p:nvSpPr>
        <p:spPr>
          <a:xfrm>
            <a:off x="9079735" y="1757481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4B9DE5-6140-439B-9CBE-2EF619C4638D}"/>
              </a:ext>
            </a:extLst>
          </p:cNvPr>
          <p:cNvSpPr txBox="1"/>
          <p:nvPr/>
        </p:nvSpPr>
        <p:spPr bwMode="auto">
          <a:xfrm>
            <a:off x="9070860" y="2432819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I</a:t>
            </a:r>
            <a:r>
              <a:rPr lang="en-US" sz="1999" b="1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</a:t>
            </a: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t</a:t>
            </a: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/</a:t>
            </a: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ot</a:t>
            </a:r>
            <a:endParaRPr lang="en-US" sz="1999" b="1" cap="all" dirty="0">
              <a:latin typeface="Arial" panose="020B0604020202020204" pitchFamily="34" charset="0"/>
              <a:ea typeface="Segoe UI Black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BEE523-0937-4E18-87D2-2875D0CF9430}"/>
              </a:ext>
            </a:extLst>
          </p:cNvPr>
          <p:cNvSpPr/>
          <p:nvPr/>
        </p:nvSpPr>
        <p:spPr>
          <a:xfrm>
            <a:off x="881930" y="3973343"/>
            <a:ext cx="10509755" cy="816796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7BE0F-CF2C-4E5D-A9DB-7B58EB3581C9}"/>
              </a:ext>
            </a:extLst>
          </p:cNvPr>
          <p:cNvSpPr txBox="1"/>
          <p:nvPr/>
        </p:nvSpPr>
        <p:spPr bwMode="auto">
          <a:xfrm>
            <a:off x="873055" y="4197599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Security management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30D53-9E75-4886-AC1C-8894B9A80F0A}"/>
              </a:ext>
            </a:extLst>
          </p:cNvPr>
          <p:cNvSpPr/>
          <p:nvPr/>
        </p:nvSpPr>
        <p:spPr>
          <a:xfrm>
            <a:off x="881930" y="5098881"/>
            <a:ext cx="10509755" cy="8167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4203DC-0D16-4C8C-8415-A9D94B12B257}"/>
              </a:ext>
            </a:extLst>
          </p:cNvPr>
          <p:cNvSpPr txBox="1"/>
          <p:nvPr/>
        </p:nvSpPr>
        <p:spPr bwMode="auto">
          <a:xfrm>
            <a:off x="873055" y="5317140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Small business</a:t>
            </a: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90BF7601-EFB6-9B46-BF92-8DD0336BF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42" y="460552"/>
            <a:ext cx="11022371" cy="914400"/>
          </a:xfrm>
        </p:spPr>
        <p:txBody>
          <a:bodyPr/>
          <a:lstStyle/>
          <a:p>
            <a:r>
              <a:rPr lang="en-US" kern="0" dirty="0"/>
              <a:t>Quantum Network Security</a:t>
            </a:r>
            <a:br>
              <a:rPr lang="en-US" kern="0" dirty="0"/>
            </a:br>
            <a:r>
              <a:rPr lang="en-US" sz="2800" kern="0" dirty="0">
                <a:solidFill>
                  <a:schemeClr val="tx1"/>
                </a:solidFill>
              </a:rPr>
              <a:t>Most advanced and scalable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D60463-5B64-C7E1-D16F-DC5FC217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Streamline Policy Change-Review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Superior management with built-in “two sets of eyes”</a:t>
            </a:r>
            <a:r>
              <a:rPr lang="en-US" sz="2398" dirty="0">
                <a:solidFill>
                  <a:schemeClr val="tx1"/>
                </a:solidFill>
              </a:rPr>
              <a:t/>
            </a:r>
            <a:br>
              <a:rPr lang="en-US" sz="2398" dirty="0">
                <a:solidFill>
                  <a:schemeClr val="tx1"/>
                </a:solidFill>
              </a:rPr>
            </a:br>
            <a:endParaRPr lang="LID4096" sz="2398" dirty="0">
              <a:solidFill>
                <a:schemeClr val="tx1"/>
              </a:solidFill>
            </a:endParaRP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CA07D1D6-9C4A-0E2D-939B-FAABADFA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4A46FBF4-9DCF-A566-1DEB-839370BF6A0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C21F6912-E12D-42E4-A1B4-78CBD40CB479}" type="datetimeFigureOut">
              <a:rPr lang="en-US" smtClean="0"/>
              <a:pPr/>
              <a:t>1/17/2023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403806" y="2491231"/>
            <a:ext cx="4920310" cy="2107916"/>
            <a:chOff x="7040906" y="1997940"/>
            <a:chExt cx="4922874" cy="2109014"/>
          </a:xfrm>
        </p:grpSpPr>
        <p:sp>
          <p:nvSpPr>
            <p:cNvPr id="14" name="Rectangle 13"/>
            <p:cNvSpPr/>
            <p:nvPr/>
          </p:nvSpPr>
          <p:spPr bwMode="auto">
            <a:xfrm>
              <a:off x="7040906" y="1997940"/>
              <a:ext cx="4922874" cy="62732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>
                <a:latin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040906" y="2738787"/>
              <a:ext cx="4922874" cy="62732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>
                <a:latin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040906" y="3479634"/>
              <a:ext cx="4922874" cy="62732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40BD9-E768-23D5-3E19-68E689B9A98C}"/>
              </a:ext>
            </a:extLst>
          </p:cNvPr>
          <p:cNvGrpSpPr/>
          <p:nvPr/>
        </p:nvGrpSpPr>
        <p:grpSpPr>
          <a:xfrm>
            <a:off x="437197" y="5291077"/>
            <a:ext cx="5987482" cy="639746"/>
            <a:chOff x="685801" y="4188102"/>
            <a:chExt cx="6557462" cy="914400"/>
          </a:xfrm>
          <a:solidFill>
            <a:schemeClr val="bg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21EF42-FE96-42A0-B8F2-1C383B1FC61F}"/>
                </a:ext>
              </a:extLst>
            </p:cNvPr>
            <p:cNvSpPr/>
            <p:nvPr/>
          </p:nvSpPr>
          <p:spPr bwMode="auto">
            <a:xfrm>
              <a:off x="685801" y="4188102"/>
              <a:ext cx="6557462" cy="914400"/>
            </a:xfrm>
            <a:prstGeom prst="rect">
              <a:avLst/>
            </a:prstGeom>
            <a:grp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 dirty="0"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90507C-4164-4B7E-BFAF-00E54FA85B3F}"/>
                </a:ext>
              </a:extLst>
            </p:cNvPr>
            <p:cNvSpPr txBox="1"/>
            <p:nvPr/>
          </p:nvSpPr>
          <p:spPr bwMode="auto">
            <a:xfrm>
              <a:off x="997689" y="4346317"/>
              <a:ext cx="6245574" cy="61537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ts val="1798"/>
                </a:spcBef>
              </a:pPr>
              <a:r>
                <a:rPr lang="en-US" sz="2198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Policy change review and approval cycle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D6DB97-B548-FF04-1DC2-A6FBEAC5A0F6}"/>
              </a:ext>
            </a:extLst>
          </p:cNvPr>
          <p:cNvGrpSpPr/>
          <p:nvPr/>
        </p:nvGrpSpPr>
        <p:grpSpPr>
          <a:xfrm>
            <a:off x="7112815" y="5291077"/>
            <a:ext cx="4324994" cy="639746"/>
            <a:chOff x="723680" y="5315306"/>
            <a:chExt cx="6557462" cy="640080"/>
          </a:xfrm>
          <a:solidFill>
            <a:schemeClr val="bg2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216B42-0EDF-4E8B-A66D-E893ECBDB070}"/>
                </a:ext>
              </a:extLst>
            </p:cNvPr>
            <p:cNvSpPr/>
            <p:nvPr/>
          </p:nvSpPr>
          <p:spPr bwMode="auto">
            <a:xfrm>
              <a:off x="723680" y="5315306"/>
              <a:ext cx="6557462" cy="640080"/>
            </a:xfrm>
            <a:prstGeom prst="rect">
              <a:avLst/>
            </a:prstGeom>
            <a:grp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 dirty="0">
                <a:latin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2695D3-3528-4A62-BE7E-7ACC6805CB9F}"/>
                </a:ext>
              </a:extLst>
            </p:cNvPr>
            <p:cNvSpPr txBox="1"/>
            <p:nvPr/>
          </p:nvSpPr>
          <p:spPr bwMode="auto">
            <a:xfrm>
              <a:off x="995391" y="5419903"/>
              <a:ext cx="6285751" cy="43088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ts val="1798"/>
                </a:spcBef>
              </a:pPr>
              <a:r>
                <a:rPr lang="en-US" sz="2198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Audit trail for policy compliance</a:t>
              </a:r>
            </a:p>
          </p:txBody>
        </p:sp>
      </p:grp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D1CB50E-04F8-4EC5-98E4-3CCDBF6AFE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345" y="1736371"/>
            <a:ext cx="8995165" cy="3138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394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BEB4C-A5B4-66F5-CD67-7C7EAE8B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Network Security Challenges for Enterprises and SMB 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 hidden="1">
            <a:extLst>
              <a:ext uri="{FF2B5EF4-FFF2-40B4-BE49-F238E27FC236}">
                <a16:creationId xmlns:a16="http://schemas.microsoft.com/office/drawing/2014/main" id="{B2F920E5-CB8D-9CC6-CF1D-193DCACB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IL"/>
          </a:p>
        </p:txBody>
      </p:sp>
      <p:sp>
        <p:nvSpPr>
          <p:cNvPr id="10" name="Date Placeholder 9" hidden="1">
            <a:extLst>
              <a:ext uri="{FF2B5EF4-FFF2-40B4-BE49-F238E27FC236}">
                <a16:creationId xmlns:a16="http://schemas.microsoft.com/office/drawing/2014/main" id="{7E78D1E6-72D2-DC06-0903-5DBD52F3B1D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CF0E1690-FFBA-4DAF-B44A-36E39ACA0346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38E0B3-3617-5AF8-6383-60CF97D2E0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69165" y="1683226"/>
            <a:ext cx="9837048" cy="4548607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598"/>
              </a:spcAft>
              <a:buNone/>
            </a:pPr>
            <a:r>
              <a:rPr lang="en-US" sz="2599" b="1" dirty="0">
                <a:solidFill>
                  <a:schemeClr val="accent1"/>
                </a:solidFill>
                <a:latin typeface="Arial"/>
                <a:cs typeface="Arial"/>
              </a:rPr>
              <a:t>90%</a:t>
            </a:r>
            <a:r>
              <a:rPr lang="en-US" sz="2599" dirty="0">
                <a:latin typeface="Arial"/>
                <a:cs typeface="Arial"/>
              </a:rPr>
              <a:t> of data breaches due to </a:t>
            </a:r>
            <a:r>
              <a:rPr lang="en-US" sz="2599" b="1" dirty="0">
                <a:solidFill>
                  <a:schemeClr val="bg2"/>
                </a:solidFill>
                <a:latin typeface="Arial"/>
                <a:cs typeface="Arial"/>
              </a:rPr>
              <a:t>Phishing attacks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598"/>
              </a:spcAft>
              <a:buNone/>
            </a:pPr>
            <a:r>
              <a:rPr lang="en-US" sz="2599" b="1" dirty="0">
                <a:solidFill>
                  <a:schemeClr val="bg2"/>
                </a:solidFill>
                <a:latin typeface="Arial"/>
                <a:cs typeface="Arial"/>
              </a:rPr>
              <a:t>1.5B attacks </a:t>
            </a:r>
            <a:r>
              <a:rPr lang="en-US" sz="2599" dirty="0">
                <a:latin typeface="Arial"/>
                <a:cs typeface="Arial"/>
              </a:rPr>
              <a:t>against vulnerable </a:t>
            </a:r>
            <a:r>
              <a:rPr lang="en-US" sz="2599" b="1" dirty="0">
                <a:solidFill>
                  <a:schemeClr val="bg2"/>
                </a:solidFill>
                <a:latin typeface="Arial"/>
                <a:cs typeface="Arial"/>
              </a:rPr>
              <a:t>IoT devices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598"/>
              </a:spcAft>
              <a:buNone/>
            </a:pPr>
            <a:r>
              <a:rPr lang="en-US" sz="2599" dirty="0">
                <a:latin typeface="Arial"/>
                <a:cs typeface="Arial"/>
              </a:rPr>
              <a:t>Distributed </a:t>
            </a:r>
            <a:r>
              <a:rPr lang="en-US" sz="2599" b="1" dirty="0">
                <a:solidFill>
                  <a:schemeClr val="bg2"/>
                </a:solidFill>
                <a:latin typeface="Arial"/>
                <a:cs typeface="Arial"/>
              </a:rPr>
              <a:t>SaaS</a:t>
            </a:r>
            <a:r>
              <a:rPr lang="en-US" sz="2599" dirty="0">
                <a:latin typeface="Arial"/>
                <a:cs typeface="Arial"/>
              </a:rPr>
              <a:t> and </a:t>
            </a:r>
            <a:r>
              <a:rPr lang="en-US" sz="2599" b="1" dirty="0">
                <a:solidFill>
                  <a:schemeClr val="bg2"/>
                </a:solidFill>
                <a:latin typeface="Arial"/>
                <a:cs typeface="Arial"/>
              </a:rPr>
              <a:t>Remote workers</a:t>
            </a:r>
            <a:r>
              <a:rPr lang="en-US" sz="2599" dirty="0">
                <a:latin typeface="Arial"/>
                <a:cs typeface="Arial"/>
              </a:rPr>
              <a:t> increasing security risk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598"/>
              </a:spcAft>
              <a:buNone/>
            </a:pPr>
            <a:r>
              <a:rPr lang="en-US" sz="2599" dirty="0">
                <a:latin typeface="Arial"/>
                <a:cs typeface="Arial"/>
              </a:rPr>
              <a:t>SMBs lack </a:t>
            </a:r>
            <a:r>
              <a:rPr lang="en-US" sz="2599" b="1" dirty="0">
                <a:solidFill>
                  <a:schemeClr val="bg2"/>
                </a:solidFill>
                <a:latin typeface="Arial"/>
                <a:cs typeface="Arial"/>
              </a:rPr>
              <a:t>IT resources</a:t>
            </a:r>
            <a:r>
              <a:rPr lang="en-US" sz="2599" dirty="0">
                <a:solidFill>
                  <a:srgbClr val="4D4D4F"/>
                </a:solidFill>
                <a:latin typeface="Arial"/>
                <a:cs typeface="Arial"/>
              </a:rPr>
              <a:t> to defend against cyber attacks 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598"/>
              </a:spcAft>
              <a:buNone/>
            </a:pPr>
            <a:endParaRPr lang="en-US" sz="2599" dirty="0">
              <a:solidFill>
                <a:srgbClr val="4D4D4F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598"/>
              </a:spcAft>
              <a:buNone/>
            </a:pPr>
            <a:endParaRPr lang="en-US" sz="2599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598"/>
              </a:spcAft>
              <a:buNone/>
            </a:pPr>
            <a:endParaRPr lang="en-US" sz="2599" dirty="0">
              <a:solidFill>
                <a:srgbClr val="4D4D4F"/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BFC8B-CF45-435C-8ED5-699AEEE7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40" y="1433619"/>
            <a:ext cx="857733" cy="862246"/>
          </a:xfrm>
          <a:prstGeom prst="rect">
            <a:avLst/>
          </a:prstGeom>
          <a:effectLst>
            <a:outerShdw blurRad="101600" dist="76200" dir="5400000" algn="ctr" rotWithShape="0">
              <a:schemeClr val="tx1">
                <a:alpha val="69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7C4CF-4C77-4ECC-BB4A-DE4954BD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86" y="2735031"/>
            <a:ext cx="862246" cy="862246"/>
          </a:xfrm>
          <a:prstGeom prst="rect">
            <a:avLst/>
          </a:prstGeom>
          <a:effectLst>
            <a:outerShdw blurRad="101600" dist="76200" dir="5400000" algn="ctr" rotWithShape="0">
              <a:schemeClr val="tx1">
                <a:alpha val="69000"/>
              </a:scheme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E1906-85B8-4C8C-A641-0EC8BF29D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86" y="3956565"/>
            <a:ext cx="862246" cy="862246"/>
          </a:xfrm>
          <a:prstGeom prst="rect">
            <a:avLst/>
          </a:prstGeom>
          <a:effectLst>
            <a:outerShdw blurRad="101600" dist="76200" dir="5400000" algn="ctr" rotWithShape="0">
              <a:schemeClr val="tx1">
                <a:alpha val="69000"/>
              </a:scheme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5AB73D-52B2-4DBF-9288-B5965B87E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86" y="5186973"/>
            <a:ext cx="862246" cy="862246"/>
          </a:xfrm>
          <a:prstGeom prst="rect">
            <a:avLst/>
          </a:prstGeom>
          <a:effectLst>
            <a:outerShdw blurRad="101600" dist="76200" dir="5400000" algn="ctr" rotWithShape="0">
              <a:schemeClr val="tx1">
                <a:alpha val="6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70599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9FEEE82-8459-654E-A481-59727AE204F4}"/>
              </a:ext>
            </a:extLst>
          </p:cNvPr>
          <p:cNvGrpSpPr/>
          <p:nvPr/>
        </p:nvGrpSpPr>
        <p:grpSpPr>
          <a:xfrm>
            <a:off x="704597" y="3357987"/>
            <a:ext cx="11086754" cy="2202982"/>
            <a:chOff x="712583" y="3343870"/>
            <a:chExt cx="11092531" cy="22041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5C736E-F1F1-C263-5801-D279671C23C2}"/>
                </a:ext>
              </a:extLst>
            </p:cNvPr>
            <p:cNvGrpSpPr/>
            <p:nvPr/>
          </p:nvGrpSpPr>
          <p:grpSpPr>
            <a:xfrm>
              <a:off x="712583" y="3343870"/>
              <a:ext cx="11092531" cy="1703513"/>
              <a:chOff x="2051302" y="795070"/>
              <a:chExt cx="9462317" cy="1390313"/>
            </a:xfrm>
          </p:grpSpPr>
          <p:pic>
            <p:nvPicPr>
              <p:cNvPr id="4" name="Picture 4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25CC5591-B9B3-A06C-6961-A20CC5D67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1302" y="1097816"/>
                <a:ext cx="9457404" cy="1087567"/>
              </a:xfrm>
              <a:prstGeom prst="rect">
                <a:avLst/>
              </a:prstGeom>
            </p:spPr>
          </p:pic>
          <p:pic>
            <p:nvPicPr>
              <p:cNvPr id="12" name="Picture 3" descr="image007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266009" y="795070"/>
                <a:ext cx="7247610" cy="310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" name="Rectangle 5"/>
            <p:cNvSpPr/>
            <p:nvPr/>
          </p:nvSpPr>
          <p:spPr bwMode="auto">
            <a:xfrm>
              <a:off x="3326426" y="3926075"/>
              <a:ext cx="1733357" cy="870651"/>
            </a:xfrm>
            <a:prstGeom prst="rect">
              <a:avLst/>
            </a:prstGeom>
            <a:solidFill>
              <a:srgbClr val="F7F7F7">
                <a:alpha val="0"/>
              </a:srgbClr>
            </a:solidFill>
            <a:ln w="57150" algn="ctr">
              <a:solidFill>
                <a:schemeClr val="accent1"/>
              </a:solidFill>
              <a:prstDash val="sysDot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>
                <a:latin typeface="Arial" panose="020B0604020202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17BEA5-5018-49BF-87AE-B1E016A1E20F}"/>
                </a:ext>
              </a:extLst>
            </p:cNvPr>
            <p:cNvGrpSpPr/>
            <p:nvPr/>
          </p:nvGrpSpPr>
          <p:grpSpPr>
            <a:xfrm>
              <a:off x="2949199" y="4792375"/>
              <a:ext cx="2306884" cy="755625"/>
              <a:chOff x="4987787" y="4550516"/>
              <a:chExt cx="2306884" cy="118459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288822-969A-4B70-B1C2-C0CA483FC744}"/>
                  </a:ext>
                </a:extLst>
              </p:cNvPr>
              <p:cNvSpPr/>
              <p:nvPr/>
            </p:nvSpPr>
            <p:spPr bwMode="auto">
              <a:xfrm>
                <a:off x="4987787" y="5097684"/>
                <a:ext cx="2306884" cy="637429"/>
              </a:xfrm>
              <a:prstGeom prst="rect">
                <a:avLst/>
              </a:prstGeom>
              <a:solidFill>
                <a:schemeClr val="bg2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spcAft>
                    <a:spcPts val="0"/>
                  </a:spcAft>
                  <a:buSzPct val="115000"/>
                </a:pPr>
                <a:r>
                  <a:rPr lang="en-US" sz="1600">
                    <a:solidFill>
                      <a:schemeClr val="bg1"/>
                    </a:solidFill>
                    <a:latin typeface="Arial"/>
                    <a:cs typeface="Arial"/>
                  </a:rPr>
                  <a:t>Network Feed Objects</a:t>
                </a:r>
                <a:endParaRPr lang="en-US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B1922C3-9CB3-45FF-9224-AF1D211976C6}"/>
                  </a:ext>
                </a:extLst>
              </p:cNvPr>
              <p:cNvCxnSpPr/>
              <p:nvPr/>
            </p:nvCxnSpPr>
            <p:spPr bwMode="auto">
              <a:xfrm>
                <a:off x="6196335" y="4550516"/>
                <a:ext cx="0" cy="54504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1DDA1155-EF13-9022-8BA1-0AFF22D0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Security Policy to Dynamic Business Changes</a:t>
            </a:r>
            <a:endParaRPr lang="LID4096" dirty="0"/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3E628FCF-FDE0-F831-BFB1-0C9B007D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10" name="Date Placeholder 9" hidden="1">
            <a:extLst>
              <a:ext uri="{FF2B5EF4-FFF2-40B4-BE49-F238E27FC236}">
                <a16:creationId xmlns:a16="http://schemas.microsoft.com/office/drawing/2014/main" id="{80A50FA0-0624-E565-6D31-64CED17C0B1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C21F6912-E12D-42E4-A1B4-78CBD40CB479}" type="datetimeFigureOut">
              <a:rPr lang="en-US" smtClean="0"/>
              <a:pPr/>
              <a:t>1/17/2023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E7BA9E-4E80-6541-0B26-7AB73624E832}"/>
              </a:ext>
            </a:extLst>
          </p:cNvPr>
          <p:cNvGrpSpPr/>
          <p:nvPr/>
        </p:nvGrpSpPr>
        <p:grpSpPr>
          <a:xfrm>
            <a:off x="704598" y="1229615"/>
            <a:ext cx="8547682" cy="639746"/>
            <a:chOff x="703376" y="1228467"/>
            <a:chExt cx="8552136" cy="640080"/>
          </a:xfrm>
          <a:solidFill>
            <a:schemeClr val="bg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B0DF77-F373-40D1-BBB7-6D29D2690273}"/>
                </a:ext>
              </a:extLst>
            </p:cNvPr>
            <p:cNvSpPr/>
            <p:nvPr/>
          </p:nvSpPr>
          <p:spPr bwMode="auto">
            <a:xfrm>
              <a:off x="703376" y="1228467"/>
              <a:ext cx="8552136" cy="640080"/>
            </a:xfrm>
            <a:prstGeom prst="rect">
              <a:avLst/>
            </a:prstGeom>
            <a:grp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 dirty="0"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11CB28-E81A-44CD-8375-1EE8CDB02F81}"/>
                </a:ext>
              </a:extLst>
            </p:cNvPr>
            <p:cNvSpPr txBox="1"/>
            <p:nvPr/>
          </p:nvSpPr>
          <p:spPr bwMode="auto">
            <a:xfrm>
              <a:off x="859536" y="1338859"/>
              <a:ext cx="7887470" cy="43088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ts val="1798"/>
                </a:spcBef>
              </a:pPr>
              <a:r>
                <a:rPr lang="en-US" sz="2198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Manage policies without network admin, or opening tickets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E97E74-7C35-3C4E-1C7F-2597837F0E25}"/>
              </a:ext>
            </a:extLst>
          </p:cNvPr>
          <p:cNvGrpSpPr/>
          <p:nvPr/>
        </p:nvGrpSpPr>
        <p:grpSpPr>
          <a:xfrm>
            <a:off x="704598" y="2275754"/>
            <a:ext cx="8989441" cy="639746"/>
            <a:chOff x="703375" y="2531628"/>
            <a:chExt cx="8994125" cy="640080"/>
          </a:xfrm>
          <a:solidFill>
            <a:schemeClr val="bg2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229488-943B-489A-8F06-E8D96D181440}"/>
                </a:ext>
              </a:extLst>
            </p:cNvPr>
            <p:cNvSpPr/>
            <p:nvPr/>
          </p:nvSpPr>
          <p:spPr bwMode="auto">
            <a:xfrm>
              <a:off x="703375" y="2531628"/>
              <a:ext cx="8552136" cy="640080"/>
            </a:xfrm>
            <a:prstGeom prst="rect">
              <a:avLst/>
            </a:prstGeom>
            <a:grp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 dirty="0">
                <a:latin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7BAE03-5E81-4C82-A9D6-206A8D7018FC}"/>
                </a:ext>
              </a:extLst>
            </p:cNvPr>
            <p:cNvSpPr txBox="1"/>
            <p:nvPr/>
          </p:nvSpPr>
          <p:spPr bwMode="auto">
            <a:xfrm>
              <a:off x="859536" y="2640161"/>
              <a:ext cx="8837964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ts val="1798"/>
                </a:spcBef>
              </a:pPr>
              <a:r>
                <a:rPr lang="en-US" sz="2198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Policy changes effective immediately. No need for “policy install.”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36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E72DA5E-5518-CDA4-A0C2-45CF2A6AB196}"/>
              </a:ext>
            </a:extLst>
          </p:cNvPr>
          <p:cNvSpPr/>
          <p:nvPr/>
        </p:nvSpPr>
        <p:spPr bwMode="auto">
          <a:xfrm>
            <a:off x="7775733" y="2971341"/>
            <a:ext cx="624350" cy="151706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78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3075FF"/>
              </a:buClr>
              <a:buSzPct val="115000"/>
            </a:pPr>
            <a:endParaRPr lang="en-US" sz="2397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B7DFCD-C3DF-E599-833A-8AF1861C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Event Visibility across All Domains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Search and view logs across all Check Point products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383AB55C-16D7-AC95-0AE9-41587947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DCAF507-7353-AC85-1B1D-7604FC0EAEE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C21F6912-E12D-42E4-A1B4-78CBD40CB479}" type="datetimeFigureOut">
              <a:rPr lang="en-US" smtClean="0"/>
              <a:pPr/>
              <a:t>1/17/2023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B7733-2416-A5A1-7269-E15AC2C5F8DC}"/>
              </a:ext>
            </a:extLst>
          </p:cNvPr>
          <p:cNvGrpSpPr/>
          <p:nvPr/>
        </p:nvGrpSpPr>
        <p:grpSpPr>
          <a:xfrm>
            <a:off x="687030" y="2322163"/>
            <a:ext cx="3929872" cy="639746"/>
            <a:chOff x="685800" y="2388490"/>
            <a:chExt cx="3931920" cy="640080"/>
          </a:xfrm>
          <a:solidFill>
            <a:schemeClr val="bg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B740EB-7EC2-40B4-BD80-0D0C121CAF4E}"/>
                </a:ext>
              </a:extLst>
            </p:cNvPr>
            <p:cNvSpPr/>
            <p:nvPr/>
          </p:nvSpPr>
          <p:spPr bwMode="auto">
            <a:xfrm>
              <a:off x="685800" y="2388490"/>
              <a:ext cx="3931920" cy="640080"/>
            </a:xfrm>
            <a:prstGeom prst="rect">
              <a:avLst/>
            </a:prstGeom>
            <a:grpFill/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 dirty="0">
                <a:latin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11E3F-E77F-4457-9436-5728A4B1526A}"/>
                </a:ext>
              </a:extLst>
            </p:cNvPr>
            <p:cNvSpPr txBox="1">
              <a:spLocks noChangeAspect="1"/>
            </p:cNvSpPr>
            <p:nvPr/>
          </p:nvSpPr>
          <p:spPr bwMode="auto">
            <a:xfrm>
              <a:off x="859536" y="2504948"/>
              <a:ext cx="3614042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998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Limitless log storage</a:t>
              </a:r>
              <a:endParaRPr lang="en-US" sz="1998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E2D9CD7-F6A4-FFF6-DFBA-77380D23CDE9}"/>
              </a:ext>
            </a:extLst>
          </p:cNvPr>
          <p:cNvGrpSpPr/>
          <p:nvPr/>
        </p:nvGrpSpPr>
        <p:grpSpPr>
          <a:xfrm>
            <a:off x="687029" y="3313675"/>
            <a:ext cx="3929872" cy="639746"/>
            <a:chOff x="685799" y="3552243"/>
            <a:chExt cx="3931920" cy="640080"/>
          </a:xfrm>
          <a:solidFill>
            <a:schemeClr val="bg2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E7A183-318E-4522-94DE-FEFA7CED4158}"/>
                </a:ext>
              </a:extLst>
            </p:cNvPr>
            <p:cNvSpPr/>
            <p:nvPr/>
          </p:nvSpPr>
          <p:spPr bwMode="auto">
            <a:xfrm>
              <a:off x="685799" y="3552243"/>
              <a:ext cx="3931920" cy="640080"/>
            </a:xfrm>
            <a:prstGeom prst="rect">
              <a:avLst/>
            </a:prstGeom>
            <a:grpFill/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 dirty="0"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31EE9D-5157-4217-B2A6-50CBC9B8E4D9}"/>
                </a:ext>
              </a:extLst>
            </p:cNvPr>
            <p:cNvSpPr txBox="1">
              <a:spLocks noChangeAspect="1"/>
            </p:cNvSpPr>
            <p:nvPr/>
          </p:nvSpPr>
          <p:spPr bwMode="auto">
            <a:xfrm>
              <a:off x="859536" y="3680126"/>
              <a:ext cx="3437497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998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pane of glass for Ops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F8307EE-31CE-0C4A-94FA-979060F129E4}"/>
              </a:ext>
            </a:extLst>
          </p:cNvPr>
          <p:cNvGrpSpPr/>
          <p:nvPr/>
        </p:nvGrpSpPr>
        <p:grpSpPr>
          <a:xfrm>
            <a:off x="687029" y="4305189"/>
            <a:ext cx="3929872" cy="639746"/>
            <a:chOff x="685799" y="4646344"/>
            <a:chExt cx="3931920" cy="640080"/>
          </a:xfrm>
          <a:solidFill>
            <a:schemeClr val="bg2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2CB24F-DA3B-4642-AF98-21631E10671C}"/>
                </a:ext>
              </a:extLst>
            </p:cNvPr>
            <p:cNvSpPr/>
            <p:nvPr/>
          </p:nvSpPr>
          <p:spPr bwMode="auto">
            <a:xfrm>
              <a:off x="685799" y="4646344"/>
              <a:ext cx="3931920" cy="640080"/>
            </a:xfrm>
            <a:prstGeom prst="rect">
              <a:avLst/>
            </a:prstGeom>
            <a:grpFill/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 dirty="0">
                <a:latin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E6D523-90D8-4CA4-A518-87377FA23B7F}"/>
                </a:ext>
              </a:extLst>
            </p:cNvPr>
            <p:cNvSpPr txBox="1">
              <a:spLocks noChangeAspect="1"/>
            </p:cNvSpPr>
            <p:nvPr/>
          </p:nvSpPr>
          <p:spPr bwMode="auto">
            <a:xfrm>
              <a:off x="859536" y="4765673"/>
              <a:ext cx="3694246" cy="40011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998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Cross-accounts view for MSPs</a:t>
              </a:r>
            </a:p>
          </p:txBody>
        </p:sp>
      </p:grpSp>
      <p:pic>
        <p:nvPicPr>
          <p:cNvPr id="2050" name="Picture 2" descr="Horizon events screen">
            <a:extLst>
              <a:ext uri="{FF2B5EF4-FFF2-40B4-BE49-F238E27FC236}">
                <a16:creationId xmlns:a16="http://schemas.microsoft.com/office/drawing/2014/main" id="{593687CD-BA70-2B51-4697-4320FF864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24" y="2334195"/>
            <a:ext cx="4798726" cy="2700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F570EB7-7F97-4182-B945-667234572DB5}"/>
              </a:ext>
            </a:extLst>
          </p:cNvPr>
          <p:cNvSpPr/>
          <p:nvPr/>
        </p:nvSpPr>
        <p:spPr bwMode="auto">
          <a:xfrm>
            <a:off x="6635924" y="2324737"/>
            <a:ext cx="4798726" cy="2710268"/>
          </a:xfrm>
          <a:prstGeom prst="rect">
            <a:avLst/>
          </a:prstGeom>
          <a:solidFill>
            <a:srgbClr val="F2F2F2">
              <a:alpha val="74118"/>
            </a:srgbClr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8">
              <a:latin typeface="Arial" panose="020B0604020202020204" pitchFamily="34" charset="0"/>
            </a:endParaRPr>
          </a:p>
        </p:txBody>
      </p:sp>
      <p:pic>
        <p:nvPicPr>
          <p:cNvPr id="7" name="Picture 2" descr="Horizon events screen">
            <a:extLst>
              <a:ext uri="{FF2B5EF4-FFF2-40B4-BE49-F238E27FC236}">
                <a16:creationId xmlns:a16="http://schemas.microsoft.com/office/drawing/2014/main" id="{36E069CF-DBC6-D204-0C0A-6DDBCFDA9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05906" y="2880764"/>
            <a:ext cx="6865301" cy="1555025"/>
          </a:xfrm>
          <a:prstGeom prst="rect">
            <a:avLst/>
          </a:prstGeom>
          <a:ln w="28575"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FF645E-82E8-250E-C347-50EA5E894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64" y="1770418"/>
            <a:ext cx="1960797" cy="6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9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E546DB-E27E-F0C7-B419-F01FF584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Infinity Portal Unified Management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Manage all Check Point products from the cloud </a:t>
            </a:r>
          </a:p>
        </p:txBody>
      </p:sp>
      <p:sp>
        <p:nvSpPr>
          <p:cNvPr id="2" name="Footer Placeholder 1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CF0E1690-FFBA-4DAF-B44A-36E39ACA0346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1D1F3-C8A4-4FEB-8A6C-F328DB96A947}"/>
              </a:ext>
            </a:extLst>
          </p:cNvPr>
          <p:cNvSpPr txBox="1"/>
          <p:nvPr/>
        </p:nvSpPr>
        <p:spPr bwMode="auto">
          <a:xfrm>
            <a:off x="312430" y="92208"/>
            <a:ext cx="10575683" cy="5229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798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UNIFIED MANAGEMENT </a:t>
            </a:r>
          </a:p>
        </p:txBody>
      </p:sp>
      <p:pic>
        <p:nvPicPr>
          <p:cNvPr id="12" name="Picture 2" descr="Meta key + click opens a new tab without focusing on it">
            <a:extLst>
              <a:ext uri="{FF2B5EF4-FFF2-40B4-BE49-F238E27FC236}">
                <a16:creationId xmlns:a16="http://schemas.microsoft.com/office/drawing/2014/main" id="{9BA291A6-A0F0-411B-ACF2-2906EA0E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64632">
            <a:off x="901504" y="997530"/>
            <a:ext cx="719240" cy="71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4E689-9B8A-8B8E-DD73-ED2E3C3AA33F}"/>
              </a:ext>
            </a:extLst>
          </p:cNvPr>
          <p:cNvSpPr txBox="1"/>
          <p:nvPr/>
        </p:nvSpPr>
        <p:spPr bwMode="auto">
          <a:xfrm>
            <a:off x="1261123" y="6026013"/>
            <a:ext cx="9497975" cy="4612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398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https://portal.checkpoint.com</a:t>
            </a:r>
            <a:r>
              <a:rPr lang="en-US" sz="2398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L" sz="2398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D0B24-D2D5-98A6-81FA-A886FED53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88" y="1474110"/>
            <a:ext cx="8698248" cy="4560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996692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D0AD8D0D-CB22-486B-8AB5-D8873A89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  <a:defRPr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IL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defRPr/>
            </a:pPr>
            <a:fld id="{C21F6912-E12D-42E4-A1B4-78CBD40CB479}" type="datetimeFigureOut">
              <a:rPr lang="en-US" smtClean="0"/>
              <a:pPr>
                <a:buClr>
                  <a:srgbClr val="FF0000"/>
                </a:buClr>
                <a:defRPr/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EDB6DE-44C0-4A5A-872B-7E506E6BC3E3}"/>
              </a:ext>
            </a:extLst>
          </p:cNvPr>
          <p:cNvSpPr/>
          <p:nvPr/>
        </p:nvSpPr>
        <p:spPr>
          <a:xfrm>
            <a:off x="881930" y="1764068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DC6128-AF1A-49F5-83EB-7A7EB0A05E9A}"/>
              </a:ext>
            </a:extLst>
          </p:cNvPr>
          <p:cNvSpPr txBox="1"/>
          <p:nvPr/>
        </p:nvSpPr>
        <p:spPr bwMode="auto">
          <a:xfrm>
            <a:off x="873054" y="2285558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 Threat Prevention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1741062-1D17-43FD-B01E-66C91D102071}"/>
              </a:ext>
            </a:extLst>
          </p:cNvPr>
          <p:cNvSpPr txBox="1">
            <a:spLocks/>
          </p:cNvSpPr>
          <p:nvPr/>
        </p:nvSpPr>
        <p:spPr>
          <a:xfrm>
            <a:off x="317872" y="255858"/>
            <a:ext cx="11598940" cy="91392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400" b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5pPr>
            <a:lvl6pPr marL="60949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6pPr>
            <a:lvl7pPr marL="121898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7pPr>
            <a:lvl8pPr marL="18284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8pPr>
            <a:lvl9pPr marL="243797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9pPr>
          </a:lstStyle>
          <a:p>
            <a:pPr algn="ctr">
              <a:buClrTx/>
              <a:buSzTx/>
              <a:defRPr/>
            </a:pPr>
            <a:endParaRPr lang="en-US" sz="2798" b="1" kern="0">
              <a:gradFill>
                <a:gsLst>
                  <a:gs pos="0">
                    <a:srgbClr val="DA1572"/>
                  </a:gs>
                  <a:gs pos="100000">
                    <a:srgbClr val="293896"/>
                  </a:gs>
                </a:gsLst>
                <a:lin ang="0" scaled="1"/>
              </a:gra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E78F6-9258-4893-A697-2E138B68D402}"/>
              </a:ext>
            </a:extLst>
          </p:cNvPr>
          <p:cNvSpPr/>
          <p:nvPr/>
        </p:nvSpPr>
        <p:spPr>
          <a:xfrm>
            <a:off x="3622548" y="1764068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E54B4D-8AC6-428C-AE12-F4A613592466}"/>
              </a:ext>
            </a:extLst>
          </p:cNvPr>
          <p:cNvSpPr txBox="1"/>
          <p:nvPr/>
        </p:nvSpPr>
        <p:spPr bwMode="auto">
          <a:xfrm>
            <a:off x="3613673" y="2439406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Data center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DA50C8-3145-4704-8B7E-F59B0D05FB58}"/>
              </a:ext>
            </a:extLst>
          </p:cNvPr>
          <p:cNvSpPr/>
          <p:nvPr/>
        </p:nvSpPr>
        <p:spPr>
          <a:xfrm>
            <a:off x="6355580" y="1770671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9E423B-ECE0-43BF-8B58-F01173A37970}"/>
              </a:ext>
            </a:extLst>
          </p:cNvPr>
          <p:cNvSpPr txBox="1"/>
          <p:nvPr/>
        </p:nvSpPr>
        <p:spPr bwMode="auto">
          <a:xfrm>
            <a:off x="6346705" y="2292161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Branch </a:t>
            </a:r>
            <a:b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</a:b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office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5C87E0-7020-4DC9-A61D-B216C83F5563}"/>
              </a:ext>
            </a:extLst>
          </p:cNvPr>
          <p:cNvSpPr/>
          <p:nvPr/>
        </p:nvSpPr>
        <p:spPr>
          <a:xfrm>
            <a:off x="9079735" y="1757481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4B9DE5-6140-439B-9CBE-2EF619C4638D}"/>
              </a:ext>
            </a:extLst>
          </p:cNvPr>
          <p:cNvSpPr txBox="1"/>
          <p:nvPr/>
        </p:nvSpPr>
        <p:spPr bwMode="auto">
          <a:xfrm>
            <a:off x="9070860" y="2432819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I</a:t>
            </a:r>
            <a:r>
              <a:rPr lang="en-US" sz="1999" b="1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</a:t>
            </a: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t</a:t>
            </a: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/</a:t>
            </a: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ot</a:t>
            </a:r>
            <a:endParaRPr lang="en-US" sz="1999" b="1" cap="all" dirty="0">
              <a:latin typeface="Arial" panose="020B0604020202020204" pitchFamily="34" charset="0"/>
              <a:ea typeface="Segoe UI Black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BEE523-0937-4E18-87D2-2875D0CF9430}"/>
              </a:ext>
            </a:extLst>
          </p:cNvPr>
          <p:cNvSpPr/>
          <p:nvPr/>
        </p:nvSpPr>
        <p:spPr>
          <a:xfrm>
            <a:off x="881930" y="3973343"/>
            <a:ext cx="10509755" cy="8167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7BE0F-CF2C-4E5D-A9DB-7B58EB3581C9}"/>
              </a:ext>
            </a:extLst>
          </p:cNvPr>
          <p:cNvSpPr txBox="1"/>
          <p:nvPr/>
        </p:nvSpPr>
        <p:spPr bwMode="auto">
          <a:xfrm>
            <a:off x="873055" y="4197599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Security management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30D53-9E75-4886-AC1C-8894B9A80F0A}"/>
              </a:ext>
            </a:extLst>
          </p:cNvPr>
          <p:cNvSpPr/>
          <p:nvPr/>
        </p:nvSpPr>
        <p:spPr>
          <a:xfrm>
            <a:off x="881930" y="5098881"/>
            <a:ext cx="10509755" cy="816796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4203DC-0D16-4C8C-8415-A9D94B12B257}"/>
              </a:ext>
            </a:extLst>
          </p:cNvPr>
          <p:cNvSpPr txBox="1"/>
          <p:nvPr/>
        </p:nvSpPr>
        <p:spPr bwMode="auto">
          <a:xfrm>
            <a:off x="873055" y="5317140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Small business</a:t>
            </a: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7BA20933-760B-AB26-25C3-815F9EF1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42" y="460552"/>
            <a:ext cx="11022371" cy="914400"/>
          </a:xfrm>
        </p:spPr>
        <p:txBody>
          <a:bodyPr/>
          <a:lstStyle/>
          <a:p>
            <a:r>
              <a:rPr lang="en-US" kern="0" dirty="0"/>
              <a:t>Quantum Network Security</a:t>
            </a:r>
            <a:br>
              <a:rPr lang="en-US" kern="0" dirty="0"/>
            </a:br>
            <a:r>
              <a:rPr lang="en-US" sz="2800" kern="0" dirty="0">
                <a:solidFill>
                  <a:schemeClr val="tx1"/>
                </a:solidFill>
              </a:rPr>
              <a:t>Most advanced and scalable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7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F052C91-D953-2642-5F97-B510A9325DD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094412" y="1787"/>
            <a:ext cx="6089780" cy="6489377"/>
            <a:chOff x="6095999" y="0"/>
            <a:chExt cx="6092953" cy="6492758"/>
          </a:xfrm>
        </p:grpSpPr>
        <p:pic>
          <p:nvPicPr>
            <p:cNvPr id="12" name="Picture 1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30A0EB5-C871-CD08-5F4D-F441E898740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22450" y="0"/>
              <a:ext cx="6066502" cy="649275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1F5F84-7D18-C25B-272C-F172935072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 flipH="1">
              <a:off x="6095999" y="0"/>
              <a:ext cx="1325786" cy="6492758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 dirty="0">
                <a:latin typeface="Arial" panose="020B0604020202020204" pitchFamily="34" charset="0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F9CDBF18-C210-BADD-8A0E-BB3C2317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Infinity Security Solution for SMBs</a:t>
            </a:r>
            <a:r>
              <a:rPr lang="en-US" b="1" dirty="0">
                <a:latin typeface="Arial"/>
                <a:cs typeface="Arial"/>
              </a:rPr>
              <a:t/>
            </a:r>
            <a:br>
              <a:rPr lang="en-US" b="1" dirty="0">
                <a:latin typeface="Arial"/>
                <a:cs typeface="Arial"/>
              </a:rPr>
            </a:br>
            <a:endParaRPr lang="en-US">
              <a:latin typeface="Arial"/>
              <a:cs typeface="Arial"/>
            </a:endParaRP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77AF2A8D-F04D-C8E9-F44A-F68EA13D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516222C7-5449-7310-8CEA-C6F4EDD873A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BA761656-1249-4F38-99F8-ACF2559DA4D2}" type="datetimeFigureOut">
              <a:rPr lang="en-US" smtClean="0"/>
              <a:pPr/>
              <a:t>1/17/2023</a:t>
            </a:fld>
            <a:endParaRPr lang="en-I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97BF6F-A773-F546-D705-B02F98C9540B}"/>
              </a:ext>
            </a:extLst>
          </p:cNvPr>
          <p:cNvGrpSpPr/>
          <p:nvPr/>
        </p:nvGrpSpPr>
        <p:grpSpPr>
          <a:xfrm>
            <a:off x="672901" y="1923032"/>
            <a:ext cx="7257963" cy="659027"/>
            <a:chOff x="680223" y="-1455963"/>
            <a:chExt cx="6306600" cy="659371"/>
          </a:xfrm>
          <a:solidFill>
            <a:schemeClr val="bg2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FF2D09-01E7-FDA0-04BC-147A418F9B3F}"/>
                </a:ext>
              </a:extLst>
            </p:cNvPr>
            <p:cNvSpPr/>
            <p:nvPr/>
          </p:nvSpPr>
          <p:spPr bwMode="auto">
            <a:xfrm>
              <a:off x="680223" y="-1455963"/>
              <a:ext cx="5862272" cy="659371"/>
            </a:xfrm>
            <a:prstGeom prst="rect">
              <a:avLst/>
            </a:prstGeom>
            <a:grp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 dirty="0"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284A3-9765-6D37-3B29-5BC45094650B}"/>
                </a:ext>
              </a:extLst>
            </p:cNvPr>
            <p:cNvSpPr txBox="1"/>
            <p:nvPr/>
          </p:nvSpPr>
          <p:spPr bwMode="auto">
            <a:xfrm>
              <a:off x="734144" y="-1332947"/>
              <a:ext cx="6252679" cy="4308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392" tIns="45696" rIns="91392" bIns="45696" anchor="t">
              <a:spAutoFit/>
            </a:bodyPr>
            <a:lstStyle/>
            <a:p>
              <a:r>
                <a:rPr lang="en-US" sz="2198" dirty="0">
                  <a:solidFill>
                    <a:schemeClr val="bg1"/>
                  </a:solidFill>
                  <a:latin typeface="Arial"/>
                  <a:cs typeface="Arial"/>
                </a:rPr>
                <a:t>Industry-Leading Threat Prevention &amp; Connectivity</a:t>
              </a:r>
              <a:endParaRPr lang="en-US" sz="2198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D35C61-3C90-2031-40E3-D79EEB6F6CB5}"/>
              </a:ext>
            </a:extLst>
          </p:cNvPr>
          <p:cNvGrpSpPr/>
          <p:nvPr/>
        </p:nvGrpSpPr>
        <p:grpSpPr>
          <a:xfrm>
            <a:off x="664201" y="2852754"/>
            <a:ext cx="6755308" cy="639746"/>
            <a:chOff x="674383" y="3688707"/>
            <a:chExt cx="7008142" cy="640080"/>
          </a:xfrm>
          <a:solidFill>
            <a:schemeClr val="bg2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B9C357-101F-A44C-1BAA-B97D1E21E9FC}"/>
                </a:ext>
              </a:extLst>
            </p:cNvPr>
            <p:cNvSpPr/>
            <p:nvPr/>
          </p:nvSpPr>
          <p:spPr bwMode="auto">
            <a:xfrm>
              <a:off x="674383" y="3688707"/>
              <a:ext cx="7008142" cy="640080"/>
            </a:xfrm>
            <a:prstGeom prst="rect">
              <a:avLst/>
            </a:prstGeom>
            <a:grp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 dirty="0"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16CE13-B325-0676-94D1-410BDCBC2801}"/>
                </a:ext>
              </a:extLst>
            </p:cNvPr>
            <p:cNvSpPr txBox="1"/>
            <p:nvPr/>
          </p:nvSpPr>
          <p:spPr bwMode="auto">
            <a:xfrm>
              <a:off x="859536" y="3786759"/>
              <a:ext cx="6051298" cy="43088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vert="horz" wrap="non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198">
                  <a:solidFill>
                    <a:schemeClr val="bg1"/>
                  </a:solidFill>
                  <a:latin typeface="Arial"/>
                  <a:cs typeface="Arial"/>
                </a:rPr>
                <a:t>Unified Management &amp; Security Orchestration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42B101-B57C-5AD7-DD68-41593D302650}"/>
              </a:ext>
            </a:extLst>
          </p:cNvPr>
          <p:cNvGrpSpPr/>
          <p:nvPr/>
        </p:nvGrpSpPr>
        <p:grpSpPr>
          <a:xfrm>
            <a:off x="663278" y="3804568"/>
            <a:ext cx="6756232" cy="639746"/>
            <a:chOff x="674383" y="3688707"/>
            <a:chExt cx="7008142" cy="640080"/>
          </a:xfrm>
          <a:solidFill>
            <a:schemeClr val="bg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57877E-BC1E-E619-FC85-72943DBD4298}"/>
                </a:ext>
              </a:extLst>
            </p:cNvPr>
            <p:cNvSpPr/>
            <p:nvPr/>
          </p:nvSpPr>
          <p:spPr bwMode="auto">
            <a:xfrm>
              <a:off x="674383" y="3688707"/>
              <a:ext cx="7008142" cy="640080"/>
            </a:xfrm>
            <a:prstGeom prst="rect">
              <a:avLst/>
            </a:prstGeom>
            <a:grp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8" dirty="0"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7EF850-43E8-3FBF-5285-F57A0346105B}"/>
                </a:ext>
              </a:extLst>
            </p:cNvPr>
            <p:cNvSpPr txBox="1"/>
            <p:nvPr/>
          </p:nvSpPr>
          <p:spPr bwMode="auto">
            <a:xfrm>
              <a:off x="859536" y="3786759"/>
              <a:ext cx="6492714" cy="43088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vert="horz" wrap="non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198">
                  <a:solidFill>
                    <a:schemeClr val="bg1"/>
                  </a:solidFill>
                  <a:latin typeface="Arial"/>
                  <a:cs typeface="Arial"/>
                </a:rPr>
                <a:t>MSP Optimized Pay-as-you-go and SMB bundles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64372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3FF939E-79CC-C7C1-D90E-D7F089EB59AE}"/>
              </a:ext>
            </a:extLst>
          </p:cNvPr>
          <p:cNvSpPr/>
          <p:nvPr/>
        </p:nvSpPr>
        <p:spPr bwMode="auto">
          <a:xfrm>
            <a:off x="660246" y="1294832"/>
            <a:ext cx="10676220" cy="3833508"/>
          </a:xfrm>
          <a:custGeom>
            <a:avLst/>
            <a:gdLst>
              <a:gd name="connsiteX0" fmla="*/ 0 w 10684565"/>
              <a:gd name="connsiteY0" fmla="*/ 3836505 h 3836505"/>
              <a:gd name="connsiteX1" fmla="*/ 5655365 w 10684565"/>
              <a:gd name="connsiteY1" fmla="*/ 3101009 h 3836505"/>
              <a:gd name="connsiteX2" fmla="*/ 9770165 w 10684565"/>
              <a:gd name="connsiteY2" fmla="*/ 1480931 h 3836505"/>
              <a:gd name="connsiteX3" fmla="*/ 10684565 w 10684565"/>
              <a:gd name="connsiteY3" fmla="*/ 0 h 3836505"/>
              <a:gd name="connsiteX4" fmla="*/ 10684565 w 10684565"/>
              <a:gd name="connsiteY4" fmla="*/ 0 h 383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4565" h="3836505">
                <a:moveTo>
                  <a:pt x="0" y="3836505"/>
                </a:moveTo>
                <a:cubicBezTo>
                  <a:pt x="2013502" y="3665055"/>
                  <a:pt x="4027004" y="3493605"/>
                  <a:pt x="5655365" y="3101009"/>
                </a:cubicBezTo>
                <a:cubicBezTo>
                  <a:pt x="7283726" y="2708413"/>
                  <a:pt x="8931965" y="1997766"/>
                  <a:pt x="9770165" y="1480931"/>
                </a:cubicBezTo>
                <a:cubicBezTo>
                  <a:pt x="10608365" y="964096"/>
                  <a:pt x="10684565" y="0"/>
                  <a:pt x="10684565" y="0"/>
                </a:cubicBezTo>
                <a:lnTo>
                  <a:pt x="10684565" y="0"/>
                </a:lnTo>
              </a:path>
            </a:pathLst>
          </a:custGeom>
          <a:noFill/>
          <a:ln w="76200" algn="ctr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 type="triangle"/>
          </a:ln>
          <a:effectLst/>
        </p:spPr>
        <p:txBody>
          <a:bodyPr rtlCol="0" anchor="ctr"/>
          <a:lstStyle/>
          <a:p>
            <a:pPr algn="ctr"/>
            <a:endParaRPr lang="en-IL" sz="3997" dirty="0">
              <a:latin typeface="Arial" panose="020B0604020202020204" pitchFamily="34" charset="0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68FF120-77E4-C819-1559-3F9970D3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Industry-Leading Threat Prevention and Connectivity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New 1500 series with WiFi6 and 5G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4AB317B9-1A16-BA03-BD71-5A73CAE22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D12BF9B8-D452-DE08-D082-F5B585CDAD0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BA761656-1249-4F38-99F8-ACF2559DA4D2}" type="datetimeFigureOut">
              <a:rPr lang="en-US" smtClean="0"/>
              <a:pPr/>
              <a:t>1/17/2023</a:t>
            </a:fld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C81072-EB9D-9CBC-491D-DF5796916AE6}"/>
              </a:ext>
            </a:extLst>
          </p:cNvPr>
          <p:cNvSpPr/>
          <p:nvPr/>
        </p:nvSpPr>
        <p:spPr>
          <a:xfrm>
            <a:off x="8338143" y="3893209"/>
            <a:ext cx="1632506" cy="30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304">
              <a:buClr>
                <a:srgbClr val="72183E"/>
              </a:buClr>
              <a:defRPr/>
            </a:pPr>
            <a:r>
              <a:rPr lang="en-US" sz="1400" b="1" kern="0">
                <a:latin typeface="Arial" panose="020B0604020202020204" pitchFamily="34" charset="0"/>
              </a:rPr>
              <a:t>2 Gbps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C2B533-4FEF-1D24-22B6-56915BDFCDD7}"/>
              </a:ext>
            </a:extLst>
          </p:cNvPr>
          <p:cNvSpPr/>
          <p:nvPr/>
        </p:nvSpPr>
        <p:spPr>
          <a:xfrm>
            <a:off x="10319158" y="2976369"/>
            <a:ext cx="939191" cy="307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304">
              <a:buClr>
                <a:srgbClr val="72183E"/>
              </a:buClr>
              <a:defRPr/>
            </a:pPr>
            <a:r>
              <a:rPr lang="en-US" sz="1400" b="1" kern="0">
                <a:latin typeface="Arial" panose="020B0604020202020204" pitchFamily="34" charset="0"/>
              </a:rPr>
              <a:t>2.6 Gbps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034D68-9FFC-CDA3-DFA8-4ADF12B7EA40}"/>
              </a:ext>
            </a:extLst>
          </p:cNvPr>
          <p:cNvGrpSpPr/>
          <p:nvPr/>
        </p:nvGrpSpPr>
        <p:grpSpPr>
          <a:xfrm>
            <a:off x="2549745" y="4999527"/>
            <a:ext cx="1144621" cy="537964"/>
            <a:chOff x="4030912" y="4103925"/>
            <a:chExt cx="1145515" cy="53838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2732B3-762D-33BD-8A31-72D906BEE73A}"/>
                </a:ext>
              </a:extLst>
            </p:cNvPr>
            <p:cNvSpPr/>
            <p:nvPr/>
          </p:nvSpPr>
          <p:spPr>
            <a:xfrm>
              <a:off x="4117540" y="4334532"/>
              <a:ext cx="9989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304">
                <a:buClr>
                  <a:srgbClr val="72183E"/>
                </a:buClr>
                <a:defRPr/>
              </a:pPr>
              <a:r>
                <a:rPr lang="en-US" sz="1400" b="1" kern="0">
                  <a:latin typeface="Arial" panose="020B0604020202020204" pitchFamily="34" charset="0"/>
                </a:rPr>
                <a:t>585 Mbps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8C5C10-4E23-CD2D-E6D9-75F4FE724589}"/>
                </a:ext>
              </a:extLst>
            </p:cNvPr>
            <p:cNvSpPr txBox="1"/>
            <p:nvPr/>
          </p:nvSpPr>
          <p:spPr bwMode="auto">
            <a:xfrm>
              <a:off x="4030912" y="4103925"/>
              <a:ext cx="1145515" cy="3385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44" tIns="45672" rIns="91344" bIns="4567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304">
                <a:buClr>
                  <a:srgbClr val="72183E"/>
                </a:buClr>
                <a:defRPr/>
              </a:pPr>
              <a:r>
                <a:rPr lang="en-US" sz="1600" b="1">
                  <a:latin typeface="Arial" panose="020B0604020202020204" pitchFamily="34" charset="0"/>
                </a:rPr>
                <a:t>1555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59CD7-184C-642E-E711-AE81C91057E1}"/>
              </a:ext>
            </a:extLst>
          </p:cNvPr>
          <p:cNvGrpSpPr/>
          <p:nvPr/>
        </p:nvGrpSpPr>
        <p:grpSpPr>
          <a:xfrm>
            <a:off x="598229" y="5125312"/>
            <a:ext cx="1144621" cy="563078"/>
            <a:chOff x="1853155" y="4604172"/>
            <a:chExt cx="1145515" cy="5635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8DD505-583B-B3BF-D5DA-F30E8C5E001C}"/>
                </a:ext>
              </a:extLst>
            </p:cNvPr>
            <p:cNvSpPr txBox="1"/>
            <p:nvPr/>
          </p:nvSpPr>
          <p:spPr bwMode="auto">
            <a:xfrm>
              <a:off x="1853155" y="4604172"/>
              <a:ext cx="1145515" cy="3385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44" tIns="45672" rIns="91344" bIns="4567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304">
                <a:buClr>
                  <a:srgbClr val="72183E"/>
                </a:buClr>
                <a:defRPr/>
              </a:pPr>
              <a:r>
                <a:rPr lang="en-US" sz="1600" b="1">
                  <a:latin typeface="Arial" panose="020B0604020202020204" pitchFamily="34" charset="0"/>
                </a:rPr>
                <a:t>1535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6F29C7-8A6E-BF4E-232C-60725781EC12}"/>
                </a:ext>
              </a:extLst>
            </p:cNvPr>
            <p:cNvSpPr/>
            <p:nvPr/>
          </p:nvSpPr>
          <p:spPr>
            <a:xfrm>
              <a:off x="1926417" y="4859914"/>
              <a:ext cx="9989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3304">
                <a:buClr>
                  <a:srgbClr val="72183E"/>
                </a:buClr>
                <a:defRPr/>
              </a:pPr>
              <a:r>
                <a:rPr lang="en-US" sz="1400" b="1" kern="0">
                  <a:latin typeface="Arial" panose="020B0604020202020204" pitchFamily="34" charset="0"/>
                </a:rPr>
                <a:t>440 Mbps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F1152-59EB-ACA0-D027-0C34AC6673B6}"/>
              </a:ext>
            </a:extLst>
          </p:cNvPr>
          <p:cNvGrpSpPr/>
          <p:nvPr/>
        </p:nvGrpSpPr>
        <p:grpSpPr>
          <a:xfrm>
            <a:off x="6020678" y="4311991"/>
            <a:ext cx="1850826" cy="617703"/>
            <a:chOff x="8399104" y="3057382"/>
            <a:chExt cx="1852272" cy="6181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AF20DF-C37D-6D01-67D6-4FCB895B6BFF}"/>
                </a:ext>
              </a:extLst>
            </p:cNvPr>
            <p:cNvSpPr txBox="1"/>
            <p:nvPr/>
          </p:nvSpPr>
          <p:spPr bwMode="auto">
            <a:xfrm>
              <a:off x="8399104" y="3311512"/>
              <a:ext cx="1852272" cy="36405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121755" tIns="60877" rIns="121755" bIns="60877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3304">
                <a:buClr>
                  <a:srgbClr val="72183E"/>
                </a:buClr>
                <a:defRPr/>
              </a:pPr>
              <a:r>
                <a:rPr lang="en-US" sz="1400" b="1" kern="0">
                  <a:latin typeface="Arial" panose="020B0604020202020204" pitchFamily="34" charset="0"/>
                </a:rPr>
                <a:t>890 Mbps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C41C9-9587-BF99-A8FE-CDE4F1229A2F}"/>
                </a:ext>
              </a:extLst>
            </p:cNvPr>
            <p:cNvSpPr txBox="1"/>
            <p:nvPr/>
          </p:nvSpPr>
          <p:spPr bwMode="auto">
            <a:xfrm>
              <a:off x="8703748" y="3057382"/>
              <a:ext cx="1145515" cy="3385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44" tIns="45672" rIns="91344" bIns="45672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913304">
                <a:buClr>
                  <a:srgbClr val="72183E"/>
                </a:buClr>
                <a:defRPr/>
              </a:pPr>
              <a:r>
                <a:rPr lang="en-US" sz="1600" b="1">
                  <a:latin typeface="Arial" panose="020B0604020202020204" pitchFamily="34" charset="0"/>
                </a:rPr>
                <a:t>1595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5D345CF-56C7-2FA8-630D-B54D7129ACA3}"/>
              </a:ext>
            </a:extLst>
          </p:cNvPr>
          <p:cNvSpPr/>
          <p:nvPr/>
        </p:nvSpPr>
        <p:spPr>
          <a:xfrm>
            <a:off x="4668989" y="4987882"/>
            <a:ext cx="998211" cy="307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304">
              <a:buClr>
                <a:srgbClr val="72183E"/>
              </a:buClr>
              <a:defRPr/>
            </a:pPr>
            <a:r>
              <a:rPr lang="en-US" sz="1400" b="1" kern="0">
                <a:latin typeface="Arial" panose="020B0604020202020204" pitchFamily="34" charset="0"/>
              </a:rPr>
              <a:t>650 Mbps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9D5D9C-249B-9BC5-E56A-CA28EB56BF63}"/>
              </a:ext>
            </a:extLst>
          </p:cNvPr>
          <p:cNvSpPr txBox="1"/>
          <p:nvPr/>
        </p:nvSpPr>
        <p:spPr bwMode="auto">
          <a:xfrm>
            <a:off x="4588797" y="4724956"/>
            <a:ext cx="1029092" cy="3382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44" tIns="45672" rIns="91344" bIns="45672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304">
              <a:buClr>
                <a:srgbClr val="72183E"/>
              </a:buClr>
              <a:defRPr/>
            </a:pPr>
            <a:r>
              <a:rPr lang="en-US" sz="1600" b="1">
                <a:latin typeface="Arial" panose="020B0604020202020204" pitchFamily="34" charset="0"/>
              </a:rPr>
              <a:t>1575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601AB9-170D-27F6-B36C-6FF160E14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43" y="2872056"/>
            <a:ext cx="2244012" cy="834772"/>
          </a:xfrm>
          <a:prstGeom prst="rect">
            <a:avLst/>
          </a:prstGeom>
        </p:spPr>
      </p:pic>
      <p:sp>
        <p:nvSpPr>
          <p:cNvPr id="24" name="Rounded Rectangle 3">
            <a:extLst>
              <a:ext uri="{FF2B5EF4-FFF2-40B4-BE49-F238E27FC236}">
                <a16:creationId xmlns:a16="http://schemas.microsoft.com/office/drawing/2014/main" id="{DCF7EBF6-27C6-97AC-A1FB-84450C6BC4A4}"/>
              </a:ext>
            </a:extLst>
          </p:cNvPr>
          <p:cNvSpPr/>
          <p:nvPr/>
        </p:nvSpPr>
        <p:spPr bwMode="auto">
          <a:xfrm>
            <a:off x="8421254" y="3576316"/>
            <a:ext cx="1400594" cy="448052"/>
          </a:xfrm>
          <a:prstGeom prst="roundRect">
            <a:avLst>
              <a:gd name="adj" fmla="val 36193"/>
            </a:avLst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buClr>
                <a:srgbClr val="FF0000"/>
              </a:buClr>
              <a:buSzPct val="115000"/>
            </a:pPr>
            <a:r>
              <a:rPr lang="en-US" sz="1600" b="1">
                <a:latin typeface="Arial" panose="020B0604020202020204" pitchFamily="34" charset="0"/>
              </a:rPr>
              <a:t>1600</a:t>
            </a:r>
          </a:p>
        </p:txBody>
      </p:sp>
      <p:sp>
        <p:nvSpPr>
          <p:cNvPr id="25" name="Rounded Rectangle 67">
            <a:extLst>
              <a:ext uri="{FF2B5EF4-FFF2-40B4-BE49-F238E27FC236}">
                <a16:creationId xmlns:a16="http://schemas.microsoft.com/office/drawing/2014/main" id="{E56C72FB-EE50-383F-29A4-A641937786DC}"/>
              </a:ext>
            </a:extLst>
          </p:cNvPr>
          <p:cNvSpPr/>
          <p:nvPr/>
        </p:nvSpPr>
        <p:spPr bwMode="auto">
          <a:xfrm>
            <a:off x="10035512" y="2686350"/>
            <a:ext cx="1400594" cy="448052"/>
          </a:xfrm>
          <a:prstGeom prst="roundRect">
            <a:avLst>
              <a:gd name="adj" fmla="val 36193"/>
            </a:avLst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buClr>
                <a:srgbClr val="FF0000"/>
              </a:buClr>
              <a:buSzPct val="115000"/>
            </a:pPr>
            <a:r>
              <a:rPr lang="en-US" sz="1600" b="1">
                <a:latin typeface="Arial" panose="020B0604020202020204" pitchFamily="34" charset="0"/>
              </a:rPr>
              <a:t>1800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A0376F2-D6B7-085E-D434-26BE793786C5}"/>
              </a:ext>
            </a:extLst>
          </p:cNvPr>
          <p:cNvGrpSpPr/>
          <p:nvPr/>
        </p:nvGrpSpPr>
        <p:grpSpPr>
          <a:xfrm>
            <a:off x="9472071" y="1998518"/>
            <a:ext cx="2231584" cy="845771"/>
            <a:chOff x="9056842" y="2098253"/>
            <a:chExt cx="2233328" cy="84643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47F7A9-AEA5-5ACF-8ADA-01E70E7B3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6842" y="2098253"/>
              <a:ext cx="2233328" cy="846431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C872671-579C-4E1F-8D87-0F8728A16C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13664" y="2556905"/>
              <a:ext cx="1908467" cy="246888"/>
              <a:chOff x="1410217" y="3742862"/>
              <a:chExt cx="9222988" cy="119312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3FB57D8-6368-B938-14B2-CA7DB68382B3}"/>
                  </a:ext>
                </a:extLst>
              </p:cNvPr>
              <p:cNvSpPr/>
              <p:nvPr/>
            </p:nvSpPr>
            <p:spPr bwMode="auto">
              <a:xfrm>
                <a:off x="6834687" y="4022248"/>
                <a:ext cx="768298" cy="913742"/>
              </a:xfrm>
              <a:prstGeom prst="rect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buSzPct val="115000"/>
                </a:pPr>
                <a:endParaRPr lang="en-IL" sz="2397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67D944E-8EDC-5959-0D82-17E481DC9570}"/>
                  </a:ext>
                </a:extLst>
              </p:cNvPr>
              <p:cNvSpPr/>
              <p:nvPr/>
            </p:nvSpPr>
            <p:spPr bwMode="auto">
              <a:xfrm>
                <a:off x="9380829" y="4013821"/>
                <a:ext cx="1252376" cy="556819"/>
              </a:xfrm>
              <a:prstGeom prst="rect">
                <a:avLst/>
              </a:prstGeom>
              <a:solidFill>
                <a:srgbClr val="1F1D23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buSzPct val="115000"/>
                </a:pPr>
                <a:endParaRPr lang="en-IL" sz="2397" dirty="0">
                  <a:latin typeface="Arial" panose="020B0604020202020204" pitchFamily="34" charset="0"/>
                </a:endParaRP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CB079092-2605-3827-9975-C9ADCCCB4D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996909" y="3994578"/>
                <a:ext cx="1636296" cy="330132"/>
              </a:xfrm>
              <a:prstGeom prst="rect">
                <a:avLst/>
              </a:prstGeom>
            </p:spPr>
          </p:pic>
          <p:pic>
            <p:nvPicPr>
              <p:cNvPr id="44" name="Picture 4">
                <a:extLst>
                  <a:ext uri="{FF2B5EF4-FFF2-40B4-BE49-F238E27FC236}">
                    <a16:creationId xmlns:a16="http://schemas.microsoft.com/office/drawing/2014/main" id="{F198437A-B295-ED49-0DB2-6DE1E2798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0217" y="3742862"/>
                <a:ext cx="9222988" cy="9477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EAC72259-9F4E-3EEE-EB7E-676152063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7361" y="3958163"/>
                <a:ext cx="371475" cy="60007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90B61AB8-FBA4-B3E7-43D4-F74E580E3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4687" y="3859866"/>
                <a:ext cx="838200" cy="79057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FC99F93-698F-B2C1-FE09-E72DDAF91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4687" y="3958163"/>
                <a:ext cx="371475" cy="600075"/>
              </a:xfrm>
              <a:prstGeom prst="rect">
                <a:avLst/>
              </a:prstGeom>
            </p:spPr>
          </p:pic>
        </p:grpSp>
      </p:grpSp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59A01AE-7F7F-DC29-215B-F92948FCEE7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0976" y="3711584"/>
            <a:ext cx="1319297" cy="553718"/>
          </a:xfrm>
          <a:prstGeom prst="rect">
            <a:avLst/>
          </a:prstGeom>
        </p:spPr>
      </p:pic>
      <p:pic>
        <p:nvPicPr>
          <p:cNvPr id="61" name="Picture 6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2A81980-25AD-37DE-1A63-405D96D0C1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484" y="4216840"/>
            <a:ext cx="1319297" cy="778825"/>
          </a:xfrm>
          <a:prstGeom prst="rect">
            <a:avLst/>
          </a:prstGeom>
        </p:spPr>
      </p:pic>
      <p:pic>
        <p:nvPicPr>
          <p:cNvPr id="28" name="Picture 2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2BDAFC2-9FD1-F9AD-1125-A5B95F30C23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086" y="4782398"/>
            <a:ext cx="1238027" cy="345938"/>
          </a:xfrm>
          <a:prstGeom prst="rect">
            <a:avLst/>
          </a:prstGeom>
        </p:spPr>
      </p:pic>
      <p:pic>
        <p:nvPicPr>
          <p:cNvPr id="62" name="Picture 6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75B4DA5-CE18-95A0-D87B-C9740718C87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6990" y="4657763"/>
            <a:ext cx="1238027" cy="345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7C975-67AF-1E72-6660-6A0A4E2C6606}"/>
              </a:ext>
            </a:extLst>
          </p:cNvPr>
          <p:cNvSpPr txBox="1"/>
          <p:nvPr/>
        </p:nvSpPr>
        <p:spPr bwMode="auto">
          <a:xfrm>
            <a:off x="915632" y="4211046"/>
            <a:ext cx="554469" cy="30753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368" tIns="45684" rIns="91368" bIns="45684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endParaRPr lang="en-IL" sz="1400" b="1" i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B4640-0152-781E-B971-67935D2543DD}"/>
              </a:ext>
            </a:extLst>
          </p:cNvPr>
          <p:cNvSpPr txBox="1"/>
          <p:nvPr/>
        </p:nvSpPr>
        <p:spPr bwMode="auto">
          <a:xfrm>
            <a:off x="2926679" y="4080939"/>
            <a:ext cx="554469" cy="30753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368" tIns="45684" rIns="91368" bIns="45684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endParaRPr lang="en-IL" sz="1400" b="1" i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A8754-5009-41B6-074B-BB7D4CF0EBE2}"/>
              </a:ext>
            </a:extLst>
          </p:cNvPr>
          <p:cNvSpPr txBox="1"/>
          <p:nvPr/>
        </p:nvSpPr>
        <p:spPr bwMode="auto">
          <a:xfrm>
            <a:off x="6572413" y="3176099"/>
            <a:ext cx="554469" cy="30753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368" tIns="45684" rIns="91368" bIns="45684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endParaRPr lang="en-IL" sz="1400" b="1" i="1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wifi 6 logo">
            <a:extLst>
              <a:ext uri="{FF2B5EF4-FFF2-40B4-BE49-F238E27FC236}">
                <a16:creationId xmlns:a16="http://schemas.microsoft.com/office/drawing/2014/main" id="{3A3CC7AE-8117-68B0-9A29-DC40DD10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82" y="4388473"/>
            <a:ext cx="915214" cy="5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wifi 6 logo">
            <a:extLst>
              <a:ext uri="{FF2B5EF4-FFF2-40B4-BE49-F238E27FC236}">
                <a16:creationId xmlns:a16="http://schemas.microsoft.com/office/drawing/2014/main" id="{363D30F6-5785-ECBC-555D-8951C589B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83" y="4262063"/>
            <a:ext cx="915214" cy="5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wifi 6 logo">
            <a:extLst>
              <a:ext uri="{FF2B5EF4-FFF2-40B4-BE49-F238E27FC236}">
                <a16:creationId xmlns:a16="http://schemas.microsoft.com/office/drawing/2014/main" id="{F3BDF296-0E31-8103-0E72-9C96253CB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334" y="3893207"/>
            <a:ext cx="915214" cy="5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5G logo">
            <a:extLst>
              <a:ext uri="{FF2B5EF4-FFF2-40B4-BE49-F238E27FC236}">
                <a16:creationId xmlns:a16="http://schemas.microsoft.com/office/drawing/2014/main" id="{79E75AF5-FB2A-9AF8-99AA-C57406ABB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61" y="3322973"/>
            <a:ext cx="571564" cy="5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DA1F31B-25B6-9694-B7A0-5C6B2CA0C027}"/>
              </a:ext>
            </a:extLst>
          </p:cNvPr>
          <p:cNvSpPr txBox="1"/>
          <p:nvPr/>
        </p:nvSpPr>
        <p:spPr bwMode="auto">
          <a:xfrm>
            <a:off x="4838469" y="3710138"/>
            <a:ext cx="554469" cy="30753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vert="horz" wrap="square" lIns="91368" tIns="45684" rIns="91368" bIns="45684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endParaRPr lang="en-IL" sz="1400" b="1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2" descr="Image result for wifi 6 logo">
            <a:extLst>
              <a:ext uri="{FF2B5EF4-FFF2-40B4-BE49-F238E27FC236}">
                <a16:creationId xmlns:a16="http://schemas.microsoft.com/office/drawing/2014/main" id="{B97AADF3-573E-91DA-09F5-70081AECA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28" y="3393002"/>
            <a:ext cx="915214" cy="5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TE logo">
            <a:extLst>
              <a:ext uri="{FF2B5EF4-FFF2-40B4-BE49-F238E27FC236}">
                <a16:creationId xmlns:a16="http://schemas.microsoft.com/office/drawing/2014/main" id="{74FE5B2D-9318-9BE4-7600-AD0DF148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809" y="3880370"/>
            <a:ext cx="894860" cy="46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9247EE6-BA2E-97EE-DA30-8F4D09E989CD}"/>
              </a:ext>
            </a:extLst>
          </p:cNvPr>
          <p:cNvGrpSpPr/>
          <p:nvPr/>
        </p:nvGrpSpPr>
        <p:grpSpPr>
          <a:xfrm>
            <a:off x="507806" y="5745196"/>
            <a:ext cx="11248295" cy="548380"/>
            <a:chOff x="761207" y="5736213"/>
            <a:chExt cx="11254156" cy="5486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B359F3-6F5A-5F80-E6E0-7C841501D027}"/>
                </a:ext>
              </a:extLst>
            </p:cNvPr>
            <p:cNvSpPr txBox="1"/>
            <p:nvPr/>
          </p:nvSpPr>
          <p:spPr bwMode="auto">
            <a:xfrm>
              <a:off x="9051991" y="5946325"/>
              <a:ext cx="2816109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392" tIns="45696" rIns="91392" bIns="45696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Aft>
                  <a:spcPct val="0"/>
                </a:spcAft>
                <a:buClr>
                  <a:srgbClr val="FF0000"/>
                </a:buClr>
                <a:buSzPct val="65000"/>
                <a:defRPr/>
              </a:pPr>
              <a:r>
                <a:rPr lang="en-US" sz="1600" b="1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</a:rPr>
                <a:t>MEDIUM SIZE BUSINESS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7B74F2F-BAE7-FAB0-65A3-B908C5758343}"/>
                </a:ext>
              </a:extLst>
            </p:cNvPr>
            <p:cNvCxnSpPr/>
            <p:nvPr/>
          </p:nvCxnSpPr>
          <p:spPr bwMode="auto">
            <a:xfrm>
              <a:off x="2910469" y="6014872"/>
              <a:ext cx="6180505" cy="12268"/>
            </a:xfrm>
            <a:prstGeom prst="straightConnector1">
              <a:avLst/>
            </a:prstGeom>
            <a:solidFill>
              <a:schemeClr val="bg1"/>
            </a:solidFill>
            <a:ln w="1143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Rounded Rectangle 5">
              <a:extLst>
                <a:ext uri="{FF2B5EF4-FFF2-40B4-BE49-F238E27FC236}">
                  <a16:creationId xmlns:a16="http://schemas.microsoft.com/office/drawing/2014/main" id="{D01135DE-30B5-2F80-781D-6945150F1301}"/>
                </a:ext>
              </a:extLst>
            </p:cNvPr>
            <p:cNvSpPr/>
            <p:nvPr/>
          </p:nvSpPr>
          <p:spPr bwMode="auto">
            <a:xfrm>
              <a:off x="761207" y="5752161"/>
              <a:ext cx="2149262" cy="520105"/>
            </a:xfrm>
            <a:prstGeom prst="round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2398" err="1">
                <a:latin typeface="Arial" panose="020B0604020202020204" pitchFamily="34" charset="0"/>
              </a:endParaRPr>
            </a:p>
          </p:txBody>
        </p:sp>
        <p:sp>
          <p:nvSpPr>
            <p:cNvPr id="36" name="Rounded Rectangle 39">
              <a:extLst>
                <a:ext uri="{FF2B5EF4-FFF2-40B4-BE49-F238E27FC236}">
                  <a16:creationId xmlns:a16="http://schemas.microsoft.com/office/drawing/2014/main" id="{C39A88E5-B19D-7C6D-35E7-8712CD86995E}"/>
                </a:ext>
              </a:extLst>
            </p:cNvPr>
            <p:cNvSpPr/>
            <p:nvPr/>
          </p:nvSpPr>
          <p:spPr bwMode="auto">
            <a:xfrm>
              <a:off x="9076886" y="5736213"/>
              <a:ext cx="2938477" cy="520105"/>
            </a:xfrm>
            <a:prstGeom prst="roundRect">
              <a:avLst/>
            </a:prstGeom>
            <a:solidFill>
              <a:schemeClr val="bg1"/>
            </a:solidFill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2398" err="1">
                <a:latin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A620A5A-BBFE-07FF-3BA4-2A6EDB6FF7C0}"/>
              </a:ext>
            </a:extLst>
          </p:cNvPr>
          <p:cNvSpPr txBox="1"/>
          <p:nvPr/>
        </p:nvSpPr>
        <p:spPr bwMode="auto">
          <a:xfrm>
            <a:off x="138756" y="5837414"/>
            <a:ext cx="2814643" cy="3383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Aft>
                <a:spcPct val="0"/>
              </a:spcAft>
              <a:buClr>
                <a:srgbClr val="FF0000"/>
              </a:buClr>
              <a:buSzPct val="65000"/>
              <a:defRPr/>
            </a:pPr>
            <a:r>
              <a:rPr lang="en-US" sz="1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SMALL BUSINESS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0381A8-A753-85F6-8D37-0D0BEEBDE045}"/>
              </a:ext>
            </a:extLst>
          </p:cNvPr>
          <p:cNvSpPr txBox="1"/>
          <p:nvPr/>
        </p:nvSpPr>
        <p:spPr bwMode="auto">
          <a:xfrm>
            <a:off x="8918151" y="5854519"/>
            <a:ext cx="2814643" cy="3383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Aft>
                <a:spcPct val="0"/>
              </a:spcAft>
              <a:buClr>
                <a:srgbClr val="FF0000"/>
              </a:buClr>
              <a:buSzPct val="65000"/>
              <a:defRPr/>
            </a:pPr>
            <a:r>
              <a:rPr lang="en-US" sz="1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</a:rPr>
              <a:t>MEDIUM BUSINESS </a:t>
            </a:r>
          </a:p>
        </p:txBody>
      </p:sp>
    </p:spTree>
    <p:extLst>
      <p:ext uri="{BB962C8B-B14F-4D97-AF65-F5344CB8AC3E}">
        <p14:creationId xmlns:p14="http://schemas.microsoft.com/office/powerpoint/2010/main" val="2846589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5F8DF-5004-4003-6311-621E0260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13240492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4">
            <a:extLst>
              <a:ext uri="{FF2B5EF4-FFF2-40B4-BE49-F238E27FC236}">
                <a16:creationId xmlns:a16="http://schemas.microsoft.com/office/drawing/2014/main" id="{218E414B-10DB-1C43-8630-AE302F2D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Era in Network Security with Quantum Titan</a:t>
            </a:r>
            <a:br>
              <a:rPr lang="en-US" dirty="0"/>
            </a:br>
            <a:r>
              <a:rPr lang="en-US" sz="2799" dirty="0">
                <a:solidFill>
                  <a:schemeClr val="tx1"/>
                </a:solidFill>
              </a:rPr>
              <a:t>Prevention. Management. Performance.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8F796A38-9E54-948F-9574-E560BBD8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0C642C47-30B5-574B-18FA-44CC7C427F0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CF0E1690-FFBA-4DAF-B44A-36E39ACA0346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6A3FF-BE1C-9CE3-E80D-BFFE52A0DC51}"/>
              </a:ext>
            </a:extLst>
          </p:cNvPr>
          <p:cNvSpPr txBox="1"/>
          <p:nvPr/>
        </p:nvSpPr>
        <p:spPr bwMode="auto">
          <a:xfrm>
            <a:off x="512484" y="4792666"/>
            <a:ext cx="184683" cy="70770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non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endParaRPr lang="en-US" sz="39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0386B-2AC7-5528-8BD1-696F75CDC3D1}"/>
              </a:ext>
            </a:extLst>
          </p:cNvPr>
          <p:cNvSpPr txBox="1"/>
          <p:nvPr/>
        </p:nvSpPr>
        <p:spPr bwMode="auto">
          <a:xfrm>
            <a:off x="256341" y="3593312"/>
            <a:ext cx="3127811" cy="76924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Deep Learning </a:t>
            </a:r>
            <a:b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</a:b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Threat Prevention</a:t>
            </a:r>
            <a:r>
              <a:rPr lang="en-US" sz="2399" b="1" dirty="0">
                <a:solidFill>
                  <a:srgbClr val="111111"/>
                </a:solidFill>
                <a:latin typeface="Arial"/>
                <a:cs typeface="Arial"/>
              </a:rPr>
              <a:t> </a:t>
            </a:r>
          </a:p>
        </p:txBody>
      </p:sp>
      <p:pic>
        <p:nvPicPr>
          <p:cNvPr id="18" name="Picture 12" descr="A picture containing text, pool ball, white&#10;&#10;Description automatically generated">
            <a:extLst>
              <a:ext uri="{FF2B5EF4-FFF2-40B4-BE49-F238E27FC236}">
                <a16:creationId xmlns:a16="http://schemas.microsoft.com/office/drawing/2014/main" id="{7DBA5CAA-FD35-3E55-FC62-06806F78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36" y="2160425"/>
            <a:ext cx="1942548" cy="16491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E56D1D-CA99-D6A4-213D-FBE05484F84C}"/>
              </a:ext>
            </a:extLst>
          </p:cNvPr>
          <p:cNvSpPr txBox="1"/>
          <p:nvPr/>
        </p:nvSpPr>
        <p:spPr bwMode="auto">
          <a:xfrm>
            <a:off x="3244420" y="3664176"/>
            <a:ext cx="2704699" cy="70770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Only Autonomous</a:t>
            </a:r>
            <a:b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</a:b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IoT Security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5A684-8D9B-74FC-FD48-C300AA539959}"/>
              </a:ext>
            </a:extLst>
          </p:cNvPr>
          <p:cNvSpPr txBox="1"/>
          <p:nvPr/>
        </p:nvSpPr>
        <p:spPr bwMode="auto">
          <a:xfrm>
            <a:off x="8529491" y="3700109"/>
            <a:ext cx="3336678" cy="70770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999" b="1">
                <a:solidFill>
                  <a:srgbClr val="111111"/>
                </a:solidFill>
                <a:latin typeface="Arial"/>
                <a:cs typeface="Arial"/>
              </a:rPr>
              <a:t>Business Driven </a:t>
            </a:r>
            <a:r>
              <a:rPr lang="en-US" sz="1999" b="1">
                <a:latin typeface="Arial"/>
                <a:cs typeface="Arial"/>
              </a:rPr>
              <a:t/>
            </a:r>
            <a:br>
              <a:rPr lang="en-US" sz="1999" b="1">
                <a:latin typeface="Arial"/>
                <a:cs typeface="Arial"/>
              </a:rPr>
            </a:br>
            <a:r>
              <a:rPr lang="en-US" sz="1999" b="1">
                <a:solidFill>
                  <a:srgbClr val="111111"/>
                </a:solidFill>
                <a:latin typeface="Arial"/>
                <a:cs typeface="Arial"/>
              </a:rPr>
              <a:t>Security Performance</a:t>
            </a:r>
          </a:p>
        </p:txBody>
      </p:sp>
      <p:pic>
        <p:nvPicPr>
          <p:cNvPr id="21" name="Picture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DF04C546-B97C-42F2-3126-8BBE32B2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11" y="2039673"/>
            <a:ext cx="2039436" cy="1748909"/>
          </a:xfrm>
          <a:prstGeom prst="rect">
            <a:avLst/>
          </a:prstGeom>
        </p:spPr>
      </p:pic>
      <p:pic>
        <p:nvPicPr>
          <p:cNvPr id="25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A508EADB-39D7-92E4-99D3-7D855F387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709" y="2120872"/>
            <a:ext cx="2025063" cy="16626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AA4E41-1145-D999-23FD-31F5C193B9D9}"/>
              </a:ext>
            </a:extLst>
          </p:cNvPr>
          <p:cNvSpPr txBox="1"/>
          <p:nvPr/>
        </p:nvSpPr>
        <p:spPr bwMode="auto">
          <a:xfrm>
            <a:off x="5846129" y="3701778"/>
            <a:ext cx="2938160" cy="70770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Advanced Security </a:t>
            </a:r>
            <a:b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</a:b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and Ops Efficiency</a:t>
            </a:r>
            <a:endParaRPr lang="en-US" sz="1999" dirty="0">
              <a:latin typeface="Arial "/>
              <a:cs typeface="Arial" panose="020B0604020202020204" pitchFamily="34" charset="0"/>
            </a:endParaRPr>
          </a:p>
        </p:txBody>
      </p:sp>
      <p:pic>
        <p:nvPicPr>
          <p:cNvPr id="27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EEACE438-0A12-4F8E-A69C-71B2B81F2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211" y="2061360"/>
            <a:ext cx="2154424" cy="17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5488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643390D6-FACA-4B33-B246-4359EB6E6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3453470"/>
            <a:ext cx="1365339" cy="136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Footer Placeholder 2">
            <a:extLst>
              <a:ext uri="{FF2B5EF4-FFF2-40B4-BE49-F238E27FC236}">
                <a16:creationId xmlns:a16="http://schemas.microsoft.com/office/drawing/2014/main" id="{00C94C99-CC3C-4C64-8216-49514527E4BA}"/>
              </a:ext>
            </a:extLst>
          </p:cNvPr>
          <p:cNvSpPr txBox="1">
            <a:spLocks/>
          </p:cNvSpPr>
          <p:nvPr/>
        </p:nvSpPr>
        <p:spPr>
          <a:xfrm>
            <a:off x="-10029225" y="10648013"/>
            <a:ext cx="3095062" cy="3021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72183E"/>
              </a:buClr>
              <a:defRPr/>
            </a:pPr>
            <a:r>
              <a:rPr lang="en-US" sz="9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 [Internal Use] for Check Point employees​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C33BC-1ED3-0528-90D2-467B3F2F2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the World’s Largest Organizations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AEC040A1-B9DF-4C6D-A398-6845CC39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lIns="91392" tIns="45696" rIns="91392" bIns="45696" rtlCol="0" anchor="ctr"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12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998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255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998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738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998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6511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998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5639" algn="l" defTabSz="1218255" rtl="0" eaLnBrk="1" latinLnBrk="0" hangingPunct="1">
              <a:defRPr sz="3998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4766" algn="l" defTabSz="1218255" rtl="0" eaLnBrk="1" latinLnBrk="0" hangingPunct="1">
              <a:defRPr sz="3998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3893" algn="l" defTabSz="1218255" rtl="0" eaLnBrk="1" latinLnBrk="0" hangingPunct="1">
              <a:defRPr sz="3998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3022" algn="l" defTabSz="1218255" rtl="0" eaLnBrk="1" latinLnBrk="0" hangingPunct="1">
              <a:defRPr sz="3998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3075FF"/>
              </a:buClr>
              <a:defRPr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  <a:latin typeface="Arial" panose="020B0604020202020204" pitchFamily="34" charset="0"/>
              </a:rPr>
              <a:t> [Internal Use] for Check Point employees​</a:t>
            </a:r>
            <a:endParaRPr lang="en-IL" dirty="0">
              <a:solidFill>
                <a:srgbClr val="FFFFFF">
                  <a:lumMod val="75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C41398F-3431-F774-FAD7-121C0E73261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BA761656-1249-4F38-99F8-ACF2559DA4D2}" type="datetimeFigureOut">
              <a:rPr lang="en-US" smtClean="0"/>
              <a:pPr/>
              <a:t>1/17/2023</a:t>
            </a:fld>
            <a:endParaRPr lang="en-US"/>
          </a:p>
        </p:txBody>
      </p:sp>
      <p:pic>
        <p:nvPicPr>
          <p:cNvPr id="47" name="Picture 16" descr="New York City Police Department Logo Vector (.AI) Free Download">
            <a:extLst>
              <a:ext uri="{FF2B5EF4-FFF2-40B4-BE49-F238E27FC236}">
                <a16:creationId xmlns:a16="http://schemas.microsoft.com/office/drawing/2014/main" id="{CC8D98F4-4B3E-4C6B-8E96-F34CFA588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768" y="2406552"/>
            <a:ext cx="697529" cy="87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7DDBE19-1A58-4AB9-AE82-0B406188411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689" y="2557677"/>
            <a:ext cx="1222391" cy="72487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45FB2DB-7594-43E8-8608-E1A9FA17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221" y="3333791"/>
            <a:ext cx="1485018" cy="148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BDA263E-9F34-412D-85F8-F04FBADA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925" y="2384715"/>
            <a:ext cx="1706303" cy="9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iti | Brands of the World™ | Download vector logos and logotypes">
            <a:extLst>
              <a:ext uri="{FF2B5EF4-FFF2-40B4-BE49-F238E27FC236}">
                <a16:creationId xmlns:a16="http://schemas.microsoft.com/office/drawing/2014/main" id="{6C451C77-2AB0-4C0F-8F5B-0A8D95BAB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9" y="1284459"/>
            <a:ext cx="1201204" cy="12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E81D28-F00D-49E8-AECD-1278F01FC86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28" y="2653505"/>
            <a:ext cx="1785546" cy="494955"/>
          </a:xfrm>
          <a:prstGeom prst="rect">
            <a:avLst/>
          </a:prstGeom>
        </p:spPr>
      </p:pic>
      <p:pic>
        <p:nvPicPr>
          <p:cNvPr id="2062" name="Picture 14" descr="Bank of America Logo - PNG and Vector - Logo Download">
            <a:extLst>
              <a:ext uri="{FF2B5EF4-FFF2-40B4-BE49-F238E27FC236}">
                <a16:creationId xmlns:a16="http://schemas.microsoft.com/office/drawing/2014/main" id="{F50139B6-9D5D-4B9F-9ED6-F3E8EC0E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448" y="1743639"/>
            <a:ext cx="3311964" cy="33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The Home Depot - Wikipedia">
            <a:extLst>
              <a:ext uri="{FF2B5EF4-FFF2-40B4-BE49-F238E27FC236}">
                <a16:creationId xmlns:a16="http://schemas.microsoft.com/office/drawing/2014/main" id="{3891B889-7D05-488A-A7DA-13C788E39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313" y="4916952"/>
            <a:ext cx="1037135" cy="104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erizon just unveiled a new logo - The Verge">
            <a:extLst>
              <a:ext uri="{FF2B5EF4-FFF2-40B4-BE49-F238E27FC236}">
                <a16:creationId xmlns:a16="http://schemas.microsoft.com/office/drawing/2014/main" id="{426C03D9-3A75-4216-93E5-829E28B96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83589" y="2628805"/>
            <a:ext cx="1823479" cy="52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 Macy&amp;#39;s logo commits a huge type design sin | Creative Bloq">
            <a:extLst>
              <a:ext uri="{FF2B5EF4-FFF2-40B4-BE49-F238E27FC236}">
                <a16:creationId xmlns:a16="http://schemas.microsoft.com/office/drawing/2014/main" id="{02D6C87C-B998-4D66-83C2-D794B34FA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025" y="4916952"/>
            <a:ext cx="2140788" cy="120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ted Airlines Logo, history, meaning, symbol, PNG">
            <a:extLst>
              <a:ext uri="{FF2B5EF4-FFF2-40B4-BE49-F238E27FC236}">
                <a16:creationId xmlns:a16="http://schemas.microsoft.com/office/drawing/2014/main" id="{196CC4F4-7129-4EA9-A85C-8542FD41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370" y="4972174"/>
            <a:ext cx="2140788" cy="119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A5901B0-90B4-4E6A-AAAA-4E8B8421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107" y="1463754"/>
            <a:ext cx="874489" cy="94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0F93817-DCBF-4F4D-A858-1326B92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231" y="3575248"/>
            <a:ext cx="1121785" cy="112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arget Logo, history, meaning, symbol, PNG">
            <a:extLst>
              <a:ext uri="{FF2B5EF4-FFF2-40B4-BE49-F238E27FC236}">
                <a16:creationId xmlns:a16="http://schemas.microsoft.com/office/drawing/2014/main" id="{F22F3E81-78D6-45A6-806C-97320CA7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22" y="3533407"/>
            <a:ext cx="2077902" cy="116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taples Logo, history, meaning, symbol, PNG">
            <a:extLst>
              <a:ext uri="{FF2B5EF4-FFF2-40B4-BE49-F238E27FC236}">
                <a16:creationId xmlns:a16="http://schemas.microsoft.com/office/drawing/2014/main" id="{401AC48C-2355-472D-8ACF-CD0907BB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962" y="3407543"/>
            <a:ext cx="2266816" cy="126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FC2F837-3F48-437A-BEA9-6F19C3EB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73" y="1698561"/>
            <a:ext cx="3848915" cy="48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04DA5F8-441E-4479-B763-9D1F0825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601" y="5148728"/>
            <a:ext cx="1247124" cy="96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8581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DEBDF09F-0671-82C9-1D2B-376D959AE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04" y="673433"/>
            <a:ext cx="2741772" cy="6031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26CA733-D8CB-73C6-B08E-1B9C029B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 of Network Security </a:t>
            </a:r>
            <a:br>
              <a:rPr lang="en-US" dirty="0"/>
            </a:br>
            <a:r>
              <a:rPr lang="en-US" dirty="0"/>
              <a:t>Threat Prevention Excellence </a:t>
            </a:r>
            <a:br>
              <a:rPr lang="en-US" dirty="0"/>
            </a:br>
            <a:r>
              <a:rPr lang="en-US" sz="2800" b="1" dirty="0">
                <a:solidFill>
                  <a:schemeClr val="tx1"/>
                </a:solidFill>
              </a:rPr>
              <a:t>Get the reports today! </a:t>
            </a:r>
          </a:p>
        </p:txBody>
      </p:sp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AE1A1F0A-20A1-1AE8-B898-3D6D3922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C9CBDE4-3C05-4130-D757-64EE6473681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BA761656-1249-4F38-99F8-ACF2559DA4D2}" type="datetimeFigureOut">
              <a:rPr lang="en-US" smtClean="0"/>
              <a:pPr/>
              <a:t>1/17/2023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70F2B44-21F4-8DAD-F176-A7CA5ECE2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76" y="2194228"/>
            <a:ext cx="5776325" cy="2894845"/>
          </a:xfrm>
          <a:prstGeom prst="rect">
            <a:avLst/>
          </a:prstGeom>
        </p:spPr>
      </p:pic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1D18311-787D-60C2-36F7-E3F638B09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27" y="2191554"/>
            <a:ext cx="3611206" cy="300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09925-8068-3BD0-0DB2-F9E20394E70B}"/>
              </a:ext>
            </a:extLst>
          </p:cNvPr>
          <p:cNvSpPr txBox="1"/>
          <p:nvPr/>
        </p:nvSpPr>
        <p:spPr bwMode="auto">
          <a:xfrm>
            <a:off x="1712582" y="5552608"/>
            <a:ext cx="8763659" cy="5847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https://www.checkpoint.com/quantum/</a:t>
            </a:r>
          </a:p>
        </p:txBody>
      </p:sp>
    </p:spTree>
    <p:extLst>
      <p:ext uri="{BB962C8B-B14F-4D97-AF65-F5344CB8AC3E}">
        <p14:creationId xmlns:p14="http://schemas.microsoft.com/office/powerpoint/2010/main" val="27698844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AI &amp; Automation Required for Zero-Trust Security  </a:t>
            </a:r>
            <a:endParaRPr lang="en-US" dirty="0"/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E413CE36-53DF-F914-E11E-30B74457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23F9403E-468A-4310-AD37-2F043925B03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defTabSz="913304"/>
            <a:fld id="{BA761656-1249-4F38-99F8-ACF2559DA4D2}" type="datetimeFigureOut">
              <a:rPr lang="en-US" smtClean="0"/>
              <a:pPr defTabSz="913304"/>
              <a:t>1/17/2023</a:t>
            </a:fld>
            <a:endParaRPr lang="aa-ET">
              <a:solidFill>
                <a:srgbClr val="4D4D4F">
                  <a:tint val="75000"/>
                </a:srgbClr>
              </a:solidFill>
              <a:latin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2B5761-E5C0-4124-8ED1-DBA707C099DC}"/>
              </a:ext>
            </a:extLst>
          </p:cNvPr>
          <p:cNvCxnSpPr>
            <a:cxnSpLocks/>
          </p:cNvCxnSpPr>
          <p:nvPr/>
        </p:nvCxnSpPr>
        <p:spPr bwMode="auto">
          <a:xfrm>
            <a:off x="1000107" y="6159889"/>
            <a:ext cx="6627423" cy="11291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7" name="Rectangle 286"/>
          <p:cNvSpPr/>
          <p:nvPr/>
        </p:nvSpPr>
        <p:spPr>
          <a:xfrm>
            <a:off x="9266881" y="1262997"/>
            <a:ext cx="184539" cy="461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030"/>
            <a:endParaRPr lang="en-US" sz="2396" b="1">
              <a:solidFill>
                <a:srgbClr val="4D4D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8210918" y="1619454"/>
            <a:ext cx="3471506" cy="399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304"/>
            <a:endParaRPr lang="en-US" sz="1996" b="1">
              <a:solidFill>
                <a:srgbClr val="D510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8193213" y="1248459"/>
            <a:ext cx="3739280" cy="4911432"/>
          </a:xfrm>
          <a:prstGeom prst="rect">
            <a:avLst/>
          </a:prstGeom>
          <a:solidFill>
            <a:schemeClr val="tx2"/>
          </a:solidFill>
          <a:ln w="381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304">
              <a:lnSpc>
                <a:spcPct val="80000"/>
              </a:lnSpc>
              <a:spcBef>
                <a:spcPts val="1200"/>
              </a:spcBef>
              <a:buSzPct val="115000"/>
            </a:pPr>
            <a:endParaRPr lang="en-US" sz="2396">
              <a:solidFill>
                <a:srgbClr val="4D4D4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12C0929-FAE5-4AB7-B5FD-0B7ED36A75D5}"/>
              </a:ext>
            </a:extLst>
          </p:cNvPr>
          <p:cNvSpPr/>
          <p:nvPr/>
        </p:nvSpPr>
        <p:spPr>
          <a:xfrm>
            <a:off x="8280726" y="2364598"/>
            <a:ext cx="3636479" cy="4037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320" indent="-282320" defTabSz="913030">
              <a:spcAft>
                <a:spcPts val="60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sz="179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Everywhere</a:t>
            </a:r>
            <a:r>
              <a:rPr lang="en-US" sz="179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en-US" sz="179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network, cloud, SASE, endpoint &amp; workload  </a:t>
            </a:r>
          </a:p>
          <a:p>
            <a:pPr marL="282320" indent="-282320" defTabSz="913030">
              <a:spcAft>
                <a:spcPts val="60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sz="179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</a:t>
            </a:r>
            <a:r>
              <a:rPr lang="en-US" sz="179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179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access control policy driven by AI, context and risk</a:t>
            </a:r>
          </a:p>
          <a:p>
            <a:pPr marL="282320" indent="-282320" defTabSz="913030">
              <a:spcAft>
                <a:spcPts val="60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sz="179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Identity-based </a:t>
            </a:r>
            <a:r>
              <a:rPr lang="en-US" sz="179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179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for any workload, user, IoT and service </a:t>
            </a:r>
          </a:p>
          <a:p>
            <a:pPr marL="282320" indent="-282320" defTabSz="913030">
              <a:spcAft>
                <a:spcPts val="60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sz="179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Scaled  </a:t>
            </a:r>
            <a:r>
              <a:rPr lang="en-US" sz="179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manage granular policy with millions of assets </a:t>
            </a:r>
          </a:p>
          <a:p>
            <a:pPr marL="282320" indent="-282320" defTabSz="913030">
              <a:spcAft>
                <a:spcPts val="60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sz="179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Unified policy </a:t>
            </a:r>
            <a:r>
              <a:rPr lang="en-US" sz="179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1797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9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all enforcement points </a:t>
            </a:r>
          </a:p>
          <a:p>
            <a:pPr marL="282320" indent="-282320" defTabSz="913030">
              <a:buFont typeface="+mj-lt"/>
              <a:buAutoNum type="arabicPeriod"/>
            </a:pPr>
            <a:endParaRPr lang="en-US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" name="Rounded Rectangle 72">
            <a:extLst>
              <a:ext uri="{FF2B5EF4-FFF2-40B4-BE49-F238E27FC236}">
                <a16:creationId xmlns:a16="http://schemas.microsoft.com/office/drawing/2014/main" id="{F920F7CD-8387-4AEA-8083-E84736B39400}"/>
              </a:ext>
            </a:extLst>
          </p:cNvPr>
          <p:cNvSpPr/>
          <p:nvPr/>
        </p:nvSpPr>
        <p:spPr bwMode="auto">
          <a:xfrm>
            <a:off x="448750" y="2722821"/>
            <a:ext cx="1134264" cy="321996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30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22A3A634-B0FC-46EE-8079-FD08E788E33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01502" y="3307740"/>
            <a:ext cx="6684" cy="905958"/>
          </a:xfrm>
          <a:prstGeom prst="line">
            <a:avLst/>
          </a:prstGeom>
          <a:ln w="28575">
            <a:solidFill>
              <a:schemeClr val="accent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1" name="Rounded Rectangle 4">
            <a:extLst>
              <a:ext uri="{FF2B5EF4-FFF2-40B4-BE49-F238E27FC236}">
                <a16:creationId xmlns:a16="http://schemas.microsoft.com/office/drawing/2014/main" id="{2C8AFC55-5131-4665-9CB0-3E35D122917A}"/>
              </a:ext>
            </a:extLst>
          </p:cNvPr>
          <p:cNvSpPr/>
          <p:nvPr/>
        </p:nvSpPr>
        <p:spPr bwMode="auto">
          <a:xfrm>
            <a:off x="2866261" y="1255744"/>
            <a:ext cx="2947238" cy="450976"/>
          </a:xfrm>
          <a:prstGeom prst="roundRect">
            <a:avLst>
              <a:gd name="adj" fmla="val 0"/>
            </a:avLst>
          </a:prstGeom>
        </p:spPr>
        <p:txBody>
          <a:bodyPr rot="0" spcFirstLastPara="0" vertOverflow="overflow" horzOverflow="overflow" vert="horz" wrap="square" lIns="91320" tIns="45660" rIns="91320" bIns="456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030">
              <a:buClr>
                <a:srgbClr val="3075FF"/>
              </a:buClr>
            </a:pPr>
            <a:r>
              <a:rPr lang="en-US" sz="1797" b="1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&amp; Devices </a:t>
            </a:r>
          </a:p>
        </p:txBody>
      </p: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9551458" y="1355475"/>
            <a:ext cx="989226" cy="989226"/>
            <a:chOff x="4565001" y="4215649"/>
            <a:chExt cx="990000" cy="990000"/>
          </a:xfrm>
        </p:grpSpPr>
        <p:sp>
          <p:nvSpPr>
            <p:cNvPr id="146" name="Oval 145"/>
            <p:cNvSpPr/>
            <p:nvPr/>
          </p:nvSpPr>
          <p:spPr bwMode="auto">
            <a:xfrm>
              <a:off x="4565001" y="4215649"/>
              <a:ext cx="990000" cy="99000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3997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160" y="4475584"/>
              <a:ext cx="924480" cy="197197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90FF407A-2FB6-42F7-9645-D3A77F82A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4631" y="4729210"/>
              <a:ext cx="897038" cy="22281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0" name="Group 129"/>
          <p:cNvGrpSpPr/>
          <p:nvPr/>
        </p:nvGrpSpPr>
        <p:grpSpPr>
          <a:xfrm>
            <a:off x="549896" y="4055166"/>
            <a:ext cx="1601445" cy="1614583"/>
            <a:chOff x="709040" y="2425052"/>
            <a:chExt cx="2746304" cy="2746304"/>
          </a:xfrm>
        </p:grpSpPr>
        <p:sp>
          <p:nvSpPr>
            <p:cNvPr id="131" name="Oval 130"/>
            <p:cNvSpPr/>
            <p:nvPr/>
          </p:nvSpPr>
          <p:spPr bwMode="auto">
            <a:xfrm>
              <a:off x="881015" y="2597027"/>
              <a:ext cx="2402355" cy="2402355"/>
            </a:xfrm>
            <a:prstGeom prst="ellipse">
              <a:avLst/>
            </a:prstGeom>
            <a:noFill/>
            <a:ln w="10160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1996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709040" y="2425052"/>
              <a:ext cx="2746304" cy="2746304"/>
            </a:xfrm>
            <a:prstGeom prst="ellipse">
              <a:avLst/>
            </a:prstGeom>
            <a:noFill/>
            <a:ln w="38100" algn="ctr">
              <a:solidFill>
                <a:schemeClr val="accent1"/>
              </a:solidFill>
              <a:prstDash val="sysDot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1996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7" y="4249915"/>
            <a:ext cx="1237481" cy="1237481"/>
          </a:xfrm>
          <a:prstGeom prst="rect">
            <a:avLst/>
          </a:prstGeom>
        </p:spPr>
      </p:pic>
      <p:sp>
        <p:nvSpPr>
          <p:cNvPr id="319" name="Rounded Rectangle 73">
            <a:extLst>
              <a:ext uri="{FF2B5EF4-FFF2-40B4-BE49-F238E27FC236}">
                <a16:creationId xmlns:a16="http://schemas.microsoft.com/office/drawing/2014/main" id="{B3FCC8FC-99D2-4A61-93C7-F3904E569946}"/>
              </a:ext>
            </a:extLst>
          </p:cNvPr>
          <p:cNvSpPr/>
          <p:nvPr/>
        </p:nvSpPr>
        <p:spPr bwMode="auto">
          <a:xfrm>
            <a:off x="613886" y="5743565"/>
            <a:ext cx="1440840" cy="350786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30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Data Center </a:t>
            </a:r>
          </a:p>
        </p:txBody>
      </p:sp>
      <p:sp>
        <p:nvSpPr>
          <p:cNvPr id="144" name="Rounded Rectangle 73">
            <a:extLst>
              <a:ext uri="{FF2B5EF4-FFF2-40B4-BE49-F238E27FC236}">
                <a16:creationId xmlns:a16="http://schemas.microsoft.com/office/drawing/2014/main" id="{B3FCC8FC-99D2-4A61-93C7-F3904E569946}"/>
              </a:ext>
            </a:extLst>
          </p:cNvPr>
          <p:cNvSpPr/>
          <p:nvPr/>
        </p:nvSpPr>
        <p:spPr bwMode="auto">
          <a:xfrm>
            <a:off x="2529245" y="5760259"/>
            <a:ext cx="1440840" cy="350786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30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</a:p>
        </p:txBody>
      </p:sp>
      <p:sp>
        <p:nvSpPr>
          <p:cNvPr id="149" name="Rounded Rectangle 73">
            <a:extLst>
              <a:ext uri="{FF2B5EF4-FFF2-40B4-BE49-F238E27FC236}">
                <a16:creationId xmlns:a16="http://schemas.microsoft.com/office/drawing/2014/main" id="{B3FCC8FC-99D2-4A61-93C7-F3904E569946}"/>
              </a:ext>
            </a:extLst>
          </p:cNvPr>
          <p:cNvSpPr/>
          <p:nvPr/>
        </p:nvSpPr>
        <p:spPr bwMode="auto">
          <a:xfrm>
            <a:off x="4466056" y="5748971"/>
            <a:ext cx="1440840" cy="350786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30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PaaS</a:t>
            </a:r>
          </a:p>
        </p:txBody>
      </p:sp>
      <p:sp>
        <p:nvSpPr>
          <p:cNvPr id="150" name="Rounded Rectangle 73">
            <a:extLst>
              <a:ext uri="{FF2B5EF4-FFF2-40B4-BE49-F238E27FC236}">
                <a16:creationId xmlns:a16="http://schemas.microsoft.com/office/drawing/2014/main" id="{B3FCC8FC-99D2-4A61-93C7-F3904E569946}"/>
              </a:ext>
            </a:extLst>
          </p:cNvPr>
          <p:cNvSpPr/>
          <p:nvPr/>
        </p:nvSpPr>
        <p:spPr bwMode="auto">
          <a:xfrm>
            <a:off x="6333589" y="5739597"/>
            <a:ext cx="1440840" cy="350786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30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SaaS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2489334" y="4032967"/>
            <a:ext cx="1601445" cy="1614583"/>
            <a:chOff x="709040" y="2425052"/>
            <a:chExt cx="2746304" cy="2746304"/>
          </a:xfrm>
        </p:grpSpPr>
        <p:sp>
          <p:nvSpPr>
            <p:cNvPr id="152" name="Oval 151"/>
            <p:cNvSpPr/>
            <p:nvPr/>
          </p:nvSpPr>
          <p:spPr bwMode="auto">
            <a:xfrm>
              <a:off x="881015" y="2597027"/>
              <a:ext cx="2402355" cy="2402355"/>
            </a:xfrm>
            <a:prstGeom prst="ellipse">
              <a:avLst/>
            </a:prstGeom>
            <a:noFill/>
            <a:ln w="10160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1996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709040" y="2425052"/>
              <a:ext cx="2746304" cy="2746304"/>
            </a:xfrm>
            <a:prstGeom prst="ellipse">
              <a:avLst/>
            </a:prstGeom>
            <a:noFill/>
            <a:ln w="38100" algn="ctr">
              <a:solidFill>
                <a:schemeClr val="accent1"/>
              </a:solidFill>
              <a:prstDash val="sysDot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1996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4454672" y="4037540"/>
            <a:ext cx="1601445" cy="1614583"/>
            <a:chOff x="709040" y="2425052"/>
            <a:chExt cx="2746304" cy="2746304"/>
          </a:xfrm>
        </p:grpSpPr>
        <p:sp>
          <p:nvSpPr>
            <p:cNvPr id="156" name="Oval 155"/>
            <p:cNvSpPr/>
            <p:nvPr/>
          </p:nvSpPr>
          <p:spPr bwMode="auto">
            <a:xfrm>
              <a:off x="881015" y="2597027"/>
              <a:ext cx="2402355" cy="2402355"/>
            </a:xfrm>
            <a:prstGeom prst="ellipse">
              <a:avLst/>
            </a:prstGeom>
            <a:noFill/>
            <a:ln w="10160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1996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709040" y="2425052"/>
              <a:ext cx="2746304" cy="2746304"/>
            </a:xfrm>
            <a:prstGeom prst="ellipse">
              <a:avLst/>
            </a:prstGeom>
            <a:noFill/>
            <a:ln w="38100" algn="ctr">
              <a:solidFill>
                <a:schemeClr val="accent1"/>
              </a:solidFill>
              <a:prstDash val="sysDot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1996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6419442" y="4050815"/>
            <a:ext cx="1601445" cy="1614583"/>
            <a:chOff x="709040" y="2425052"/>
            <a:chExt cx="2746304" cy="2746304"/>
          </a:xfrm>
        </p:grpSpPr>
        <p:sp>
          <p:nvSpPr>
            <p:cNvPr id="160" name="Oval 159"/>
            <p:cNvSpPr/>
            <p:nvPr/>
          </p:nvSpPr>
          <p:spPr bwMode="auto">
            <a:xfrm>
              <a:off x="881015" y="2597027"/>
              <a:ext cx="2402355" cy="2402355"/>
            </a:xfrm>
            <a:prstGeom prst="ellipse">
              <a:avLst/>
            </a:prstGeom>
            <a:noFill/>
            <a:ln w="10160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1996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709040" y="2425052"/>
              <a:ext cx="2746304" cy="2746304"/>
            </a:xfrm>
            <a:prstGeom prst="ellipse">
              <a:avLst/>
            </a:prstGeom>
            <a:noFill/>
            <a:ln w="38100" algn="ctr">
              <a:solidFill>
                <a:schemeClr val="accent1"/>
              </a:solidFill>
              <a:prstDash val="sysDot"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344" tIns="45672" rIns="91344" bIns="4567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1996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527" y="4213700"/>
            <a:ext cx="1244965" cy="12449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34" y="4228091"/>
            <a:ext cx="1244964" cy="1238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0" y="4242068"/>
            <a:ext cx="1244964" cy="1238446"/>
          </a:xfrm>
          <a:prstGeom prst="rect">
            <a:avLst/>
          </a:prstGeom>
        </p:spPr>
      </p:pic>
      <p:sp>
        <p:nvSpPr>
          <p:cNvPr id="164" name="Rounded Rectangle 72">
            <a:extLst>
              <a:ext uri="{FF2B5EF4-FFF2-40B4-BE49-F238E27FC236}">
                <a16:creationId xmlns:a16="http://schemas.microsoft.com/office/drawing/2014/main" id="{F920F7CD-8387-4AEA-8083-E84736B39400}"/>
              </a:ext>
            </a:extLst>
          </p:cNvPr>
          <p:cNvSpPr/>
          <p:nvPr/>
        </p:nvSpPr>
        <p:spPr bwMode="auto">
          <a:xfrm>
            <a:off x="2089863" y="2714103"/>
            <a:ext cx="1134264" cy="321996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30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</a:p>
        </p:txBody>
      </p:sp>
      <p:sp>
        <p:nvSpPr>
          <p:cNvPr id="165" name="Rounded Rectangle 72">
            <a:extLst>
              <a:ext uri="{FF2B5EF4-FFF2-40B4-BE49-F238E27FC236}">
                <a16:creationId xmlns:a16="http://schemas.microsoft.com/office/drawing/2014/main" id="{F920F7CD-8387-4AEA-8083-E84736B39400}"/>
              </a:ext>
            </a:extLst>
          </p:cNvPr>
          <p:cNvSpPr/>
          <p:nvPr/>
        </p:nvSpPr>
        <p:spPr bwMode="auto">
          <a:xfrm>
            <a:off x="3789812" y="2720114"/>
            <a:ext cx="1134264" cy="321996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30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66" name="Rounded Rectangle 72">
            <a:extLst>
              <a:ext uri="{FF2B5EF4-FFF2-40B4-BE49-F238E27FC236}">
                <a16:creationId xmlns:a16="http://schemas.microsoft.com/office/drawing/2014/main" id="{F920F7CD-8387-4AEA-8083-E84736B39400}"/>
              </a:ext>
            </a:extLst>
          </p:cNvPr>
          <p:cNvSpPr/>
          <p:nvPr/>
        </p:nvSpPr>
        <p:spPr bwMode="auto">
          <a:xfrm>
            <a:off x="5112855" y="2711396"/>
            <a:ext cx="1134264" cy="321996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30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</a:pP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Rounded Rectangle 72">
            <a:extLst>
              <a:ext uri="{FF2B5EF4-FFF2-40B4-BE49-F238E27FC236}">
                <a16:creationId xmlns:a16="http://schemas.microsoft.com/office/drawing/2014/main" id="{F920F7CD-8387-4AEA-8083-E84736B39400}"/>
              </a:ext>
            </a:extLst>
          </p:cNvPr>
          <p:cNvSpPr/>
          <p:nvPr/>
        </p:nvSpPr>
        <p:spPr bwMode="auto">
          <a:xfrm>
            <a:off x="6550979" y="2729551"/>
            <a:ext cx="1134264" cy="321996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320" tIns="45660" rIns="91320" bIns="45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30">
              <a:lnSpc>
                <a:spcPct val="80000"/>
              </a:lnSpc>
              <a:spcBef>
                <a:spcPts val="1200"/>
              </a:spcBef>
              <a:buClr>
                <a:srgbClr val="3075FF"/>
              </a:buClr>
              <a:buSzPct val="115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595769" y="1618495"/>
            <a:ext cx="1053774" cy="1053774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buSzPct val="115000"/>
            </a:pPr>
            <a:endParaRPr lang="en-US" sz="3997" err="1">
              <a:latin typeface="Arial" panose="020B0604020202020204" pitchFamily="34" charset="0"/>
            </a:endParaRPr>
          </a:p>
        </p:txBody>
      </p:sp>
      <p:sp>
        <p:nvSpPr>
          <p:cNvPr id="170" name="Oval 169"/>
          <p:cNvSpPr/>
          <p:nvPr/>
        </p:nvSpPr>
        <p:spPr bwMode="auto">
          <a:xfrm>
            <a:off x="2212651" y="1625578"/>
            <a:ext cx="1053774" cy="1053774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buSzPct val="115000"/>
            </a:pPr>
            <a:endParaRPr lang="en-US" sz="3997" err="1">
              <a:latin typeface="Arial" panose="020B0604020202020204" pitchFamily="34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3776160" y="1604020"/>
            <a:ext cx="1053774" cy="1053774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buSzPct val="115000"/>
            </a:pPr>
            <a:endParaRPr lang="en-US" sz="3997" err="1">
              <a:latin typeface="Arial" panose="020B0604020202020204" pitchFamily="34" charset="0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5187583" y="1604020"/>
            <a:ext cx="1053774" cy="1053774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buSzPct val="115000"/>
            </a:pPr>
            <a:endParaRPr lang="en-US" sz="3997" err="1">
              <a:latin typeface="Arial" panose="020B0604020202020204" pitchFamily="34" charset="0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6664638" y="1575069"/>
            <a:ext cx="1053774" cy="1053774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buSzPct val="115000"/>
            </a:pPr>
            <a:endParaRPr lang="en-US" sz="3997" err="1">
              <a:latin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3" y="1777154"/>
            <a:ext cx="657883" cy="7056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80" y="1902261"/>
            <a:ext cx="720461" cy="5254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66" y="1851505"/>
            <a:ext cx="350547" cy="614726"/>
          </a:xfrm>
          <a:prstGeom prst="rect">
            <a:avLst/>
          </a:prstGeom>
        </p:spPr>
      </p:pic>
      <p:grpSp>
        <p:nvGrpSpPr>
          <p:cNvPr id="321" name="Group 320"/>
          <p:cNvGrpSpPr/>
          <p:nvPr/>
        </p:nvGrpSpPr>
        <p:grpSpPr>
          <a:xfrm>
            <a:off x="5444551" y="1900322"/>
            <a:ext cx="599451" cy="561251"/>
            <a:chOff x="6966576" y="1885730"/>
            <a:chExt cx="323850" cy="303213"/>
          </a:xfrm>
        </p:grpSpPr>
        <p:sp>
          <p:nvSpPr>
            <p:cNvPr id="322" name="Freeform 413"/>
            <p:cNvSpPr>
              <a:spLocks noEditPoints="1"/>
            </p:cNvSpPr>
            <p:nvPr/>
          </p:nvSpPr>
          <p:spPr bwMode="auto">
            <a:xfrm>
              <a:off x="6966576" y="1885730"/>
              <a:ext cx="323850" cy="303213"/>
            </a:xfrm>
            <a:custGeom>
              <a:avLst/>
              <a:gdLst>
                <a:gd name="T0" fmla="*/ 244 w 267"/>
                <a:gd name="T1" fmla="*/ 10 h 249"/>
                <a:gd name="T2" fmla="*/ 221 w 267"/>
                <a:gd name="T3" fmla="*/ 0 h 249"/>
                <a:gd name="T4" fmla="*/ 54 w 267"/>
                <a:gd name="T5" fmla="*/ 0 h 249"/>
                <a:gd name="T6" fmla="*/ 37 w 267"/>
                <a:gd name="T7" fmla="*/ 2 h 249"/>
                <a:gd name="T8" fmla="*/ 5 w 267"/>
                <a:gd name="T9" fmla="*/ 41 h 249"/>
                <a:gd name="T10" fmla="*/ 5 w 267"/>
                <a:gd name="T11" fmla="*/ 109 h 249"/>
                <a:gd name="T12" fmla="*/ 37 w 267"/>
                <a:gd name="T13" fmla="*/ 148 h 249"/>
                <a:gd name="T14" fmla="*/ 54 w 267"/>
                <a:gd name="T15" fmla="*/ 150 h 249"/>
                <a:gd name="T16" fmla="*/ 69 w 267"/>
                <a:gd name="T17" fmla="*/ 172 h 249"/>
                <a:gd name="T18" fmla="*/ 92 w 267"/>
                <a:gd name="T19" fmla="*/ 193 h 249"/>
                <a:gd name="T20" fmla="*/ 67 w 267"/>
                <a:gd name="T21" fmla="*/ 218 h 249"/>
                <a:gd name="T22" fmla="*/ 3 w 267"/>
                <a:gd name="T23" fmla="*/ 224 h 249"/>
                <a:gd name="T24" fmla="*/ 75 w 267"/>
                <a:gd name="T25" fmla="*/ 241 h 249"/>
                <a:gd name="T26" fmla="*/ 115 w 267"/>
                <a:gd name="T27" fmla="*/ 241 h 249"/>
                <a:gd name="T28" fmla="*/ 115 w 267"/>
                <a:gd name="T29" fmla="*/ 201 h 249"/>
                <a:gd name="T30" fmla="*/ 98 w 267"/>
                <a:gd name="T31" fmla="*/ 183 h 249"/>
                <a:gd name="T32" fmla="*/ 132 w 267"/>
                <a:gd name="T33" fmla="*/ 150 h 249"/>
                <a:gd name="T34" fmla="*/ 221 w 267"/>
                <a:gd name="T35" fmla="*/ 150 h 249"/>
                <a:gd name="T36" fmla="*/ 258 w 267"/>
                <a:gd name="T37" fmla="*/ 121 h 249"/>
                <a:gd name="T38" fmla="*/ 258 w 267"/>
                <a:gd name="T39" fmla="*/ 29 h 249"/>
                <a:gd name="T40" fmla="*/ 117 w 267"/>
                <a:gd name="T41" fmla="*/ 221 h 249"/>
                <a:gd name="T42" fmla="*/ 95 w 267"/>
                <a:gd name="T43" fmla="*/ 243 h 249"/>
                <a:gd name="T44" fmla="*/ 73 w 267"/>
                <a:gd name="T45" fmla="*/ 221 h 249"/>
                <a:gd name="T46" fmla="*/ 95 w 267"/>
                <a:gd name="T47" fmla="*/ 199 h 249"/>
                <a:gd name="T48" fmla="*/ 118 w 267"/>
                <a:gd name="T49" fmla="*/ 168 h 249"/>
                <a:gd name="T50" fmla="*/ 73 w 267"/>
                <a:gd name="T51" fmla="*/ 168 h 249"/>
                <a:gd name="T52" fmla="*/ 88 w 267"/>
                <a:gd name="T53" fmla="*/ 150 h 249"/>
                <a:gd name="T54" fmla="*/ 118 w 267"/>
                <a:gd name="T55" fmla="*/ 168 h 249"/>
                <a:gd name="T56" fmla="*/ 54 w 267"/>
                <a:gd name="T57" fmla="*/ 144 h 249"/>
                <a:gd name="T58" fmla="*/ 39 w 267"/>
                <a:gd name="T59" fmla="*/ 143 h 249"/>
                <a:gd name="T60" fmla="*/ 10 w 267"/>
                <a:gd name="T61" fmla="*/ 107 h 249"/>
                <a:gd name="T62" fmla="*/ 10 w 267"/>
                <a:gd name="T63" fmla="*/ 43 h 249"/>
                <a:gd name="T64" fmla="*/ 39 w 267"/>
                <a:gd name="T65" fmla="*/ 7 h 249"/>
                <a:gd name="T66" fmla="*/ 54 w 267"/>
                <a:gd name="T67" fmla="*/ 6 h 249"/>
                <a:gd name="T68" fmla="*/ 203 w 267"/>
                <a:gd name="T69" fmla="*/ 6 h 249"/>
                <a:gd name="T70" fmla="*/ 185 w 267"/>
                <a:gd name="T71" fmla="*/ 29 h 249"/>
                <a:gd name="T72" fmla="*/ 185 w 267"/>
                <a:gd name="T73" fmla="*/ 121 h 249"/>
                <a:gd name="T74" fmla="*/ 203 w 267"/>
                <a:gd name="T75" fmla="*/ 144 h 249"/>
                <a:gd name="T76" fmla="*/ 252 w 267"/>
                <a:gd name="T77" fmla="*/ 118 h 249"/>
                <a:gd name="T78" fmla="*/ 221 w 267"/>
                <a:gd name="T79" fmla="*/ 144 h 249"/>
                <a:gd name="T80" fmla="*/ 190 w 267"/>
                <a:gd name="T81" fmla="*/ 118 h 249"/>
                <a:gd name="T82" fmla="*/ 190 w 267"/>
                <a:gd name="T83" fmla="*/ 32 h 249"/>
                <a:gd name="T84" fmla="*/ 221 w 267"/>
                <a:gd name="T85" fmla="*/ 6 h 249"/>
                <a:gd name="T86" fmla="*/ 221 w 267"/>
                <a:gd name="T87" fmla="*/ 6 h 249"/>
                <a:gd name="T88" fmla="*/ 240 w 267"/>
                <a:gd name="T89" fmla="*/ 14 h 249"/>
                <a:gd name="T90" fmla="*/ 261 w 267"/>
                <a:gd name="T91" fmla="*/ 7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" h="249">
                  <a:moveTo>
                    <a:pt x="258" y="29"/>
                  </a:moveTo>
                  <a:cubicBezTo>
                    <a:pt x="254" y="22"/>
                    <a:pt x="250" y="15"/>
                    <a:pt x="244" y="10"/>
                  </a:cubicBezTo>
                  <a:cubicBezTo>
                    <a:pt x="238" y="4"/>
                    <a:pt x="230" y="0"/>
                    <a:pt x="221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3" y="0"/>
                    <a:pt x="40" y="1"/>
                    <a:pt x="37" y="2"/>
                  </a:cubicBezTo>
                  <a:cubicBezTo>
                    <a:pt x="31" y="3"/>
                    <a:pt x="26" y="7"/>
                    <a:pt x="22" y="11"/>
                  </a:cubicBezTo>
                  <a:cubicBezTo>
                    <a:pt x="13" y="20"/>
                    <a:pt x="8" y="30"/>
                    <a:pt x="5" y="41"/>
                  </a:cubicBezTo>
                  <a:cubicBezTo>
                    <a:pt x="1" y="52"/>
                    <a:pt x="0" y="64"/>
                    <a:pt x="0" y="75"/>
                  </a:cubicBezTo>
                  <a:cubicBezTo>
                    <a:pt x="0" y="86"/>
                    <a:pt x="1" y="98"/>
                    <a:pt x="5" y="109"/>
                  </a:cubicBezTo>
                  <a:cubicBezTo>
                    <a:pt x="8" y="120"/>
                    <a:pt x="13" y="130"/>
                    <a:pt x="22" y="139"/>
                  </a:cubicBezTo>
                  <a:cubicBezTo>
                    <a:pt x="26" y="143"/>
                    <a:pt x="31" y="147"/>
                    <a:pt x="37" y="148"/>
                  </a:cubicBezTo>
                  <a:cubicBezTo>
                    <a:pt x="40" y="149"/>
                    <a:pt x="43" y="150"/>
                    <a:pt x="46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9" y="158"/>
                    <a:pt x="63" y="166"/>
                    <a:pt x="69" y="172"/>
                  </a:cubicBezTo>
                  <a:cubicBezTo>
                    <a:pt x="75" y="178"/>
                    <a:pt x="84" y="182"/>
                    <a:pt x="92" y="183"/>
                  </a:cubicBezTo>
                  <a:cubicBezTo>
                    <a:pt x="92" y="193"/>
                    <a:pt x="92" y="193"/>
                    <a:pt x="92" y="193"/>
                  </a:cubicBezTo>
                  <a:cubicBezTo>
                    <a:pt x="86" y="194"/>
                    <a:pt x="80" y="197"/>
                    <a:pt x="75" y="201"/>
                  </a:cubicBezTo>
                  <a:cubicBezTo>
                    <a:pt x="71" y="206"/>
                    <a:pt x="68" y="212"/>
                    <a:pt x="67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3" y="224"/>
                    <a:pt x="3" y="224"/>
                    <a:pt x="3" y="224"/>
                  </a:cubicBezTo>
                  <a:cubicBezTo>
                    <a:pt x="67" y="224"/>
                    <a:pt x="67" y="224"/>
                    <a:pt x="67" y="224"/>
                  </a:cubicBezTo>
                  <a:cubicBezTo>
                    <a:pt x="68" y="230"/>
                    <a:pt x="71" y="236"/>
                    <a:pt x="75" y="241"/>
                  </a:cubicBezTo>
                  <a:cubicBezTo>
                    <a:pt x="81" y="246"/>
                    <a:pt x="88" y="249"/>
                    <a:pt x="95" y="249"/>
                  </a:cubicBezTo>
                  <a:cubicBezTo>
                    <a:pt x="103" y="249"/>
                    <a:pt x="110" y="246"/>
                    <a:pt x="115" y="241"/>
                  </a:cubicBezTo>
                  <a:cubicBezTo>
                    <a:pt x="120" y="236"/>
                    <a:pt x="123" y="228"/>
                    <a:pt x="123" y="221"/>
                  </a:cubicBezTo>
                  <a:cubicBezTo>
                    <a:pt x="123" y="214"/>
                    <a:pt x="120" y="206"/>
                    <a:pt x="115" y="201"/>
                  </a:cubicBezTo>
                  <a:cubicBezTo>
                    <a:pt x="111" y="197"/>
                    <a:pt x="105" y="194"/>
                    <a:pt x="98" y="193"/>
                  </a:cubicBezTo>
                  <a:cubicBezTo>
                    <a:pt x="98" y="183"/>
                    <a:pt x="98" y="183"/>
                    <a:pt x="98" y="183"/>
                  </a:cubicBezTo>
                  <a:cubicBezTo>
                    <a:pt x="107" y="182"/>
                    <a:pt x="116" y="178"/>
                    <a:pt x="122" y="172"/>
                  </a:cubicBezTo>
                  <a:cubicBezTo>
                    <a:pt x="128" y="166"/>
                    <a:pt x="131" y="158"/>
                    <a:pt x="132" y="150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30" y="150"/>
                    <a:pt x="238" y="146"/>
                    <a:pt x="244" y="140"/>
                  </a:cubicBezTo>
                  <a:cubicBezTo>
                    <a:pt x="250" y="135"/>
                    <a:pt x="254" y="128"/>
                    <a:pt x="258" y="121"/>
                  </a:cubicBezTo>
                  <a:cubicBezTo>
                    <a:pt x="264" y="106"/>
                    <a:pt x="267" y="91"/>
                    <a:pt x="267" y="75"/>
                  </a:cubicBezTo>
                  <a:cubicBezTo>
                    <a:pt x="267" y="59"/>
                    <a:pt x="264" y="44"/>
                    <a:pt x="258" y="29"/>
                  </a:cubicBezTo>
                  <a:close/>
                  <a:moveTo>
                    <a:pt x="111" y="205"/>
                  </a:moveTo>
                  <a:cubicBezTo>
                    <a:pt x="115" y="210"/>
                    <a:pt x="117" y="215"/>
                    <a:pt x="117" y="221"/>
                  </a:cubicBezTo>
                  <a:cubicBezTo>
                    <a:pt x="117" y="227"/>
                    <a:pt x="115" y="233"/>
                    <a:pt x="111" y="237"/>
                  </a:cubicBezTo>
                  <a:cubicBezTo>
                    <a:pt x="107" y="241"/>
                    <a:pt x="101" y="243"/>
                    <a:pt x="95" y="243"/>
                  </a:cubicBezTo>
                  <a:cubicBezTo>
                    <a:pt x="89" y="243"/>
                    <a:pt x="84" y="241"/>
                    <a:pt x="80" y="237"/>
                  </a:cubicBezTo>
                  <a:cubicBezTo>
                    <a:pt x="75" y="233"/>
                    <a:pt x="73" y="227"/>
                    <a:pt x="73" y="221"/>
                  </a:cubicBezTo>
                  <a:cubicBezTo>
                    <a:pt x="73" y="215"/>
                    <a:pt x="75" y="210"/>
                    <a:pt x="80" y="205"/>
                  </a:cubicBezTo>
                  <a:cubicBezTo>
                    <a:pt x="84" y="201"/>
                    <a:pt x="89" y="199"/>
                    <a:pt x="95" y="199"/>
                  </a:cubicBezTo>
                  <a:cubicBezTo>
                    <a:pt x="101" y="199"/>
                    <a:pt x="107" y="201"/>
                    <a:pt x="111" y="205"/>
                  </a:cubicBezTo>
                  <a:close/>
                  <a:moveTo>
                    <a:pt x="118" y="168"/>
                  </a:moveTo>
                  <a:cubicBezTo>
                    <a:pt x="112" y="174"/>
                    <a:pt x="104" y="177"/>
                    <a:pt x="95" y="177"/>
                  </a:cubicBezTo>
                  <a:cubicBezTo>
                    <a:pt x="87" y="177"/>
                    <a:pt x="79" y="174"/>
                    <a:pt x="73" y="168"/>
                  </a:cubicBezTo>
                  <a:cubicBezTo>
                    <a:pt x="68" y="163"/>
                    <a:pt x="65" y="157"/>
                    <a:pt x="64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57"/>
                    <a:pt x="122" y="163"/>
                    <a:pt x="118" y="168"/>
                  </a:cubicBezTo>
                  <a:close/>
                  <a:moveTo>
                    <a:pt x="88" y="144"/>
                  </a:moveTo>
                  <a:cubicBezTo>
                    <a:pt x="54" y="144"/>
                    <a:pt x="54" y="144"/>
                    <a:pt x="54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3" y="144"/>
                    <a:pt x="41" y="144"/>
                    <a:pt x="39" y="143"/>
                  </a:cubicBezTo>
                  <a:cubicBezTo>
                    <a:pt x="34" y="141"/>
                    <a:pt x="30" y="138"/>
                    <a:pt x="26" y="135"/>
                  </a:cubicBezTo>
                  <a:cubicBezTo>
                    <a:pt x="18" y="127"/>
                    <a:pt x="14" y="117"/>
                    <a:pt x="10" y="107"/>
                  </a:cubicBezTo>
                  <a:cubicBezTo>
                    <a:pt x="7" y="97"/>
                    <a:pt x="6" y="86"/>
                    <a:pt x="6" y="75"/>
                  </a:cubicBezTo>
                  <a:cubicBezTo>
                    <a:pt x="6" y="64"/>
                    <a:pt x="7" y="53"/>
                    <a:pt x="10" y="43"/>
                  </a:cubicBezTo>
                  <a:cubicBezTo>
                    <a:pt x="14" y="33"/>
                    <a:pt x="18" y="23"/>
                    <a:pt x="26" y="15"/>
                  </a:cubicBezTo>
                  <a:cubicBezTo>
                    <a:pt x="30" y="12"/>
                    <a:pt x="34" y="9"/>
                    <a:pt x="39" y="7"/>
                  </a:cubicBezTo>
                  <a:cubicBezTo>
                    <a:pt x="41" y="6"/>
                    <a:pt x="43" y="6"/>
                    <a:pt x="46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203" y="6"/>
                    <a:pt x="203" y="6"/>
                    <a:pt x="203" y="6"/>
                  </a:cubicBezTo>
                  <a:cubicBezTo>
                    <a:pt x="202" y="7"/>
                    <a:pt x="200" y="9"/>
                    <a:pt x="199" y="10"/>
                  </a:cubicBezTo>
                  <a:cubicBezTo>
                    <a:pt x="193" y="15"/>
                    <a:pt x="188" y="22"/>
                    <a:pt x="185" y="29"/>
                  </a:cubicBezTo>
                  <a:cubicBezTo>
                    <a:pt x="178" y="44"/>
                    <a:pt x="176" y="59"/>
                    <a:pt x="176" y="75"/>
                  </a:cubicBezTo>
                  <a:cubicBezTo>
                    <a:pt x="176" y="91"/>
                    <a:pt x="178" y="106"/>
                    <a:pt x="185" y="121"/>
                  </a:cubicBezTo>
                  <a:cubicBezTo>
                    <a:pt x="188" y="128"/>
                    <a:pt x="193" y="135"/>
                    <a:pt x="199" y="140"/>
                  </a:cubicBezTo>
                  <a:cubicBezTo>
                    <a:pt x="200" y="142"/>
                    <a:pt x="202" y="143"/>
                    <a:pt x="203" y="144"/>
                  </a:cubicBezTo>
                  <a:lnTo>
                    <a:pt x="88" y="144"/>
                  </a:lnTo>
                  <a:close/>
                  <a:moveTo>
                    <a:pt x="252" y="118"/>
                  </a:moveTo>
                  <a:cubicBezTo>
                    <a:pt x="249" y="125"/>
                    <a:pt x="245" y="131"/>
                    <a:pt x="240" y="136"/>
                  </a:cubicBezTo>
                  <a:cubicBezTo>
                    <a:pt x="235" y="141"/>
                    <a:pt x="228" y="144"/>
                    <a:pt x="221" y="144"/>
                  </a:cubicBezTo>
                  <a:cubicBezTo>
                    <a:pt x="214" y="144"/>
                    <a:pt x="208" y="141"/>
                    <a:pt x="203" y="136"/>
                  </a:cubicBezTo>
                  <a:cubicBezTo>
                    <a:pt x="197" y="131"/>
                    <a:pt x="193" y="125"/>
                    <a:pt x="190" y="118"/>
                  </a:cubicBezTo>
                  <a:cubicBezTo>
                    <a:pt x="184" y="105"/>
                    <a:pt x="181" y="90"/>
                    <a:pt x="181" y="75"/>
                  </a:cubicBezTo>
                  <a:cubicBezTo>
                    <a:pt x="181" y="60"/>
                    <a:pt x="184" y="45"/>
                    <a:pt x="190" y="32"/>
                  </a:cubicBezTo>
                  <a:cubicBezTo>
                    <a:pt x="193" y="25"/>
                    <a:pt x="197" y="19"/>
                    <a:pt x="203" y="14"/>
                  </a:cubicBezTo>
                  <a:cubicBezTo>
                    <a:pt x="208" y="9"/>
                    <a:pt x="214" y="6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8" y="6"/>
                    <a:pt x="235" y="9"/>
                    <a:pt x="240" y="14"/>
                  </a:cubicBezTo>
                  <a:cubicBezTo>
                    <a:pt x="245" y="19"/>
                    <a:pt x="249" y="25"/>
                    <a:pt x="252" y="32"/>
                  </a:cubicBezTo>
                  <a:cubicBezTo>
                    <a:pt x="258" y="45"/>
                    <a:pt x="261" y="60"/>
                    <a:pt x="261" y="75"/>
                  </a:cubicBezTo>
                  <a:cubicBezTo>
                    <a:pt x="261" y="90"/>
                    <a:pt x="258" y="105"/>
                    <a:pt x="252" y="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 414"/>
            <p:cNvSpPr>
              <a:spLocks noEditPoints="1"/>
            </p:cNvSpPr>
            <p:nvPr/>
          </p:nvSpPr>
          <p:spPr bwMode="auto">
            <a:xfrm>
              <a:off x="7199938" y="1920655"/>
              <a:ext cx="71438" cy="114300"/>
            </a:xfrm>
            <a:custGeom>
              <a:avLst/>
              <a:gdLst>
                <a:gd name="T0" fmla="*/ 44 w 59"/>
                <a:gd name="T1" fmla="*/ 6 h 94"/>
                <a:gd name="T2" fmla="*/ 29 w 59"/>
                <a:gd name="T3" fmla="*/ 0 h 94"/>
                <a:gd name="T4" fmla="*/ 15 w 59"/>
                <a:gd name="T5" fmla="*/ 6 h 94"/>
                <a:gd name="T6" fmla="*/ 6 w 59"/>
                <a:gd name="T7" fmla="*/ 18 h 94"/>
                <a:gd name="T8" fmla="*/ 0 w 59"/>
                <a:gd name="T9" fmla="*/ 47 h 94"/>
                <a:gd name="T10" fmla="*/ 6 w 59"/>
                <a:gd name="T11" fmla="*/ 76 h 94"/>
                <a:gd name="T12" fmla="*/ 15 w 59"/>
                <a:gd name="T13" fmla="*/ 88 h 94"/>
                <a:gd name="T14" fmla="*/ 29 w 59"/>
                <a:gd name="T15" fmla="*/ 94 h 94"/>
                <a:gd name="T16" fmla="*/ 44 w 59"/>
                <a:gd name="T17" fmla="*/ 88 h 94"/>
                <a:gd name="T18" fmla="*/ 53 w 59"/>
                <a:gd name="T19" fmla="*/ 76 h 94"/>
                <a:gd name="T20" fmla="*/ 59 w 59"/>
                <a:gd name="T21" fmla="*/ 47 h 94"/>
                <a:gd name="T22" fmla="*/ 53 w 59"/>
                <a:gd name="T23" fmla="*/ 18 h 94"/>
                <a:gd name="T24" fmla="*/ 44 w 59"/>
                <a:gd name="T25" fmla="*/ 6 h 94"/>
                <a:gd name="T26" fmla="*/ 47 w 59"/>
                <a:gd name="T27" fmla="*/ 73 h 94"/>
                <a:gd name="T28" fmla="*/ 40 w 59"/>
                <a:gd name="T29" fmla="*/ 84 h 94"/>
                <a:gd name="T30" fmla="*/ 29 w 59"/>
                <a:gd name="T31" fmla="*/ 88 h 94"/>
                <a:gd name="T32" fmla="*/ 19 w 59"/>
                <a:gd name="T33" fmla="*/ 84 h 94"/>
                <a:gd name="T34" fmla="*/ 11 w 59"/>
                <a:gd name="T35" fmla="*/ 73 h 94"/>
                <a:gd name="T36" fmla="*/ 6 w 59"/>
                <a:gd name="T37" fmla="*/ 47 h 94"/>
                <a:gd name="T38" fmla="*/ 11 w 59"/>
                <a:gd name="T39" fmla="*/ 21 h 94"/>
                <a:gd name="T40" fmla="*/ 19 w 59"/>
                <a:gd name="T41" fmla="*/ 10 h 94"/>
                <a:gd name="T42" fmla="*/ 29 w 59"/>
                <a:gd name="T43" fmla="*/ 6 h 94"/>
                <a:gd name="T44" fmla="*/ 40 w 59"/>
                <a:gd name="T45" fmla="*/ 10 h 94"/>
                <a:gd name="T46" fmla="*/ 47 w 59"/>
                <a:gd name="T47" fmla="*/ 21 h 94"/>
                <a:gd name="T48" fmla="*/ 53 w 59"/>
                <a:gd name="T49" fmla="*/ 47 h 94"/>
                <a:gd name="T50" fmla="*/ 47 w 59"/>
                <a:gd name="T51" fmla="*/ 7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" h="94">
                  <a:moveTo>
                    <a:pt x="44" y="6"/>
                  </a:moveTo>
                  <a:cubicBezTo>
                    <a:pt x="40" y="3"/>
                    <a:pt x="35" y="0"/>
                    <a:pt x="29" y="0"/>
                  </a:cubicBezTo>
                  <a:cubicBezTo>
                    <a:pt x="24" y="0"/>
                    <a:pt x="18" y="2"/>
                    <a:pt x="15" y="6"/>
                  </a:cubicBezTo>
                  <a:cubicBezTo>
                    <a:pt x="11" y="10"/>
                    <a:pt x="8" y="14"/>
                    <a:pt x="6" y="18"/>
                  </a:cubicBezTo>
                  <a:cubicBezTo>
                    <a:pt x="2" y="27"/>
                    <a:pt x="0" y="37"/>
                    <a:pt x="0" y="47"/>
                  </a:cubicBezTo>
                  <a:cubicBezTo>
                    <a:pt x="0" y="57"/>
                    <a:pt x="2" y="67"/>
                    <a:pt x="6" y="76"/>
                  </a:cubicBezTo>
                  <a:cubicBezTo>
                    <a:pt x="8" y="80"/>
                    <a:pt x="11" y="84"/>
                    <a:pt x="15" y="88"/>
                  </a:cubicBezTo>
                  <a:cubicBezTo>
                    <a:pt x="18" y="92"/>
                    <a:pt x="24" y="94"/>
                    <a:pt x="29" y="94"/>
                  </a:cubicBezTo>
                  <a:cubicBezTo>
                    <a:pt x="35" y="94"/>
                    <a:pt x="40" y="92"/>
                    <a:pt x="44" y="88"/>
                  </a:cubicBezTo>
                  <a:cubicBezTo>
                    <a:pt x="48" y="84"/>
                    <a:pt x="50" y="80"/>
                    <a:pt x="53" y="76"/>
                  </a:cubicBezTo>
                  <a:cubicBezTo>
                    <a:pt x="57" y="67"/>
                    <a:pt x="59" y="57"/>
                    <a:pt x="59" y="47"/>
                  </a:cubicBezTo>
                  <a:cubicBezTo>
                    <a:pt x="59" y="37"/>
                    <a:pt x="57" y="27"/>
                    <a:pt x="53" y="18"/>
                  </a:cubicBezTo>
                  <a:cubicBezTo>
                    <a:pt x="51" y="14"/>
                    <a:pt x="48" y="10"/>
                    <a:pt x="44" y="6"/>
                  </a:cubicBezTo>
                  <a:close/>
                  <a:moveTo>
                    <a:pt x="47" y="73"/>
                  </a:moveTo>
                  <a:cubicBezTo>
                    <a:pt x="45" y="77"/>
                    <a:pt x="43" y="81"/>
                    <a:pt x="40" y="84"/>
                  </a:cubicBezTo>
                  <a:cubicBezTo>
                    <a:pt x="37" y="87"/>
                    <a:pt x="33" y="88"/>
                    <a:pt x="29" y="88"/>
                  </a:cubicBezTo>
                  <a:cubicBezTo>
                    <a:pt x="25" y="88"/>
                    <a:pt x="22" y="87"/>
                    <a:pt x="19" y="84"/>
                  </a:cubicBezTo>
                  <a:cubicBezTo>
                    <a:pt x="16" y="81"/>
                    <a:pt x="13" y="77"/>
                    <a:pt x="11" y="73"/>
                  </a:cubicBezTo>
                  <a:cubicBezTo>
                    <a:pt x="7" y="65"/>
                    <a:pt x="6" y="56"/>
                    <a:pt x="6" y="47"/>
                  </a:cubicBezTo>
                  <a:cubicBezTo>
                    <a:pt x="6" y="38"/>
                    <a:pt x="7" y="29"/>
                    <a:pt x="11" y="21"/>
                  </a:cubicBezTo>
                  <a:cubicBezTo>
                    <a:pt x="13" y="17"/>
                    <a:pt x="16" y="13"/>
                    <a:pt x="19" y="10"/>
                  </a:cubicBezTo>
                  <a:cubicBezTo>
                    <a:pt x="22" y="8"/>
                    <a:pt x="25" y="6"/>
                    <a:pt x="29" y="6"/>
                  </a:cubicBezTo>
                  <a:cubicBezTo>
                    <a:pt x="33" y="6"/>
                    <a:pt x="37" y="8"/>
                    <a:pt x="40" y="10"/>
                  </a:cubicBezTo>
                  <a:cubicBezTo>
                    <a:pt x="43" y="13"/>
                    <a:pt x="45" y="17"/>
                    <a:pt x="47" y="21"/>
                  </a:cubicBezTo>
                  <a:cubicBezTo>
                    <a:pt x="51" y="29"/>
                    <a:pt x="53" y="38"/>
                    <a:pt x="53" y="47"/>
                  </a:cubicBezTo>
                  <a:cubicBezTo>
                    <a:pt x="53" y="56"/>
                    <a:pt x="51" y="65"/>
                    <a:pt x="47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 415"/>
            <p:cNvSpPr>
              <a:spLocks/>
            </p:cNvSpPr>
            <p:nvPr/>
          </p:nvSpPr>
          <p:spPr bwMode="auto">
            <a:xfrm>
              <a:off x="7214226" y="1944467"/>
              <a:ext cx="41275" cy="65088"/>
            </a:xfrm>
            <a:custGeom>
              <a:avLst/>
              <a:gdLst>
                <a:gd name="T0" fmla="*/ 26 w 34"/>
                <a:gd name="T1" fmla="*/ 4 h 53"/>
                <a:gd name="T2" fmla="*/ 20 w 34"/>
                <a:gd name="T3" fmla="*/ 1 h 53"/>
                <a:gd name="T4" fmla="*/ 12 w 34"/>
                <a:gd name="T5" fmla="*/ 2 h 53"/>
                <a:gd name="T6" fmla="*/ 4 w 34"/>
                <a:gd name="T7" fmla="*/ 11 h 53"/>
                <a:gd name="T8" fmla="*/ 1 w 34"/>
                <a:gd name="T9" fmla="*/ 35 h 53"/>
                <a:gd name="T10" fmla="*/ 6 w 34"/>
                <a:gd name="T11" fmla="*/ 46 h 53"/>
                <a:gd name="T12" fmla="*/ 10 w 34"/>
                <a:gd name="T13" fmla="*/ 51 h 53"/>
                <a:gd name="T14" fmla="*/ 17 w 34"/>
                <a:gd name="T15" fmla="*/ 53 h 53"/>
                <a:gd name="T16" fmla="*/ 17 w 34"/>
                <a:gd name="T17" fmla="*/ 48 h 53"/>
                <a:gd name="T18" fmla="*/ 11 w 34"/>
                <a:gd name="T19" fmla="*/ 43 h 53"/>
                <a:gd name="T20" fmla="*/ 7 w 34"/>
                <a:gd name="T21" fmla="*/ 34 h 53"/>
                <a:gd name="T22" fmla="*/ 9 w 34"/>
                <a:gd name="T23" fmla="*/ 14 h 53"/>
                <a:gd name="T24" fmla="*/ 15 w 34"/>
                <a:gd name="T25" fmla="*/ 7 h 53"/>
                <a:gd name="T26" fmla="*/ 22 w 34"/>
                <a:gd name="T27" fmla="*/ 9 h 53"/>
                <a:gd name="T28" fmla="*/ 28 w 34"/>
                <a:gd name="T29" fmla="*/ 27 h 53"/>
                <a:gd name="T30" fmla="*/ 34 w 34"/>
                <a:gd name="T31" fmla="*/ 27 h 53"/>
                <a:gd name="T32" fmla="*/ 32 w 34"/>
                <a:gd name="T33" fmla="*/ 15 h 53"/>
                <a:gd name="T34" fmla="*/ 26 w 34"/>
                <a:gd name="T35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53">
                  <a:moveTo>
                    <a:pt x="26" y="4"/>
                  </a:moveTo>
                  <a:cubicBezTo>
                    <a:pt x="24" y="3"/>
                    <a:pt x="22" y="1"/>
                    <a:pt x="20" y="1"/>
                  </a:cubicBezTo>
                  <a:cubicBezTo>
                    <a:pt x="17" y="0"/>
                    <a:pt x="15" y="1"/>
                    <a:pt x="12" y="2"/>
                  </a:cubicBezTo>
                  <a:cubicBezTo>
                    <a:pt x="8" y="4"/>
                    <a:pt x="5" y="8"/>
                    <a:pt x="4" y="11"/>
                  </a:cubicBezTo>
                  <a:cubicBezTo>
                    <a:pt x="0" y="19"/>
                    <a:pt x="0" y="27"/>
                    <a:pt x="1" y="35"/>
                  </a:cubicBezTo>
                  <a:cubicBezTo>
                    <a:pt x="2" y="39"/>
                    <a:pt x="3" y="43"/>
                    <a:pt x="6" y="46"/>
                  </a:cubicBezTo>
                  <a:cubicBezTo>
                    <a:pt x="7" y="48"/>
                    <a:pt x="8" y="50"/>
                    <a:pt x="10" y="51"/>
                  </a:cubicBezTo>
                  <a:cubicBezTo>
                    <a:pt x="12" y="53"/>
                    <a:pt x="15" y="53"/>
                    <a:pt x="17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5" y="48"/>
                    <a:pt x="12" y="46"/>
                    <a:pt x="11" y="43"/>
                  </a:cubicBezTo>
                  <a:cubicBezTo>
                    <a:pt x="9" y="40"/>
                    <a:pt x="8" y="37"/>
                    <a:pt x="7" y="34"/>
                  </a:cubicBezTo>
                  <a:cubicBezTo>
                    <a:pt x="6" y="27"/>
                    <a:pt x="6" y="20"/>
                    <a:pt x="9" y="14"/>
                  </a:cubicBezTo>
                  <a:cubicBezTo>
                    <a:pt x="10" y="11"/>
                    <a:pt x="12" y="8"/>
                    <a:pt x="15" y="7"/>
                  </a:cubicBezTo>
                  <a:cubicBezTo>
                    <a:pt x="17" y="6"/>
                    <a:pt x="20" y="7"/>
                    <a:pt x="22" y="9"/>
                  </a:cubicBezTo>
                  <a:cubicBezTo>
                    <a:pt x="26" y="13"/>
                    <a:pt x="28" y="20"/>
                    <a:pt x="28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3"/>
                    <a:pt x="34" y="19"/>
                    <a:pt x="32" y="15"/>
                  </a:cubicBezTo>
                  <a:cubicBezTo>
                    <a:pt x="31" y="11"/>
                    <a:pt x="29" y="7"/>
                    <a:pt x="2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 416"/>
            <p:cNvSpPr>
              <a:spLocks noEditPoints="1"/>
            </p:cNvSpPr>
            <p:nvPr/>
          </p:nvSpPr>
          <p:spPr bwMode="auto">
            <a:xfrm>
              <a:off x="7063413" y="2136555"/>
              <a:ext cx="38100" cy="38100"/>
            </a:xfrm>
            <a:custGeom>
              <a:avLst/>
              <a:gdLst>
                <a:gd name="T0" fmla="*/ 4 w 31"/>
                <a:gd name="T1" fmla="*/ 4 h 31"/>
                <a:gd name="T2" fmla="*/ 0 w 31"/>
                <a:gd name="T3" fmla="*/ 15 h 31"/>
                <a:gd name="T4" fmla="*/ 4 w 31"/>
                <a:gd name="T5" fmla="*/ 26 h 31"/>
                <a:gd name="T6" fmla="*/ 15 w 31"/>
                <a:gd name="T7" fmla="*/ 31 h 31"/>
                <a:gd name="T8" fmla="*/ 26 w 31"/>
                <a:gd name="T9" fmla="*/ 26 h 31"/>
                <a:gd name="T10" fmla="*/ 31 w 31"/>
                <a:gd name="T11" fmla="*/ 15 h 31"/>
                <a:gd name="T12" fmla="*/ 26 w 31"/>
                <a:gd name="T13" fmla="*/ 4 h 31"/>
                <a:gd name="T14" fmla="*/ 15 w 31"/>
                <a:gd name="T15" fmla="*/ 0 h 31"/>
                <a:gd name="T16" fmla="*/ 4 w 31"/>
                <a:gd name="T17" fmla="*/ 4 h 31"/>
                <a:gd name="T18" fmla="*/ 25 w 31"/>
                <a:gd name="T19" fmla="*/ 15 h 31"/>
                <a:gd name="T20" fmla="*/ 15 w 31"/>
                <a:gd name="T21" fmla="*/ 25 h 31"/>
                <a:gd name="T22" fmla="*/ 6 w 31"/>
                <a:gd name="T23" fmla="*/ 15 h 31"/>
                <a:gd name="T24" fmla="*/ 15 w 31"/>
                <a:gd name="T25" fmla="*/ 5 h 31"/>
                <a:gd name="T26" fmla="*/ 25 w 31"/>
                <a:gd name="T27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1">
                  <a:moveTo>
                    <a:pt x="4" y="4"/>
                  </a:moveTo>
                  <a:cubicBezTo>
                    <a:pt x="1" y="7"/>
                    <a:pt x="0" y="11"/>
                    <a:pt x="0" y="15"/>
                  </a:cubicBezTo>
                  <a:cubicBezTo>
                    <a:pt x="0" y="19"/>
                    <a:pt x="1" y="23"/>
                    <a:pt x="4" y="26"/>
                  </a:cubicBezTo>
                  <a:cubicBezTo>
                    <a:pt x="7" y="29"/>
                    <a:pt x="11" y="31"/>
                    <a:pt x="15" y="31"/>
                  </a:cubicBezTo>
                  <a:cubicBezTo>
                    <a:pt x="19" y="31"/>
                    <a:pt x="23" y="29"/>
                    <a:pt x="26" y="26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11"/>
                    <a:pt x="29" y="7"/>
                    <a:pt x="26" y="4"/>
                  </a:cubicBezTo>
                  <a:cubicBezTo>
                    <a:pt x="23" y="1"/>
                    <a:pt x="19" y="0"/>
                    <a:pt x="15" y="0"/>
                  </a:cubicBezTo>
                  <a:cubicBezTo>
                    <a:pt x="11" y="0"/>
                    <a:pt x="7" y="1"/>
                    <a:pt x="4" y="4"/>
                  </a:cubicBezTo>
                  <a:close/>
                  <a:moveTo>
                    <a:pt x="25" y="15"/>
                  </a:moveTo>
                  <a:cubicBezTo>
                    <a:pt x="25" y="20"/>
                    <a:pt x="20" y="25"/>
                    <a:pt x="15" y="25"/>
                  </a:cubicBezTo>
                  <a:cubicBezTo>
                    <a:pt x="10" y="25"/>
                    <a:pt x="5" y="20"/>
                    <a:pt x="6" y="15"/>
                  </a:cubicBezTo>
                  <a:cubicBezTo>
                    <a:pt x="5" y="10"/>
                    <a:pt x="10" y="5"/>
                    <a:pt x="15" y="5"/>
                  </a:cubicBezTo>
                  <a:cubicBezTo>
                    <a:pt x="20" y="5"/>
                    <a:pt x="25" y="10"/>
                    <a:pt x="25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6859387" y="1796720"/>
            <a:ext cx="721559" cy="610471"/>
            <a:chOff x="8150067" y="1741747"/>
            <a:chExt cx="757237" cy="582612"/>
          </a:xfrm>
        </p:grpSpPr>
        <p:sp>
          <p:nvSpPr>
            <p:cNvPr id="327" name="Freeform 960"/>
            <p:cNvSpPr>
              <a:spLocks noEditPoints="1"/>
            </p:cNvSpPr>
            <p:nvPr/>
          </p:nvSpPr>
          <p:spPr bwMode="auto">
            <a:xfrm>
              <a:off x="8150067" y="2010034"/>
              <a:ext cx="184150" cy="314325"/>
            </a:xfrm>
            <a:custGeom>
              <a:avLst/>
              <a:gdLst>
                <a:gd name="T0" fmla="*/ 116 w 116"/>
                <a:gd name="T1" fmla="*/ 198 h 198"/>
                <a:gd name="T2" fmla="*/ 0 w 116"/>
                <a:gd name="T3" fmla="*/ 198 h 198"/>
                <a:gd name="T4" fmla="*/ 0 w 116"/>
                <a:gd name="T5" fmla="*/ 0 h 198"/>
                <a:gd name="T6" fmla="*/ 116 w 116"/>
                <a:gd name="T7" fmla="*/ 0 h 198"/>
                <a:gd name="T8" fmla="*/ 116 w 116"/>
                <a:gd name="T9" fmla="*/ 198 h 198"/>
                <a:gd name="T10" fmla="*/ 4 w 116"/>
                <a:gd name="T11" fmla="*/ 194 h 198"/>
                <a:gd name="T12" fmla="*/ 113 w 116"/>
                <a:gd name="T13" fmla="*/ 194 h 198"/>
                <a:gd name="T14" fmla="*/ 113 w 116"/>
                <a:gd name="T15" fmla="*/ 3 h 198"/>
                <a:gd name="T16" fmla="*/ 4 w 116"/>
                <a:gd name="T17" fmla="*/ 3 h 198"/>
                <a:gd name="T18" fmla="*/ 4 w 116"/>
                <a:gd name="T19" fmla="*/ 19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98">
                  <a:moveTo>
                    <a:pt x="116" y="198"/>
                  </a:moveTo>
                  <a:lnTo>
                    <a:pt x="0" y="198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98"/>
                  </a:lnTo>
                  <a:close/>
                  <a:moveTo>
                    <a:pt x="4" y="194"/>
                  </a:moveTo>
                  <a:lnTo>
                    <a:pt x="113" y="194"/>
                  </a:lnTo>
                  <a:lnTo>
                    <a:pt x="113" y="3"/>
                  </a:lnTo>
                  <a:lnTo>
                    <a:pt x="4" y="3"/>
                  </a:lnTo>
                  <a:lnTo>
                    <a:pt x="4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 961"/>
            <p:cNvSpPr>
              <a:spLocks noEditPoints="1"/>
            </p:cNvSpPr>
            <p:nvPr/>
          </p:nvSpPr>
          <p:spPr bwMode="auto">
            <a:xfrm>
              <a:off x="8424704" y="2195772"/>
              <a:ext cx="482600" cy="125413"/>
            </a:xfrm>
            <a:custGeom>
              <a:avLst/>
              <a:gdLst>
                <a:gd name="T0" fmla="*/ 250 w 276"/>
                <a:gd name="T1" fmla="*/ 71 h 71"/>
                <a:gd name="T2" fmla="*/ 26 w 276"/>
                <a:gd name="T3" fmla="*/ 71 h 71"/>
                <a:gd name="T4" fmla="*/ 0 w 276"/>
                <a:gd name="T5" fmla="*/ 45 h 71"/>
                <a:gd name="T6" fmla="*/ 0 w 276"/>
                <a:gd name="T7" fmla="*/ 26 h 71"/>
                <a:gd name="T8" fmla="*/ 26 w 276"/>
                <a:gd name="T9" fmla="*/ 0 h 71"/>
                <a:gd name="T10" fmla="*/ 250 w 276"/>
                <a:gd name="T11" fmla="*/ 0 h 71"/>
                <a:gd name="T12" fmla="*/ 276 w 276"/>
                <a:gd name="T13" fmla="*/ 26 h 71"/>
                <a:gd name="T14" fmla="*/ 276 w 276"/>
                <a:gd name="T15" fmla="*/ 45 h 71"/>
                <a:gd name="T16" fmla="*/ 250 w 276"/>
                <a:gd name="T17" fmla="*/ 71 h 71"/>
                <a:gd name="T18" fmla="*/ 26 w 276"/>
                <a:gd name="T19" fmla="*/ 3 h 71"/>
                <a:gd name="T20" fmla="*/ 3 w 276"/>
                <a:gd name="T21" fmla="*/ 26 h 71"/>
                <a:gd name="T22" fmla="*/ 3 w 276"/>
                <a:gd name="T23" fmla="*/ 45 h 71"/>
                <a:gd name="T24" fmla="*/ 26 w 276"/>
                <a:gd name="T25" fmla="*/ 68 h 71"/>
                <a:gd name="T26" fmla="*/ 250 w 276"/>
                <a:gd name="T27" fmla="*/ 68 h 71"/>
                <a:gd name="T28" fmla="*/ 273 w 276"/>
                <a:gd name="T29" fmla="*/ 45 h 71"/>
                <a:gd name="T30" fmla="*/ 273 w 276"/>
                <a:gd name="T31" fmla="*/ 26 h 71"/>
                <a:gd name="T32" fmla="*/ 250 w 276"/>
                <a:gd name="T33" fmla="*/ 3 h 71"/>
                <a:gd name="T34" fmla="*/ 26 w 276"/>
                <a:gd name="T35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6" h="71">
                  <a:moveTo>
                    <a:pt x="250" y="71"/>
                  </a:moveTo>
                  <a:cubicBezTo>
                    <a:pt x="26" y="71"/>
                    <a:pt x="26" y="71"/>
                    <a:pt x="26" y="71"/>
                  </a:cubicBezTo>
                  <a:cubicBezTo>
                    <a:pt x="11" y="71"/>
                    <a:pt x="0" y="59"/>
                    <a:pt x="0" y="4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64" y="0"/>
                    <a:pt x="276" y="11"/>
                    <a:pt x="276" y="26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76" y="59"/>
                    <a:pt x="264" y="71"/>
                    <a:pt x="250" y="71"/>
                  </a:cubicBezTo>
                  <a:close/>
                  <a:moveTo>
                    <a:pt x="26" y="3"/>
                  </a:moveTo>
                  <a:cubicBezTo>
                    <a:pt x="13" y="3"/>
                    <a:pt x="3" y="13"/>
                    <a:pt x="3" y="26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58"/>
                    <a:pt x="13" y="68"/>
                    <a:pt x="26" y="68"/>
                  </a:cubicBezTo>
                  <a:cubicBezTo>
                    <a:pt x="250" y="68"/>
                    <a:pt x="250" y="68"/>
                    <a:pt x="250" y="68"/>
                  </a:cubicBezTo>
                  <a:cubicBezTo>
                    <a:pt x="262" y="68"/>
                    <a:pt x="273" y="58"/>
                    <a:pt x="273" y="45"/>
                  </a:cubicBezTo>
                  <a:cubicBezTo>
                    <a:pt x="273" y="26"/>
                    <a:pt x="273" y="26"/>
                    <a:pt x="273" y="26"/>
                  </a:cubicBezTo>
                  <a:cubicBezTo>
                    <a:pt x="273" y="13"/>
                    <a:pt x="262" y="3"/>
                    <a:pt x="250" y="3"/>
                  </a:cubicBezTo>
                  <a:lnTo>
                    <a:pt x="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 962"/>
            <p:cNvSpPr>
              <a:spLocks noEditPoints="1"/>
            </p:cNvSpPr>
            <p:nvPr/>
          </p:nvSpPr>
          <p:spPr bwMode="auto">
            <a:xfrm>
              <a:off x="8224679" y="1741747"/>
              <a:ext cx="441325" cy="368300"/>
            </a:xfrm>
            <a:custGeom>
              <a:avLst/>
              <a:gdLst>
                <a:gd name="T0" fmla="*/ 170 w 278"/>
                <a:gd name="T1" fmla="*/ 232 h 232"/>
                <a:gd name="T2" fmla="*/ 127 w 278"/>
                <a:gd name="T3" fmla="*/ 191 h 232"/>
                <a:gd name="T4" fmla="*/ 191 w 278"/>
                <a:gd name="T5" fmla="*/ 127 h 232"/>
                <a:gd name="T6" fmla="*/ 191 w 278"/>
                <a:gd name="T7" fmla="*/ 24 h 232"/>
                <a:gd name="T8" fmla="*/ 23 w 278"/>
                <a:gd name="T9" fmla="*/ 24 h 232"/>
                <a:gd name="T10" fmla="*/ 23 w 278"/>
                <a:gd name="T11" fmla="*/ 172 h 232"/>
                <a:gd name="T12" fmla="*/ 0 w 278"/>
                <a:gd name="T13" fmla="*/ 172 h 232"/>
                <a:gd name="T14" fmla="*/ 0 w 278"/>
                <a:gd name="T15" fmla="*/ 0 h 232"/>
                <a:gd name="T16" fmla="*/ 214 w 278"/>
                <a:gd name="T17" fmla="*/ 0 h 232"/>
                <a:gd name="T18" fmla="*/ 214 w 278"/>
                <a:gd name="T19" fmla="*/ 124 h 232"/>
                <a:gd name="T20" fmla="*/ 278 w 278"/>
                <a:gd name="T21" fmla="*/ 188 h 232"/>
                <a:gd name="T22" fmla="*/ 236 w 278"/>
                <a:gd name="T23" fmla="*/ 230 h 232"/>
                <a:gd name="T24" fmla="*/ 220 w 278"/>
                <a:gd name="T25" fmla="*/ 213 h 232"/>
                <a:gd name="T26" fmla="*/ 244 w 278"/>
                <a:gd name="T27" fmla="*/ 188 h 232"/>
                <a:gd name="T28" fmla="*/ 203 w 278"/>
                <a:gd name="T29" fmla="*/ 148 h 232"/>
                <a:gd name="T30" fmla="*/ 162 w 278"/>
                <a:gd name="T31" fmla="*/ 191 h 232"/>
                <a:gd name="T32" fmla="*/ 187 w 278"/>
                <a:gd name="T33" fmla="*/ 216 h 232"/>
                <a:gd name="T34" fmla="*/ 170 w 278"/>
                <a:gd name="T35" fmla="*/ 232 h 232"/>
                <a:gd name="T36" fmla="*/ 133 w 278"/>
                <a:gd name="T37" fmla="*/ 191 h 232"/>
                <a:gd name="T38" fmla="*/ 170 w 278"/>
                <a:gd name="T39" fmla="*/ 227 h 232"/>
                <a:gd name="T40" fmla="*/ 181 w 278"/>
                <a:gd name="T41" fmla="*/ 216 h 232"/>
                <a:gd name="T42" fmla="*/ 156 w 278"/>
                <a:gd name="T43" fmla="*/ 191 h 232"/>
                <a:gd name="T44" fmla="*/ 203 w 278"/>
                <a:gd name="T45" fmla="*/ 142 h 232"/>
                <a:gd name="T46" fmla="*/ 250 w 278"/>
                <a:gd name="T47" fmla="*/ 188 h 232"/>
                <a:gd name="T48" fmla="*/ 225 w 278"/>
                <a:gd name="T49" fmla="*/ 213 h 232"/>
                <a:gd name="T50" fmla="*/ 236 w 278"/>
                <a:gd name="T51" fmla="*/ 225 h 232"/>
                <a:gd name="T52" fmla="*/ 273 w 278"/>
                <a:gd name="T53" fmla="*/ 188 h 232"/>
                <a:gd name="T54" fmla="*/ 211 w 278"/>
                <a:gd name="T55" fmla="*/ 127 h 232"/>
                <a:gd name="T56" fmla="*/ 211 w 278"/>
                <a:gd name="T57" fmla="*/ 3 h 232"/>
                <a:gd name="T58" fmla="*/ 3 w 278"/>
                <a:gd name="T59" fmla="*/ 3 h 232"/>
                <a:gd name="T60" fmla="*/ 3 w 278"/>
                <a:gd name="T61" fmla="*/ 169 h 232"/>
                <a:gd name="T62" fmla="*/ 20 w 278"/>
                <a:gd name="T63" fmla="*/ 169 h 232"/>
                <a:gd name="T64" fmla="*/ 20 w 278"/>
                <a:gd name="T65" fmla="*/ 20 h 232"/>
                <a:gd name="T66" fmla="*/ 195 w 278"/>
                <a:gd name="T67" fmla="*/ 20 h 232"/>
                <a:gd name="T68" fmla="*/ 195 w 278"/>
                <a:gd name="T69" fmla="*/ 128 h 232"/>
                <a:gd name="T70" fmla="*/ 133 w 278"/>
                <a:gd name="T71" fmla="*/ 19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8" h="232">
                  <a:moveTo>
                    <a:pt x="170" y="232"/>
                  </a:moveTo>
                  <a:lnTo>
                    <a:pt x="127" y="191"/>
                  </a:lnTo>
                  <a:lnTo>
                    <a:pt x="191" y="127"/>
                  </a:lnTo>
                  <a:lnTo>
                    <a:pt x="191" y="24"/>
                  </a:lnTo>
                  <a:lnTo>
                    <a:pt x="23" y="24"/>
                  </a:lnTo>
                  <a:lnTo>
                    <a:pt x="23" y="172"/>
                  </a:lnTo>
                  <a:lnTo>
                    <a:pt x="0" y="17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124"/>
                  </a:lnTo>
                  <a:lnTo>
                    <a:pt x="278" y="188"/>
                  </a:lnTo>
                  <a:lnTo>
                    <a:pt x="236" y="230"/>
                  </a:lnTo>
                  <a:lnTo>
                    <a:pt x="220" y="213"/>
                  </a:lnTo>
                  <a:lnTo>
                    <a:pt x="244" y="188"/>
                  </a:lnTo>
                  <a:lnTo>
                    <a:pt x="203" y="148"/>
                  </a:lnTo>
                  <a:lnTo>
                    <a:pt x="162" y="191"/>
                  </a:lnTo>
                  <a:lnTo>
                    <a:pt x="187" y="216"/>
                  </a:lnTo>
                  <a:lnTo>
                    <a:pt x="170" y="232"/>
                  </a:lnTo>
                  <a:close/>
                  <a:moveTo>
                    <a:pt x="133" y="191"/>
                  </a:moveTo>
                  <a:lnTo>
                    <a:pt x="170" y="227"/>
                  </a:lnTo>
                  <a:lnTo>
                    <a:pt x="181" y="216"/>
                  </a:lnTo>
                  <a:lnTo>
                    <a:pt x="156" y="191"/>
                  </a:lnTo>
                  <a:lnTo>
                    <a:pt x="203" y="142"/>
                  </a:lnTo>
                  <a:lnTo>
                    <a:pt x="250" y="188"/>
                  </a:lnTo>
                  <a:lnTo>
                    <a:pt x="225" y="213"/>
                  </a:lnTo>
                  <a:lnTo>
                    <a:pt x="236" y="225"/>
                  </a:lnTo>
                  <a:lnTo>
                    <a:pt x="273" y="188"/>
                  </a:lnTo>
                  <a:lnTo>
                    <a:pt x="211" y="127"/>
                  </a:lnTo>
                  <a:lnTo>
                    <a:pt x="211" y="3"/>
                  </a:lnTo>
                  <a:lnTo>
                    <a:pt x="3" y="3"/>
                  </a:lnTo>
                  <a:lnTo>
                    <a:pt x="3" y="169"/>
                  </a:lnTo>
                  <a:lnTo>
                    <a:pt x="20" y="169"/>
                  </a:lnTo>
                  <a:lnTo>
                    <a:pt x="20" y="20"/>
                  </a:lnTo>
                  <a:lnTo>
                    <a:pt x="195" y="20"/>
                  </a:lnTo>
                  <a:lnTo>
                    <a:pt x="195" y="128"/>
                  </a:lnTo>
                  <a:lnTo>
                    <a:pt x="133" y="1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 963"/>
            <p:cNvSpPr>
              <a:spLocks noEditPoints="1"/>
            </p:cNvSpPr>
            <p:nvPr/>
          </p:nvSpPr>
          <p:spPr bwMode="auto">
            <a:xfrm>
              <a:off x="8512017" y="2059247"/>
              <a:ext cx="68263" cy="79375"/>
            </a:xfrm>
            <a:custGeom>
              <a:avLst/>
              <a:gdLst>
                <a:gd name="T0" fmla="*/ 43 w 43"/>
                <a:gd name="T1" fmla="*/ 50 h 50"/>
                <a:gd name="T2" fmla="*/ 0 w 43"/>
                <a:gd name="T3" fmla="*/ 50 h 50"/>
                <a:gd name="T4" fmla="*/ 0 w 43"/>
                <a:gd name="T5" fmla="*/ 0 h 50"/>
                <a:gd name="T6" fmla="*/ 43 w 43"/>
                <a:gd name="T7" fmla="*/ 0 h 50"/>
                <a:gd name="T8" fmla="*/ 43 w 43"/>
                <a:gd name="T9" fmla="*/ 50 h 50"/>
                <a:gd name="T10" fmla="*/ 4 w 43"/>
                <a:gd name="T11" fmla="*/ 46 h 50"/>
                <a:gd name="T12" fmla="*/ 40 w 43"/>
                <a:gd name="T13" fmla="*/ 46 h 50"/>
                <a:gd name="T14" fmla="*/ 40 w 43"/>
                <a:gd name="T15" fmla="*/ 5 h 50"/>
                <a:gd name="T16" fmla="*/ 4 w 43"/>
                <a:gd name="T17" fmla="*/ 5 h 50"/>
                <a:gd name="T18" fmla="*/ 4 w 43"/>
                <a:gd name="T19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43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50"/>
                  </a:lnTo>
                  <a:close/>
                  <a:moveTo>
                    <a:pt x="4" y="46"/>
                  </a:moveTo>
                  <a:lnTo>
                    <a:pt x="40" y="46"/>
                  </a:lnTo>
                  <a:lnTo>
                    <a:pt x="40" y="5"/>
                  </a:lnTo>
                  <a:lnTo>
                    <a:pt x="4" y="5"/>
                  </a:lnTo>
                  <a:lnTo>
                    <a:pt x="4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 964"/>
            <p:cNvSpPr>
              <a:spLocks/>
            </p:cNvSpPr>
            <p:nvPr/>
          </p:nvSpPr>
          <p:spPr bwMode="auto">
            <a:xfrm>
              <a:off x="8535829" y="2064009"/>
              <a:ext cx="23813" cy="34925"/>
            </a:xfrm>
            <a:custGeom>
              <a:avLst/>
              <a:gdLst>
                <a:gd name="T0" fmla="*/ 15 w 15"/>
                <a:gd name="T1" fmla="*/ 22 h 22"/>
                <a:gd name="T2" fmla="*/ 0 w 15"/>
                <a:gd name="T3" fmla="*/ 22 h 22"/>
                <a:gd name="T4" fmla="*/ 0 w 15"/>
                <a:gd name="T5" fmla="*/ 0 h 22"/>
                <a:gd name="T6" fmla="*/ 3 w 15"/>
                <a:gd name="T7" fmla="*/ 0 h 22"/>
                <a:gd name="T8" fmla="*/ 3 w 15"/>
                <a:gd name="T9" fmla="*/ 17 h 22"/>
                <a:gd name="T10" fmla="*/ 11 w 15"/>
                <a:gd name="T11" fmla="*/ 17 h 22"/>
                <a:gd name="T12" fmla="*/ 11 w 15"/>
                <a:gd name="T13" fmla="*/ 0 h 22"/>
                <a:gd name="T14" fmla="*/ 15 w 15"/>
                <a:gd name="T15" fmla="*/ 0 h 22"/>
                <a:gd name="T16" fmla="*/ 15 w 1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2">
                  <a:moveTo>
                    <a:pt x="15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17"/>
                  </a:lnTo>
                  <a:lnTo>
                    <a:pt x="11" y="17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Freeform 965"/>
            <p:cNvSpPr>
              <a:spLocks noEditPoints="1"/>
            </p:cNvSpPr>
            <p:nvPr/>
          </p:nvSpPr>
          <p:spPr bwMode="auto">
            <a:xfrm>
              <a:off x="8727917" y="2124334"/>
              <a:ext cx="68263" cy="77788"/>
            </a:xfrm>
            <a:custGeom>
              <a:avLst/>
              <a:gdLst>
                <a:gd name="T0" fmla="*/ 43 w 43"/>
                <a:gd name="T1" fmla="*/ 49 h 49"/>
                <a:gd name="T2" fmla="*/ 0 w 43"/>
                <a:gd name="T3" fmla="*/ 49 h 49"/>
                <a:gd name="T4" fmla="*/ 0 w 43"/>
                <a:gd name="T5" fmla="*/ 0 h 49"/>
                <a:gd name="T6" fmla="*/ 43 w 43"/>
                <a:gd name="T7" fmla="*/ 0 h 49"/>
                <a:gd name="T8" fmla="*/ 43 w 43"/>
                <a:gd name="T9" fmla="*/ 49 h 49"/>
                <a:gd name="T10" fmla="*/ 3 w 43"/>
                <a:gd name="T11" fmla="*/ 45 h 49"/>
                <a:gd name="T12" fmla="*/ 40 w 43"/>
                <a:gd name="T13" fmla="*/ 45 h 49"/>
                <a:gd name="T14" fmla="*/ 40 w 43"/>
                <a:gd name="T15" fmla="*/ 4 h 49"/>
                <a:gd name="T16" fmla="*/ 3 w 43"/>
                <a:gd name="T17" fmla="*/ 4 h 49"/>
                <a:gd name="T18" fmla="*/ 3 w 43"/>
                <a:gd name="T19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9">
                  <a:moveTo>
                    <a:pt x="43" y="49"/>
                  </a:moveTo>
                  <a:lnTo>
                    <a:pt x="0" y="49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49"/>
                  </a:lnTo>
                  <a:close/>
                  <a:moveTo>
                    <a:pt x="3" y="45"/>
                  </a:moveTo>
                  <a:lnTo>
                    <a:pt x="40" y="45"/>
                  </a:lnTo>
                  <a:lnTo>
                    <a:pt x="40" y="4"/>
                  </a:lnTo>
                  <a:lnTo>
                    <a:pt x="3" y="4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Freeform 966"/>
            <p:cNvSpPr>
              <a:spLocks/>
            </p:cNvSpPr>
            <p:nvPr/>
          </p:nvSpPr>
          <p:spPr bwMode="auto">
            <a:xfrm>
              <a:off x="8750142" y="2125922"/>
              <a:ext cx="23813" cy="34925"/>
            </a:xfrm>
            <a:custGeom>
              <a:avLst/>
              <a:gdLst>
                <a:gd name="T0" fmla="*/ 15 w 15"/>
                <a:gd name="T1" fmla="*/ 22 h 22"/>
                <a:gd name="T2" fmla="*/ 0 w 15"/>
                <a:gd name="T3" fmla="*/ 22 h 22"/>
                <a:gd name="T4" fmla="*/ 0 w 15"/>
                <a:gd name="T5" fmla="*/ 0 h 22"/>
                <a:gd name="T6" fmla="*/ 4 w 15"/>
                <a:gd name="T7" fmla="*/ 0 h 22"/>
                <a:gd name="T8" fmla="*/ 4 w 15"/>
                <a:gd name="T9" fmla="*/ 19 h 22"/>
                <a:gd name="T10" fmla="*/ 11 w 15"/>
                <a:gd name="T11" fmla="*/ 19 h 22"/>
                <a:gd name="T12" fmla="*/ 11 w 15"/>
                <a:gd name="T13" fmla="*/ 0 h 22"/>
                <a:gd name="T14" fmla="*/ 15 w 15"/>
                <a:gd name="T15" fmla="*/ 0 h 22"/>
                <a:gd name="T16" fmla="*/ 15 w 1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2">
                  <a:moveTo>
                    <a:pt x="15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19"/>
                  </a:lnTo>
                  <a:lnTo>
                    <a:pt x="11" y="19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Freeform 967"/>
            <p:cNvSpPr>
              <a:spLocks noEditPoints="1"/>
            </p:cNvSpPr>
            <p:nvPr/>
          </p:nvSpPr>
          <p:spPr bwMode="auto">
            <a:xfrm>
              <a:off x="8464392" y="2227522"/>
              <a:ext cx="61913" cy="61913"/>
            </a:xfrm>
            <a:custGeom>
              <a:avLst/>
              <a:gdLst>
                <a:gd name="T0" fmla="*/ 18 w 36"/>
                <a:gd name="T1" fmla="*/ 35 h 35"/>
                <a:gd name="T2" fmla="*/ 0 w 36"/>
                <a:gd name="T3" fmla="*/ 17 h 35"/>
                <a:gd name="T4" fmla="*/ 18 w 36"/>
                <a:gd name="T5" fmla="*/ 0 h 35"/>
                <a:gd name="T6" fmla="*/ 36 w 36"/>
                <a:gd name="T7" fmla="*/ 17 h 35"/>
                <a:gd name="T8" fmla="*/ 18 w 36"/>
                <a:gd name="T9" fmla="*/ 35 h 35"/>
                <a:gd name="T10" fmla="*/ 18 w 36"/>
                <a:gd name="T11" fmla="*/ 3 h 35"/>
                <a:gd name="T12" fmla="*/ 4 w 36"/>
                <a:gd name="T13" fmla="*/ 17 h 35"/>
                <a:gd name="T14" fmla="*/ 18 w 36"/>
                <a:gd name="T15" fmla="*/ 32 h 35"/>
                <a:gd name="T16" fmla="*/ 32 w 36"/>
                <a:gd name="T17" fmla="*/ 17 h 35"/>
                <a:gd name="T18" fmla="*/ 18 w 36"/>
                <a:gd name="T1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27"/>
                    <a:pt x="28" y="35"/>
                    <a:pt x="18" y="35"/>
                  </a:cubicBezTo>
                  <a:close/>
                  <a:moveTo>
                    <a:pt x="18" y="3"/>
                  </a:moveTo>
                  <a:cubicBezTo>
                    <a:pt x="10" y="3"/>
                    <a:pt x="4" y="10"/>
                    <a:pt x="4" y="17"/>
                  </a:cubicBezTo>
                  <a:cubicBezTo>
                    <a:pt x="4" y="25"/>
                    <a:pt x="10" y="32"/>
                    <a:pt x="18" y="32"/>
                  </a:cubicBezTo>
                  <a:cubicBezTo>
                    <a:pt x="26" y="32"/>
                    <a:pt x="32" y="25"/>
                    <a:pt x="32" y="17"/>
                  </a:cubicBezTo>
                  <a:cubicBezTo>
                    <a:pt x="32" y="10"/>
                    <a:pt x="26" y="3"/>
                    <a:pt x="18" y="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Freeform 968"/>
            <p:cNvSpPr>
              <a:spLocks noEditPoints="1"/>
            </p:cNvSpPr>
            <p:nvPr/>
          </p:nvSpPr>
          <p:spPr bwMode="auto">
            <a:xfrm>
              <a:off x="8815229" y="2227522"/>
              <a:ext cx="60325" cy="61913"/>
            </a:xfrm>
            <a:custGeom>
              <a:avLst/>
              <a:gdLst>
                <a:gd name="T0" fmla="*/ 17 w 35"/>
                <a:gd name="T1" fmla="*/ 35 h 35"/>
                <a:gd name="T2" fmla="*/ 0 w 35"/>
                <a:gd name="T3" fmla="*/ 17 h 35"/>
                <a:gd name="T4" fmla="*/ 17 w 35"/>
                <a:gd name="T5" fmla="*/ 0 h 35"/>
                <a:gd name="T6" fmla="*/ 35 w 35"/>
                <a:gd name="T7" fmla="*/ 17 h 35"/>
                <a:gd name="T8" fmla="*/ 17 w 35"/>
                <a:gd name="T9" fmla="*/ 35 h 35"/>
                <a:gd name="T10" fmla="*/ 17 w 35"/>
                <a:gd name="T11" fmla="*/ 3 h 35"/>
                <a:gd name="T12" fmla="*/ 3 w 35"/>
                <a:gd name="T13" fmla="*/ 17 h 35"/>
                <a:gd name="T14" fmla="*/ 17 w 35"/>
                <a:gd name="T15" fmla="*/ 32 h 35"/>
                <a:gd name="T16" fmla="*/ 32 w 35"/>
                <a:gd name="T17" fmla="*/ 17 h 35"/>
                <a:gd name="T18" fmla="*/ 17 w 35"/>
                <a:gd name="T19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35"/>
                  </a:move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7"/>
                    <a:pt x="27" y="35"/>
                    <a:pt x="17" y="35"/>
                  </a:cubicBezTo>
                  <a:close/>
                  <a:moveTo>
                    <a:pt x="17" y="3"/>
                  </a:moveTo>
                  <a:cubicBezTo>
                    <a:pt x="9" y="3"/>
                    <a:pt x="3" y="10"/>
                    <a:pt x="3" y="17"/>
                  </a:cubicBezTo>
                  <a:cubicBezTo>
                    <a:pt x="3" y="25"/>
                    <a:pt x="9" y="32"/>
                    <a:pt x="17" y="32"/>
                  </a:cubicBezTo>
                  <a:cubicBezTo>
                    <a:pt x="25" y="32"/>
                    <a:pt x="32" y="25"/>
                    <a:pt x="32" y="17"/>
                  </a:cubicBezTo>
                  <a:cubicBezTo>
                    <a:pt x="32" y="10"/>
                    <a:pt x="25" y="3"/>
                    <a:pt x="17" y="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Rectangle 969"/>
            <p:cNvSpPr>
              <a:spLocks noChangeArrowheads="1"/>
            </p:cNvSpPr>
            <p:nvPr/>
          </p:nvSpPr>
          <p:spPr bwMode="auto">
            <a:xfrm>
              <a:off x="8554879" y="2256097"/>
              <a:ext cx="230188" cy="476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Freeform 970"/>
            <p:cNvSpPr>
              <a:spLocks/>
            </p:cNvSpPr>
            <p:nvPr/>
          </p:nvSpPr>
          <p:spPr bwMode="auto">
            <a:xfrm>
              <a:off x="8207217" y="2165609"/>
              <a:ext cx="95250" cy="95250"/>
            </a:xfrm>
            <a:custGeom>
              <a:avLst/>
              <a:gdLst>
                <a:gd name="T0" fmla="*/ 2 w 60"/>
                <a:gd name="T1" fmla="*/ 60 h 60"/>
                <a:gd name="T2" fmla="*/ 0 w 60"/>
                <a:gd name="T3" fmla="*/ 57 h 60"/>
                <a:gd name="T4" fmla="*/ 57 w 60"/>
                <a:gd name="T5" fmla="*/ 0 h 60"/>
                <a:gd name="T6" fmla="*/ 60 w 60"/>
                <a:gd name="T7" fmla="*/ 2 h 60"/>
                <a:gd name="T8" fmla="*/ 2 w 60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2" y="60"/>
                  </a:moveTo>
                  <a:lnTo>
                    <a:pt x="0" y="57"/>
                  </a:lnTo>
                  <a:lnTo>
                    <a:pt x="57" y="0"/>
                  </a:lnTo>
                  <a:lnTo>
                    <a:pt x="60" y="2"/>
                  </a:lnTo>
                  <a:lnTo>
                    <a:pt x="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Freeform 971"/>
            <p:cNvSpPr>
              <a:spLocks/>
            </p:cNvSpPr>
            <p:nvPr/>
          </p:nvSpPr>
          <p:spPr bwMode="auto">
            <a:xfrm>
              <a:off x="8253254" y="2211647"/>
              <a:ext cx="49213" cy="49213"/>
            </a:xfrm>
            <a:custGeom>
              <a:avLst/>
              <a:gdLst>
                <a:gd name="T0" fmla="*/ 4 w 31"/>
                <a:gd name="T1" fmla="*/ 31 h 31"/>
                <a:gd name="T2" fmla="*/ 0 w 31"/>
                <a:gd name="T3" fmla="*/ 28 h 31"/>
                <a:gd name="T4" fmla="*/ 28 w 31"/>
                <a:gd name="T5" fmla="*/ 0 h 31"/>
                <a:gd name="T6" fmla="*/ 31 w 31"/>
                <a:gd name="T7" fmla="*/ 4 h 31"/>
                <a:gd name="T8" fmla="*/ 4 w 31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4" y="31"/>
                  </a:moveTo>
                  <a:lnTo>
                    <a:pt x="0" y="28"/>
                  </a:lnTo>
                  <a:lnTo>
                    <a:pt x="28" y="0"/>
                  </a:lnTo>
                  <a:lnTo>
                    <a:pt x="31" y="4"/>
                  </a:lnTo>
                  <a:lnTo>
                    <a:pt x="4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344" tIns="45672" rIns="91344" bIns="45672" numCol="1" anchor="t" anchorCtr="0" compatLnSpc="1">
              <a:prstTxWarp prst="textNoShape">
                <a:avLst/>
              </a:prstTxWarp>
            </a:bodyPr>
            <a:lstStyle/>
            <a:p>
              <a:pPr defTabSz="913304"/>
              <a:endParaRPr lang="en-US" sz="1796">
                <a:solidFill>
                  <a:srgbClr val="4D4D4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3653E04-7F1F-DDCB-17F4-17BF06050B92}"/>
              </a:ext>
            </a:extLst>
          </p:cNvPr>
          <p:cNvSpPr/>
          <p:nvPr/>
        </p:nvSpPr>
        <p:spPr>
          <a:xfrm rot="5400000">
            <a:off x="4060245" y="-126181"/>
            <a:ext cx="470369" cy="6664204"/>
          </a:xfrm>
          <a:prstGeom prst="rightBrace">
            <a:avLst/>
          </a:prstGeom>
          <a:ln w="28575">
            <a:solidFill>
              <a:schemeClr val="accent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sz="3997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8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F5A665-9C57-85BD-827B-E8E6EB84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kern="0" dirty="0">
                <a:latin typeface="Arial"/>
                <a:cs typeface="Arial"/>
              </a:rPr>
              <a:t>Attend the Quantum CPX Sessions for More Insights</a:t>
            </a:r>
            <a:r>
              <a:rPr lang="en-US" sz="3600" dirty="0"/>
              <a:t/>
            </a:r>
            <a:br>
              <a:rPr lang="en-US" sz="3600" dirty="0"/>
            </a:br>
            <a:endParaRPr lang="en-US" dirty="0"/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D0AD8D0D-CB22-486B-8AB5-D8873A89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  <a:defRPr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IL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defRPr/>
            </a:pPr>
            <a:fld id="{BA761656-1249-4F38-99F8-ACF2559DA4D2}" type="datetimeFigureOut">
              <a:rPr lang="en-US" smtClean="0"/>
              <a:pPr>
                <a:buClr>
                  <a:srgbClr val="FF0000"/>
                </a:buClr>
                <a:defRPr/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EDB6DE-44C0-4A5A-872B-7E506E6BC3E3}"/>
              </a:ext>
            </a:extLst>
          </p:cNvPr>
          <p:cNvSpPr/>
          <p:nvPr/>
        </p:nvSpPr>
        <p:spPr>
          <a:xfrm>
            <a:off x="890901" y="1764068"/>
            <a:ext cx="2311950" cy="188544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4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DC6128-AF1A-49F5-83EB-7A7EB0A05E9A}"/>
              </a:ext>
            </a:extLst>
          </p:cNvPr>
          <p:cNvSpPr txBox="1"/>
          <p:nvPr/>
        </p:nvSpPr>
        <p:spPr bwMode="auto">
          <a:xfrm>
            <a:off x="873054" y="2285558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 </a:t>
            </a: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Threat Prevention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1741062-1D17-43FD-B01E-66C91D102071}"/>
              </a:ext>
            </a:extLst>
          </p:cNvPr>
          <p:cNvSpPr txBox="1">
            <a:spLocks/>
          </p:cNvSpPr>
          <p:nvPr/>
        </p:nvSpPr>
        <p:spPr>
          <a:xfrm>
            <a:off x="317872" y="255858"/>
            <a:ext cx="11598940" cy="91392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400" b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5pPr>
            <a:lvl6pPr marL="60949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6pPr>
            <a:lvl7pPr marL="1218987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7pPr>
            <a:lvl8pPr marL="182848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8pPr>
            <a:lvl9pPr marL="2437973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4E4E4E"/>
                </a:solidFill>
                <a:latin typeface="Helvetica" pitchFamily="34" charset="0"/>
              </a:defRPr>
            </a:lvl9pPr>
          </a:lstStyle>
          <a:p>
            <a:pPr algn="ctr">
              <a:buClrTx/>
              <a:buSzTx/>
              <a:defRPr/>
            </a:pPr>
            <a:endParaRPr lang="en-US" sz="2798" b="1" kern="0">
              <a:gradFill>
                <a:gsLst>
                  <a:gs pos="0">
                    <a:srgbClr val="DA1572"/>
                  </a:gs>
                  <a:gs pos="100000">
                    <a:srgbClr val="293896"/>
                  </a:gs>
                </a:gsLst>
                <a:lin ang="0" scaled="1"/>
              </a:gra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E78F6-9258-4893-A697-2E138B68D402}"/>
              </a:ext>
            </a:extLst>
          </p:cNvPr>
          <p:cNvSpPr/>
          <p:nvPr/>
        </p:nvSpPr>
        <p:spPr>
          <a:xfrm>
            <a:off x="3631519" y="1764068"/>
            <a:ext cx="2311950" cy="188544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E54B4D-8AC6-428C-AE12-F4A613592466}"/>
              </a:ext>
            </a:extLst>
          </p:cNvPr>
          <p:cNvSpPr txBox="1"/>
          <p:nvPr/>
        </p:nvSpPr>
        <p:spPr bwMode="auto">
          <a:xfrm>
            <a:off x="3613673" y="2439406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Data center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DA50C8-3145-4704-8B7E-F59B0D05FB58}"/>
              </a:ext>
            </a:extLst>
          </p:cNvPr>
          <p:cNvSpPr/>
          <p:nvPr/>
        </p:nvSpPr>
        <p:spPr>
          <a:xfrm>
            <a:off x="6364551" y="1770671"/>
            <a:ext cx="2311950" cy="188544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9E423B-ECE0-43BF-8B58-F01173A37970}"/>
              </a:ext>
            </a:extLst>
          </p:cNvPr>
          <p:cNvSpPr txBox="1"/>
          <p:nvPr/>
        </p:nvSpPr>
        <p:spPr bwMode="auto">
          <a:xfrm>
            <a:off x="6346705" y="2292161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Branch </a:t>
            </a:r>
            <a:b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</a:b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office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5C87E0-7020-4DC9-A61D-B216C83F5563}"/>
              </a:ext>
            </a:extLst>
          </p:cNvPr>
          <p:cNvSpPr/>
          <p:nvPr/>
        </p:nvSpPr>
        <p:spPr>
          <a:xfrm>
            <a:off x="9070749" y="1720424"/>
            <a:ext cx="2311950" cy="188544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4B9DE5-6140-439B-9CBE-2EF619C4638D}"/>
              </a:ext>
            </a:extLst>
          </p:cNvPr>
          <p:cNvSpPr txBox="1"/>
          <p:nvPr/>
        </p:nvSpPr>
        <p:spPr bwMode="auto">
          <a:xfrm>
            <a:off x="9070860" y="2391993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 err="1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I</a:t>
            </a:r>
            <a:r>
              <a:rPr lang="en-US" sz="1999" b="1" dirty="0" err="1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</a:t>
            </a:r>
            <a:r>
              <a:rPr lang="en-US" sz="1999" b="1" cap="all" dirty="0" err="1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t</a:t>
            </a: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/</a:t>
            </a:r>
            <a:r>
              <a:rPr lang="en-US" sz="1999" b="1" cap="all" dirty="0" err="1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ot</a:t>
            </a:r>
            <a:endParaRPr lang="en-US" sz="1999" b="1" cap="all" dirty="0">
              <a:solidFill>
                <a:schemeClr val="bg1"/>
              </a:solidFill>
              <a:latin typeface="Arial" panose="020B0604020202020204" pitchFamily="34" charset="0"/>
              <a:ea typeface="Segoe UI Black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BEE523-0937-4E18-87D2-2875D0CF9430}"/>
              </a:ext>
            </a:extLst>
          </p:cNvPr>
          <p:cNvSpPr/>
          <p:nvPr/>
        </p:nvSpPr>
        <p:spPr>
          <a:xfrm>
            <a:off x="881930" y="3973343"/>
            <a:ext cx="10509755" cy="816796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7BE0F-CF2C-4E5D-A9DB-7B58EB3581C9}"/>
              </a:ext>
            </a:extLst>
          </p:cNvPr>
          <p:cNvSpPr txBox="1"/>
          <p:nvPr/>
        </p:nvSpPr>
        <p:spPr bwMode="auto">
          <a:xfrm>
            <a:off x="806016" y="4184824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Security management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30D53-9E75-4886-AC1C-8894B9A80F0A}"/>
              </a:ext>
            </a:extLst>
          </p:cNvPr>
          <p:cNvSpPr/>
          <p:nvPr/>
        </p:nvSpPr>
        <p:spPr>
          <a:xfrm>
            <a:off x="881930" y="5098881"/>
            <a:ext cx="10509755" cy="816796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4203DC-0D16-4C8C-8415-A9D94B12B257}"/>
              </a:ext>
            </a:extLst>
          </p:cNvPr>
          <p:cNvSpPr txBox="1"/>
          <p:nvPr/>
        </p:nvSpPr>
        <p:spPr bwMode="auto">
          <a:xfrm>
            <a:off x="873055" y="5317140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solidFill>
                  <a:schemeClr val="bg1"/>
                </a:solidFill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Small business</a:t>
            </a:r>
          </a:p>
        </p:txBody>
      </p:sp>
    </p:spTree>
    <p:extLst>
      <p:ext uri="{BB962C8B-B14F-4D97-AF65-F5344CB8AC3E}">
        <p14:creationId xmlns:p14="http://schemas.microsoft.com/office/powerpoint/2010/main" val="162128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Aviv Abramovich | Head of Quantum Product Management</a:t>
            </a:r>
          </a:p>
          <a:p>
            <a:r>
              <a:rPr lang="en-US" dirty="0"/>
              <a:t>Russ Schafer | Head of Security Platform Product Marketing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January 2023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17279" y="3282980"/>
            <a:ext cx="6877606" cy="792062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Thank You!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2590" y="1401624"/>
            <a:ext cx="7883540" cy="1241286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New Era in Quantum Network Security with Deep Learning and Zero Trust</a:t>
            </a:r>
            <a:endParaRPr lang="en-US" dirty="0"/>
          </a:p>
          <a:p>
            <a:pPr>
              <a:lnSpc>
                <a:spcPct val="85000"/>
              </a:lnSpc>
              <a:spcAft>
                <a:spcPts val="0"/>
              </a:spcAft>
              <a:buSzPts val="1400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3167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17B695-3EE4-42C0-B458-27658422D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7" y="929"/>
            <a:ext cx="12185650" cy="6856143"/>
          </a:xfrm>
          <a:prstGeom prst="rect">
            <a:avLst/>
          </a:prstGeom>
        </p:spPr>
      </p:pic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03187A0E-3A9D-8FCF-598B-1D723857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731FE387-B35B-0C96-62A6-8510010F5F1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C21F6912-E12D-42E4-A1B4-78CBD40CB479}" type="datetimeFigureOut">
              <a:rPr lang="en-US" smtClean="0"/>
              <a:pPr/>
              <a:t>1/17/2023</a:t>
            </a:fld>
            <a:endParaRPr lang="en-I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01E3C5-3E52-4ED1-30C9-123DD58026FC}"/>
              </a:ext>
            </a:extLst>
          </p:cNvPr>
          <p:cNvSpPr txBox="1">
            <a:spLocks/>
          </p:cNvSpPr>
          <p:nvPr/>
        </p:nvSpPr>
        <p:spPr>
          <a:xfrm>
            <a:off x="1588" y="96478"/>
            <a:ext cx="12185650" cy="3344058"/>
          </a:xfrm>
          <a:prstGeom prst="rect">
            <a:avLst/>
          </a:prstGeom>
        </p:spPr>
        <p:txBody>
          <a:bodyPr vert="horz" lIns="91368" tIns="45684" rIns="91368" bIns="45684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1" i="0" u="none" strike="noStrike" cap="all">
                <a:solidFill>
                  <a:schemeClr val="bg2"/>
                </a:solidFill>
                <a:latin typeface="Avenir Next LT Pro" panose="020B0504020202020204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auto">
              <a:lnSpc>
                <a:spcPct val="90000"/>
              </a:lnSpc>
              <a:buSzTx/>
              <a:defRPr/>
            </a:pPr>
            <a:r>
              <a:rPr lang="en-US" sz="7848" kern="0" dirty="0">
                <a:solidFill>
                  <a:schemeClr val="tx1"/>
                </a:solidFill>
                <a:latin typeface="Arial"/>
              </a:rPr>
              <a:t>TIME TO REBOOT </a:t>
            </a:r>
            <a:r>
              <a:rPr lang="en-US" sz="7848" kern="0" dirty="0">
                <a:solidFill>
                  <a:schemeClr val="bg1"/>
                </a:solidFill>
                <a:latin typeface="Arial"/>
              </a:rPr>
              <a:t/>
            </a:r>
            <a:br>
              <a:rPr lang="en-US" sz="7848" kern="0" dirty="0">
                <a:solidFill>
                  <a:schemeClr val="bg1"/>
                </a:solidFill>
                <a:latin typeface="Arial"/>
              </a:rPr>
            </a:br>
            <a:r>
              <a:rPr lang="en-US" sz="7848" kern="0" dirty="0">
                <a:solidFill>
                  <a:schemeClr val="accent1"/>
                </a:solidFill>
                <a:latin typeface="Arial"/>
              </a:rPr>
              <a:t> </a:t>
            </a:r>
            <a:r>
              <a:rPr lang="en-US" sz="7198" kern="0" spc="600" dirty="0">
                <a:latin typeface="Arial"/>
              </a:rPr>
              <a:t>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13721036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82C839-0828-DD18-28DF-297BC335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Era in Network Security with Quantum Titan</a:t>
            </a:r>
            <a:br>
              <a:rPr lang="en-US" dirty="0"/>
            </a:br>
            <a:r>
              <a:rPr lang="en-US" sz="2799" dirty="0">
                <a:solidFill>
                  <a:schemeClr val="tx1"/>
                </a:solidFill>
              </a:rPr>
              <a:t>Prevention. Management. Performance.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8F796A38-9E54-948F-9574-E560BBD8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A135509C-3489-470B-1A84-7FE5B582849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CF0E1690-FFBA-4DAF-B44A-36E39ACA0346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D4114-523D-BBB0-F723-5BD777000DAF}"/>
              </a:ext>
            </a:extLst>
          </p:cNvPr>
          <p:cNvSpPr txBox="1"/>
          <p:nvPr/>
        </p:nvSpPr>
        <p:spPr bwMode="auto">
          <a:xfrm>
            <a:off x="256341" y="3061684"/>
            <a:ext cx="3127811" cy="769241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Deep Learning </a:t>
            </a:r>
            <a:b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</a:b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Threat Prevention</a:t>
            </a:r>
            <a:r>
              <a:rPr lang="en-US" sz="2399" b="1" dirty="0">
                <a:solidFill>
                  <a:srgbClr val="111111"/>
                </a:solidFill>
                <a:latin typeface="Arial"/>
                <a:cs typeface="Arial"/>
              </a:rPr>
              <a:t> </a:t>
            </a:r>
          </a:p>
        </p:txBody>
      </p:sp>
      <p:pic>
        <p:nvPicPr>
          <p:cNvPr id="12" name="Picture 12" descr="A picture containing text, pool ball, white&#10;&#10;Description automatically generated">
            <a:extLst>
              <a:ext uri="{FF2B5EF4-FFF2-40B4-BE49-F238E27FC236}">
                <a16:creationId xmlns:a16="http://schemas.microsoft.com/office/drawing/2014/main" id="{2DEA4AFC-B275-B9BC-2FFD-72304F57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36" y="1628797"/>
            <a:ext cx="1942548" cy="16491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88820C-8A4F-B6AB-0F3B-39A7ABCE5B84}"/>
              </a:ext>
            </a:extLst>
          </p:cNvPr>
          <p:cNvSpPr txBox="1"/>
          <p:nvPr/>
        </p:nvSpPr>
        <p:spPr bwMode="auto">
          <a:xfrm>
            <a:off x="3244420" y="3132548"/>
            <a:ext cx="2704699" cy="70770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Only Autonomous</a:t>
            </a:r>
            <a:b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</a:b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IoT Security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16943-230C-FD39-F4AB-D293E2A6395F}"/>
              </a:ext>
            </a:extLst>
          </p:cNvPr>
          <p:cNvSpPr txBox="1"/>
          <p:nvPr/>
        </p:nvSpPr>
        <p:spPr bwMode="auto">
          <a:xfrm>
            <a:off x="8529491" y="3168481"/>
            <a:ext cx="3336678" cy="70770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999" b="1">
                <a:solidFill>
                  <a:srgbClr val="111111"/>
                </a:solidFill>
                <a:latin typeface="Arial"/>
                <a:cs typeface="Arial"/>
              </a:rPr>
              <a:t>Business Driven </a:t>
            </a:r>
            <a:r>
              <a:rPr lang="en-US" sz="1999" b="1">
                <a:latin typeface="Arial"/>
                <a:cs typeface="Arial"/>
              </a:rPr>
              <a:t/>
            </a:r>
            <a:br>
              <a:rPr lang="en-US" sz="1999" b="1">
                <a:latin typeface="Arial"/>
                <a:cs typeface="Arial"/>
              </a:rPr>
            </a:br>
            <a:r>
              <a:rPr lang="en-US" sz="1999" b="1">
                <a:solidFill>
                  <a:srgbClr val="111111"/>
                </a:solidFill>
                <a:latin typeface="Arial"/>
                <a:cs typeface="Arial"/>
              </a:rPr>
              <a:t>Security Performance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6A3FF-BE1C-9CE3-E80D-BFFE52A0DC51}"/>
              </a:ext>
            </a:extLst>
          </p:cNvPr>
          <p:cNvSpPr txBox="1"/>
          <p:nvPr/>
        </p:nvSpPr>
        <p:spPr bwMode="auto">
          <a:xfrm>
            <a:off x="512484" y="4792666"/>
            <a:ext cx="184683" cy="70770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none" lIns="91416" tIns="45708" rIns="91416" bIns="457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endParaRPr lang="en-US" sz="39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581F7-53CA-2B95-D744-9EA476F94785}"/>
              </a:ext>
            </a:extLst>
          </p:cNvPr>
          <p:cNvSpPr txBox="1"/>
          <p:nvPr/>
        </p:nvSpPr>
        <p:spPr bwMode="auto">
          <a:xfrm>
            <a:off x="668875" y="3908624"/>
            <a:ext cx="2632993" cy="2092336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999" dirty="0">
                <a:latin typeface="Arial "/>
                <a:cs typeface="Arial" panose="020B0604020202020204" pitchFamily="34" charset="0"/>
              </a:rPr>
              <a:t>Industry leading </a:t>
            </a:r>
            <a:br>
              <a:rPr lang="en-US" sz="1999" dirty="0">
                <a:latin typeface="Arial "/>
                <a:cs typeface="Arial" panose="020B0604020202020204" pitchFamily="34" charset="0"/>
              </a:rPr>
            </a:br>
            <a:r>
              <a:rPr lang="en-US" sz="1999" dirty="0">
                <a:latin typeface="Arial "/>
                <a:cs typeface="Arial" panose="020B0604020202020204" pitchFamily="34" charset="0"/>
              </a:rPr>
              <a:t>99.7 % catch rate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999" dirty="0">
                <a:latin typeface="Arial "/>
                <a:cs typeface="Arial" panose="020B0604020202020204" pitchFamily="34" charset="0"/>
              </a:rPr>
              <a:t>Prevents </a:t>
            </a:r>
            <a:r>
              <a:rPr lang="en-US" sz="1999" dirty="0">
                <a:solidFill>
                  <a:schemeClr val="tx2"/>
                </a:solidFill>
                <a:latin typeface="Arial "/>
                <a:cs typeface="Arial" panose="020B0604020202020204" pitchFamily="34" charset="0"/>
              </a:rPr>
              <a:t>5X more</a:t>
            </a:r>
            <a:r>
              <a:rPr lang="en-US" sz="1999" dirty="0">
                <a:latin typeface="Arial "/>
                <a:cs typeface="Arial" panose="020B0604020202020204" pitchFamily="34" charset="0"/>
              </a:rPr>
              <a:t> </a:t>
            </a:r>
            <a:br>
              <a:rPr lang="en-US" sz="1999" dirty="0">
                <a:latin typeface="Arial "/>
                <a:cs typeface="Arial" panose="020B0604020202020204" pitchFamily="34" charset="0"/>
              </a:rPr>
            </a:br>
            <a:r>
              <a:rPr lang="en-US" sz="1999" dirty="0">
                <a:latin typeface="Arial "/>
                <a:cs typeface="Arial" panose="020B0604020202020204" pitchFamily="34" charset="0"/>
              </a:rPr>
              <a:t>DNS attacks and </a:t>
            </a:r>
            <a:br>
              <a:rPr lang="en-US" sz="1999" dirty="0">
                <a:latin typeface="Arial "/>
                <a:cs typeface="Arial" panose="020B0604020202020204" pitchFamily="34" charset="0"/>
              </a:rPr>
            </a:br>
            <a:r>
              <a:rPr lang="en-US" sz="1999" dirty="0">
                <a:solidFill>
                  <a:schemeClr val="tx2"/>
                </a:solidFill>
                <a:latin typeface="Arial "/>
                <a:cs typeface="Arial" panose="020B0604020202020204" pitchFamily="34" charset="0"/>
              </a:rPr>
              <a:t>4X more </a:t>
            </a:r>
            <a:r>
              <a:rPr lang="en-US" sz="1999" dirty="0">
                <a:solidFill>
                  <a:schemeClr val="tx1">
                    <a:lumMod val="50000"/>
                  </a:schemeClr>
                </a:solidFill>
                <a:latin typeface="Arial "/>
                <a:cs typeface="Arial" panose="020B0604020202020204" pitchFamily="34" charset="0"/>
              </a:rPr>
              <a:t>phishing </a:t>
            </a:r>
            <a:r>
              <a:rPr lang="en-US" sz="1999" dirty="0">
                <a:latin typeface="Arial "/>
                <a:cs typeface="Arial" panose="020B0604020202020204" pitchFamily="34" charset="0"/>
              </a:rPr>
              <a:t/>
            </a:r>
            <a:br>
              <a:rPr lang="en-US" sz="1999" dirty="0">
                <a:latin typeface="Arial "/>
                <a:cs typeface="Arial" panose="020B0604020202020204" pitchFamily="34" charset="0"/>
              </a:rPr>
            </a:br>
            <a:r>
              <a:rPr lang="en-US" sz="1999" dirty="0">
                <a:solidFill>
                  <a:schemeClr val="tx1">
                    <a:lumMod val="50000"/>
                  </a:schemeClr>
                </a:solidFill>
                <a:latin typeface="Arial "/>
                <a:cs typeface="Arial" panose="020B0604020202020204" pitchFamily="34" charset="0"/>
              </a:rPr>
              <a:t>attacks with no client</a:t>
            </a:r>
            <a:r>
              <a:rPr lang="en-US" sz="1999" dirty="0">
                <a:solidFill>
                  <a:schemeClr val="tx1">
                    <a:lumMod val="50000"/>
                  </a:schemeClr>
                </a:solidFill>
                <a:latin typeface="Arial "/>
                <a:cs typeface="Arial"/>
              </a:rPr>
              <a:t>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D023D0-A334-A14C-2358-EEE627B3B5C8}"/>
              </a:ext>
            </a:extLst>
          </p:cNvPr>
          <p:cNvSpPr txBox="1"/>
          <p:nvPr/>
        </p:nvSpPr>
        <p:spPr bwMode="auto">
          <a:xfrm>
            <a:off x="8787445" y="3930950"/>
            <a:ext cx="2946685" cy="2092336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99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3x Boost </a:t>
            </a:r>
            <a:r>
              <a:rPr lang="en-US" sz="1999" dirty="0">
                <a:latin typeface="Arial" panose="020B0604020202020204" pitchFamily="34" charset="0"/>
                <a:cs typeface="Arial" panose="020B0604020202020204" pitchFamily="34" charset="0"/>
              </a:rPr>
              <a:t>in performance with </a:t>
            </a:r>
            <a:r>
              <a:rPr lang="en-US" sz="1999" dirty="0" err="1">
                <a:latin typeface="Arial" panose="020B0604020202020204" pitchFamily="34" charset="0"/>
                <a:cs typeface="Arial" panose="020B0604020202020204" pitchFamily="34" charset="0"/>
              </a:rPr>
              <a:t>HyperFlow</a:t>
            </a:r>
            <a:endParaRPr lang="en-US" sz="3999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999" dirty="0">
                <a:latin typeface="Arial" panose="020B0604020202020204" pitchFamily="34" charset="0"/>
                <a:cs typeface="Arial" panose="020B0604020202020204" pitchFamily="34" charset="0"/>
              </a:rPr>
              <a:t>Maestro cloud scalability on-premise with business</a:t>
            </a:r>
            <a:br>
              <a:rPr lang="en-US" sz="1999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99" dirty="0">
                <a:latin typeface="Arial" panose="020B0604020202020204" pitchFamily="34" charset="0"/>
                <a:cs typeface="Arial" panose="020B0604020202020204" pitchFamily="34" charset="0"/>
              </a:rPr>
              <a:t>optimized performance </a:t>
            </a:r>
          </a:p>
        </p:txBody>
      </p:sp>
      <p:pic>
        <p:nvPicPr>
          <p:cNvPr id="4" name="Picture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BE288E70-2E0F-5E29-1879-EE7C3FE18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11" y="1508045"/>
            <a:ext cx="2039436" cy="1748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0AAB09-FE67-ED94-AB41-71E0C42F17D9}"/>
              </a:ext>
            </a:extLst>
          </p:cNvPr>
          <p:cNvSpPr txBox="1"/>
          <p:nvPr/>
        </p:nvSpPr>
        <p:spPr bwMode="auto">
          <a:xfrm>
            <a:off x="3443982" y="3915455"/>
            <a:ext cx="2648009" cy="2092336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999" dirty="0">
                <a:latin typeface="Arial "/>
                <a:cs typeface="Arial"/>
              </a:rPr>
              <a:t>IoT threat </a:t>
            </a:r>
            <a:br>
              <a:rPr lang="en-US" sz="1999" dirty="0">
                <a:latin typeface="Arial "/>
                <a:cs typeface="Arial"/>
              </a:rPr>
            </a:br>
            <a:r>
              <a:rPr lang="en-US" sz="1999" dirty="0">
                <a:latin typeface="Arial "/>
                <a:cs typeface="Arial"/>
              </a:rPr>
              <a:t>prevention </a:t>
            </a:r>
            <a:br>
              <a:rPr lang="en-US" sz="1999" dirty="0">
                <a:latin typeface="Arial "/>
                <a:cs typeface="Arial"/>
              </a:rPr>
            </a:br>
            <a:r>
              <a:rPr lang="en-US" sz="1999" dirty="0">
                <a:latin typeface="Arial "/>
                <a:cs typeface="Arial"/>
              </a:rPr>
              <a:t>​in </a:t>
            </a:r>
            <a:r>
              <a:rPr lang="en-US" sz="1999" dirty="0">
                <a:solidFill>
                  <a:schemeClr val="bg2"/>
                </a:solidFill>
                <a:latin typeface="Arial "/>
                <a:cs typeface="Arial"/>
              </a:rPr>
              <a:t>5 minutes​</a:t>
            </a:r>
            <a:endParaRPr lang="en-US" sz="3999" dirty="0">
              <a:solidFill>
                <a:schemeClr val="bg2"/>
              </a:solidFill>
              <a:latin typeface="Arial 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999" dirty="0">
                <a:latin typeface="Arial "/>
                <a:cs typeface="Arial"/>
              </a:rPr>
              <a:t>On-Device </a:t>
            </a:r>
            <a:br>
              <a:rPr lang="en-US" sz="1999" dirty="0">
                <a:latin typeface="Arial "/>
                <a:cs typeface="Arial"/>
              </a:rPr>
            </a:br>
            <a:r>
              <a:rPr lang="en-US" sz="1999" dirty="0">
                <a:latin typeface="Arial "/>
                <a:cs typeface="Arial"/>
              </a:rPr>
              <a:t>Zero Day </a:t>
            </a:r>
            <a:br>
              <a:rPr lang="en-US" sz="1999" dirty="0">
                <a:latin typeface="Arial "/>
                <a:cs typeface="Arial"/>
              </a:rPr>
            </a:br>
            <a:r>
              <a:rPr lang="en-US" sz="1999" dirty="0">
                <a:latin typeface="Arial "/>
                <a:cs typeface="Arial"/>
              </a:rPr>
              <a:t>threat prevention</a:t>
            </a:r>
          </a:p>
        </p:txBody>
      </p:sp>
      <p:pic>
        <p:nvPicPr>
          <p:cNvPr id="22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8B23DFC8-B2C3-4CAB-24D3-25591CAF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709" y="1589244"/>
            <a:ext cx="2025063" cy="16626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BED95F-098D-FF9C-A635-E8F6FFA8BF19}"/>
              </a:ext>
            </a:extLst>
          </p:cNvPr>
          <p:cNvSpPr txBox="1"/>
          <p:nvPr/>
        </p:nvSpPr>
        <p:spPr bwMode="auto">
          <a:xfrm>
            <a:off x="5846129" y="3170150"/>
            <a:ext cx="2938160" cy="70770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Advanced Security </a:t>
            </a:r>
            <a:b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</a:br>
            <a:r>
              <a:rPr lang="en-US" sz="1999" b="1" dirty="0">
                <a:solidFill>
                  <a:srgbClr val="111111"/>
                </a:solidFill>
                <a:latin typeface="Arial "/>
                <a:cs typeface="Arial"/>
              </a:rPr>
              <a:t>and Ops Efficiency</a:t>
            </a:r>
            <a:endParaRPr lang="en-US" sz="1999" dirty="0">
              <a:latin typeface="Arial "/>
              <a:cs typeface="Arial" panose="020B0604020202020204" pitchFamily="34" charset="0"/>
            </a:endParaRPr>
          </a:p>
        </p:txBody>
      </p:sp>
      <p:pic>
        <p:nvPicPr>
          <p:cNvPr id="24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D5C9D09F-1A3D-E740-4973-A343975EF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1211" y="1529732"/>
            <a:ext cx="2154424" cy="17489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6258BA-A60E-0150-E29A-58C810BCF28C}"/>
              </a:ext>
            </a:extLst>
          </p:cNvPr>
          <p:cNvSpPr txBox="1"/>
          <p:nvPr/>
        </p:nvSpPr>
        <p:spPr bwMode="auto">
          <a:xfrm>
            <a:off x="6091991" y="3908624"/>
            <a:ext cx="2632993" cy="2092336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999" dirty="0">
                <a:latin typeface="Arial "/>
                <a:cs typeface="Arial"/>
              </a:rPr>
              <a:t>Unified </a:t>
            </a:r>
            <a:br>
              <a:rPr lang="en-US" sz="1999" dirty="0">
                <a:latin typeface="Arial "/>
                <a:cs typeface="Arial"/>
              </a:rPr>
            </a:br>
            <a:r>
              <a:rPr lang="en-US" sz="1999" dirty="0">
                <a:latin typeface="Arial "/>
                <a:cs typeface="Arial"/>
              </a:rPr>
              <a:t>management</a:t>
            </a:r>
            <a:br>
              <a:rPr lang="en-US" sz="1999" dirty="0">
                <a:latin typeface="Arial "/>
                <a:cs typeface="Arial"/>
              </a:rPr>
            </a:br>
            <a:r>
              <a:rPr lang="en-US" sz="1999" dirty="0">
                <a:latin typeface="Arial "/>
                <a:cs typeface="Arial"/>
              </a:rPr>
              <a:t>cloud and </a:t>
            </a:r>
            <a:br>
              <a:rPr lang="en-US" sz="1999" dirty="0">
                <a:latin typeface="Arial "/>
                <a:cs typeface="Arial"/>
              </a:rPr>
            </a:br>
            <a:r>
              <a:rPr lang="en-US" sz="1999" dirty="0">
                <a:latin typeface="Arial "/>
                <a:cs typeface="Arial"/>
              </a:rPr>
              <a:t>on-premise services  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999" dirty="0">
                <a:latin typeface="Arial "/>
                <a:cs typeface="Arial"/>
              </a:rPr>
              <a:t>No Upgrades</a:t>
            </a:r>
            <a:br>
              <a:rPr lang="en-US" sz="1999" dirty="0">
                <a:latin typeface="Arial "/>
                <a:cs typeface="Arial"/>
              </a:rPr>
            </a:br>
            <a:r>
              <a:rPr lang="en-US" sz="1999" dirty="0">
                <a:latin typeface="Arial "/>
                <a:cs typeface="Arial"/>
              </a:rPr>
              <a:t>Required </a:t>
            </a:r>
          </a:p>
        </p:txBody>
      </p:sp>
    </p:spTree>
    <p:extLst>
      <p:ext uri="{BB962C8B-B14F-4D97-AF65-F5344CB8AC3E}">
        <p14:creationId xmlns:p14="http://schemas.microsoft.com/office/powerpoint/2010/main" val="18627502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>
            <a:extLst>
              <a:ext uri="{FF2B5EF4-FFF2-40B4-BE49-F238E27FC236}">
                <a16:creationId xmlns:a16="http://schemas.microsoft.com/office/drawing/2014/main" id="{B39760B8-500F-136C-FB14-9B60D872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Leading 99.7% Malware Catch Rate</a:t>
            </a:r>
            <a:br>
              <a:rPr lang="en-US" dirty="0"/>
            </a:br>
            <a:r>
              <a:rPr lang="en-US" sz="2799" dirty="0">
                <a:solidFill>
                  <a:schemeClr val="tx1"/>
                </a:solidFill>
              </a:rPr>
              <a:t>Confirmed in 3rd party independent study   </a:t>
            </a:r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29039536-2BC3-5A8C-31E6-27FF4918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C40DEA9-AB07-0CE0-9CCB-5CFF1EE2D13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CF0E1690-FFBA-4DAF-B44A-36E39ACA0346}" type="datetimeFigureOut">
              <a:rPr lang="en-US" smtClean="0"/>
              <a:pPr/>
              <a:t>1/17/2023</a:t>
            </a:fld>
            <a:endParaRPr lang="en-US"/>
          </a:p>
        </p:txBody>
      </p:sp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CDB46020-5A6F-1107-F09E-2D584237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69" y="1579604"/>
            <a:ext cx="2057787" cy="4527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A8565A-A595-B49E-F6F2-AC410C30800B}"/>
              </a:ext>
            </a:extLst>
          </p:cNvPr>
          <p:cNvSpPr txBox="1"/>
          <p:nvPr/>
        </p:nvSpPr>
        <p:spPr bwMode="auto">
          <a:xfrm>
            <a:off x="3608670" y="5919628"/>
            <a:ext cx="5005494" cy="461425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none" lIns="91392" tIns="45696" rIns="91392" bIns="4569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398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Prevention</a:t>
            </a:r>
            <a:r>
              <a:rPr lang="en-US" sz="2398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 versus</a:t>
            </a:r>
            <a:r>
              <a:rPr lang="en-US" sz="2398" dirty="0">
                <a:solidFill>
                  <a:schemeClr val="accent5"/>
                </a:solidFill>
                <a:latin typeface="Arial"/>
                <a:cs typeface="Arial"/>
              </a:rPr>
              <a:t> </a:t>
            </a:r>
            <a:r>
              <a:rPr lang="en-US" sz="2398" b="1" i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Detection-Only</a:t>
            </a:r>
            <a:r>
              <a:rPr lang="en-US" sz="2398" i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398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96008-0207-49E9-9E84-85AC60CE26B1}"/>
              </a:ext>
            </a:extLst>
          </p:cNvPr>
          <p:cNvSpPr txBox="1"/>
          <p:nvPr/>
        </p:nvSpPr>
        <p:spPr bwMode="auto">
          <a:xfrm>
            <a:off x="1014179" y="2128403"/>
            <a:ext cx="4591629" cy="923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  <a:t>Malware Prevention Efficacy</a:t>
            </a:r>
          </a:p>
          <a:p>
            <a:pPr algn="ctr">
              <a:spcBef>
                <a:spcPts val="0"/>
              </a:spcBef>
            </a:pPr>
            <a: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  <a:t>24-Hour Discovered Malware </a:t>
            </a:r>
            <a:b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  <a:t>NGFW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ABA20-ADAC-4C09-BA40-79F145FB44C9}"/>
              </a:ext>
            </a:extLst>
          </p:cNvPr>
          <p:cNvSpPr txBox="1"/>
          <p:nvPr/>
        </p:nvSpPr>
        <p:spPr bwMode="auto">
          <a:xfrm>
            <a:off x="6859188" y="2121227"/>
            <a:ext cx="4709692" cy="923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  <a:t>Malware Prevention vs Detection-Only</a:t>
            </a:r>
          </a:p>
          <a:p>
            <a:pPr algn="ctr">
              <a:spcBef>
                <a:spcPts val="0"/>
              </a:spcBef>
            </a:pPr>
            <a: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  <a:t>24-Hour Discovered Malware </a:t>
            </a:r>
            <a:b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99" dirty="0">
                <a:latin typeface="Arial" panose="020B0604020202020204" pitchFamily="34" charset="0"/>
                <a:cs typeface="Arial" panose="020B0604020202020204" pitchFamily="34" charset="0"/>
              </a:rPr>
              <a:t>NGFW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DE1ED-34B5-4D26-BC34-C3373A162342}"/>
              </a:ext>
            </a:extLst>
          </p:cNvPr>
          <p:cNvSpPr txBox="1"/>
          <p:nvPr/>
        </p:nvSpPr>
        <p:spPr bwMode="auto">
          <a:xfrm rot="16200000">
            <a:off x="-97171" y="3850332"/>
            <a:ext cx="1608821" cy="2615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Percent Prevented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A56E0-EF47-4648-A661-4CBD4683D161}"/>
              </a:ext>
            </a:extLst>
          </p:cNvPr>
          <p:cNvSpPr txBox="1"/>
          <p:nvPr/>
        </p:nvSpPr>
        <p:spPr bwMode="auto">
          <a:xfrm>
            <a:off x="848192" y="3130266"/>
            <a:ext cx="531758" cy="1707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60%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40%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0%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E9FD38A-ED9C-4D26-9DAF-1D8F7B5C3AA3}"/>
              </a:ext>
            </a:extLst>
          </p:cNvPr>
          <p:cNvGraphicFramePr>
            <a:graphicFrameLocks noGrp="1"/>
          </p:cNvGraphicFramePr>
          <p:nvPr/>
        </p:nvGraphicFramePr>
        <p:xfrm>
          <a:off x="1320878" y="4697455"/>
          <a:ext cx="4314880" cy="727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720">
                  <a:extLst>
                    <a:ext uri="{9D8B030D-6E8A-4147-A177-3AD203B41FA5}">
                      <a16:colId xmlns:a16="http://schemas.microsoft.com/office/drawing/2014/main" val="2825683222"/>
                    </a:ext>
                  </a:extLst>
                </a:gridCol>
                <a:gridCol w="1078720">
                  <a:extLst>
                    <a:ext uri="{9D8B030D-6E8A-4147-A177-3AD203B41FA5}">
                      <a16:colId xmlns:a16="http://schemas.microsoft.com/office/drawing/2014/main" val="507988739"/>
                    </a:ext>
                  </a:extLst>
                </a:gridCol>
                <a:gridCol w="1078720">
                  <a:extLst>
                    <a:ext uri="{9D8B030D-6E8A-4147-A177-3AD203B41FA5}">
                      <a16:colId xmlns:a16="http://schemas.microsoft.com/office/drawing/2014/main" val="858662900"/>
                    </a:ext>
                  </a:extLst>
                </a:gridCol>
                <a:gridCol w="1078720">
                  <a:extLst>
                    <a:ext uri="{9D8B030D-6E8A-4147-A177-3AD203B41FA5}">
                      <a16:colId xmlns:a16="http://schemas.microsoft.com/office/drawing/2014/main" val="3974312417"/>
                    </a:ext>
                  </a:extLst>
                </a:gridCol>
              </a:tblGrid>
              <a:tr h="38790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Arial"/>
                          <a:cs typeface="Arial"/>
                        </a:rPr>
                        <a:t>Check Point</a:t>
                      </a:r>
                    </a:p>
                  </a:txBody>
                  <a:tcPr marL="67952" marR="67952" marT="33976" marB="3397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Palo Alto Networks</a:t>
                      </a:r>
                    </a:p>
                  </a:txBody>
                  <a:tcPr marL="67952" marR="67952" marT="33976" marB="3397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Fortinet</a:t>
                      </a:r>
                    </a:p>
                  </a:txBody>
                  <a:tcPr marL="67952" marR="67952" marT="33976" marB="339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Cisco</a:t>
                      </a:r>
                    </a:p>
                  </a:txBody>
                  <a:tcPr marL="67952" marR="67952" marT="33976" marB="339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11942"/>
                  </a:ext>
                </a:extLst>
              </a:tr>
              <a:tr h="339763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99.2%</a:t>
                      </a:r>
                    </a:p>
                  </a:txBody>
                  <a:tcPr marL="67952" marR="67952" marT="33976" marB="339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38.7%</a:t>
                      </a:r>
                    </a:p>
                  </a:txBody>
                  <a:tcPr marL="67952" marR="67952" marT="33976" marB="339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72.7%</a:t>
                      </a:r>
                    </a:p>
                  </a:txBody>
                  <a:tcPr marL="67952" marR="67952" marT="33976" marB="339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46.1%</a:t>
                      </a:r>
                    </a:p>
                  </a:txBody>
                  <a:tcPr marL="67952" marR="67952" marT="33976" marB="3397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41665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9703816-E00A-4A9D-9EF4-4B27CE6B8904}"/>
              </a:ext>
            </a:extLst>
          </p:cNvPr>
          <p:cNvSpPr/>
          <p:nvPr/>
        </p:nvSpPr>
        <p:spPr bwMode="auto">
          <a:xfrm>
            <a:off x="518139" y="5189390"/>
            <a:ext cx="149898" cy="151264"/>
          </a:xfrm>
          <a:prstGeom prst="rect">
            <a:avLst/>
          </a:prstGeom>
          <a:solidFill>
            <a:srgbClr val="1D62C7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9" dirty="0"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14D0F-F623-46E0-BBF6-46BE05FBD929}"/>
              </a:ext>
            </a:extLst>
          </p:cNvPr>
          <p:cNvSpPr txBox="1"/>
          <p:nvPr/>
        </p:nvSpPr>
        <p:spPr bwMode="auto">
          <a:xfrm>
            <a:off x="619944" y="5143410"/>
            <a:ext cx="730886" cy="2615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Prevent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BB9013-321B-4B27-B650-A5B103B57C7B}"/>
              </a:ext>
            </a:extLst>
          </p:cNvPr>
          <p:cNvCxnSpPr/>
          <p:nvPr/>
        </p:nvCxnSpPr>
        <p:spPr bwMode="auto">
          <a:xfrm>
            <a:off x="1350830" y="3264753"/>
            <a:ext cx="4284929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4F847C-0F88-417F-9CA9-839861AA3A4A}"/>
              </a:ext>
            </a:extLst>
          </p:cNvPr>
          <p:cNvCxnSpPr/>
          <p:nvPr/>
        </p:nvCxnSpPr>
        <p:spPr bwMode="auto">
          <a:xfrm>
            <a:off x="1320879" y="3558478"/>
            <a:ext cx="4284929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425CE3-AA68-4BF2-B9C2-B55067C7EF7A}"/>
              </a:ext>
            </a:extLst>
          </p:cNvPr>
          <p:cNvCxnSpPr/>
          <p:nvPr/>
        </p:nvCxnSpPr>
        <p:spPr bwMode="auto">
          <a:xfrm>
            <a:off x="1320879" y="3850633"/>
            <a:ext cx="4284929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ACB044-5D92-40DC-A93E-2559DF07EC58}"/>
              </a:ext>
            </a:extLst>
          </p:cNvPr>
          <p:cNvCxnSpPr/>
          <p:nvPr/>
        </p:nvCxnSpPr>
        <p:spPr bwMode="auto">
          <a:xfrm>
            <a:off x="1350830" y="4123939"/>
            <a:ext cx="4284929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492FB9-8EE5-424E-B27C-1BAB5D9C0E5B}"/>
              </a:ext>
            </a:extLst>
          </p:cNvPr>
          <p:cNvCxnSpPr/>
          <p:nvPr/>
        </p:nvCxnSpPr>
        <p:spPr bwMode="auto">
          <a:xfrm>
            <a:off x="1320879" y="4416094"/>
            <a:ext cx="4284929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1190E3-CAE7-4381-99AD-8C246B1EA07E}"/>
              </a:ext>
            </a:extLst>
          </p:cNvPr>
          <p:cNvSpPr/>
          <p:nvPr/>
        </p:nvSpPr>
        <p:spPr bwMode="auto">
          <a:xfrm>
            <a:off x="1716602" y="3264753"/>
            <a:ext cx="328481" cy="1432702"/>
          </a:xfrm>
          <a:prstGeom prst="rect">
            <a:avLst/>
          </a:prstGeom>
          <a:solidFill>
            <a:srgbClr val="1D62C7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9" dirty="0"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5B9347-1304-4EDC-A3EE-79C33C60B107}"/>
              </a:ext>
            </a:extLst>
          </p:cNvPr>
          <p:cNvSpPr/>
          <p:nvPr/>
        </p:nvSpPr>
        <p:spPr bwMode="auto">
          <a:xfrm>
            <a:off x="2785720" y="4142788"/>
            <a:ext cx="328481" cy="545241"/>
          </a:xfrm>
          <a:prstGeom prst="rect">
            <a:avLst/>
          </a:prstGeom>
          <a:solidFill>
            <a:srgbClr val="1D62C7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9" dirty="0"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A41A6F-8A06-43D0-AD8F-3EDD485C54B9}"/>
              </a:ext>
            </a:extLst>
          </p:cNvPr>
          <p:cNvSpPr/>
          <p:nvPr/>
        </p:nvSpPr>
        <p:spPr bwMode="auto">
          <a:xfrm>
            <a:off x="3858611" y="3685810"/>
            <a:ext cx="328481" cy="1006831"/>
          </a:xfrm>
          <a:prstGeom prst="rect">
            <a:avLst/>
          </a:prstGeom>
          <a:solidFill>
            <a:srgbClr val="1D62C7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9" dirty="0"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D63B8-699C-4F43-A1B4-D11ACB1B6346}"/>
              </a:ext>
            </a:extLst>
          </p:cNvPr>
          <p:cNvSpPr/>
          <p:nvPr/>
        </p:nvSpPr>
        <p:spPr bwMode="auto">
          <a:xfrm>
            <a:off x="4927729" y="3995533"/>
            <a:ext cx="328481" cy="694314"/>
          </a:xfrm>
          <a:prstGeom prst="rect">
            <a:avLst/>
          </a:prstGeom>
          <a:solidFill>
            <a:srgbClr val="1D62C7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9" dirty="0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652360-22D8-4745-BFA9-40CE9A817BF7}"/>
              </a:ext>
            </a:extLst>
          </p:cNvPr>
          <p:cNvSpPr txBox="1"/>
          <p:nvPr/>
        </p:nvSpPr>
        <p:spPr bwMode="auto">
          <a:xfrm rot="16200000">
            <a:off x="5835950" y="3830157"/>
            <a:ext cx="1608821" cy="2615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Percent Prevented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632699-85D8-4585-A118-98B493179C77}"/>
              </a:ext>
            </a:extLst>
          </p:cNvPr>
          <p:cNvSpPr txBox="1"/>
          <p:nvPr/>
        </p:nvSpPr>
        <p:spPr bwMode="auto">
          <a:xfrm>
            <a:off x="6781314" y="3110091"/>
            <a:ext cx="531758" cy="1707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60%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40%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</a:p>
          <a:p>
            <a:pPr algn="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EDDE57-29AC-4E5F-B039-3AEC4C6DA836}"/>
              </a:ext>
            </a:extLst>
          </p:cNvPr>
          <p:cNvSpPr/>
          <p:nvPr/>
        </p:nvSpPr>
        <p:spPr bwMode="auto">
          <a:xfrm>
            <a:off x="6225071" y="5169215"/>
            <a:ext cx="149898" cy="151264"/>
          </a:xfrm>
          <a:prstGeom prst="rect">
            <a:avLst/>
          </a:prstGeom>
          <a:solidFill>
            <a:srgbClr val="1D62C7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9" dirty="0"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68E2BC-BADD-48DD-AB54-4FDB10E33E18}"/>
              </a:ext>
            </a:extLst>
          </p:cNvPr>
          <p:cNvSpPr txBox="1"/>
          <p:nvPr/>
        </p:nvSpPr>
        <p:spPr bwMode="auto">
          <a:xfrm>
            <a:off x="6326876" y="5123236"/>
            <a:ext cx="730886" cy="2615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Prevent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695CAE-739F-4272-B47A-0FA437C151D8}"/>
              </a:ext>
            </a:extLst>
          </p:cNvPr>
          <p:cNvCxnSpPr/>
          <p:nvPr/>
        </p:nvCxnSpPr>
        <p:spPr bwMode="auto">
          <a:xfrm>
            <a:off x="7283952" y="3244578"/>
            <a:ext cx="4284929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0D9738-22B4-4386-A3A5-03A576F2E12A}"/>
              </a:ext>
            </a:extLst>
          </p:cNvPr>
          <p:cNvCxnSpPr/>
          <p:nvPr/>
        </p:nvCxnSpPr>
        <p:spPr bwMode="auto">
          <a:xfrm>
            <a:off x="7254000" y="3538304"/>
            <a:ext cx="4284929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18403A-A32D-49F3-B575-3113F014079E}"/>
              </a:ext>
            </a:extLst>
          </p:cNvPr>
          <p:cNvCxnSpPr/>
          <p:nvPr/>
        </p:nvCxnSpPr>
        <p:spPr bwMode="auto">
          <a:xfrm>
            <a:off x="7254000" y="3830458"/>
            <a:ext cx="4284929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53B766-0D55-4F04-A1C4-314066E73F19}"/>
              </a:ext>
            </a:extLst>
          </p:cNvPr>
          <p:cNvCxnSpPr/>
          <p:nvPr/>
        </p:nvCxnSpPr>
        <p:spPr bwMode="auto">
          <a:xfrm>
            <a:off x="7283952" y="4103764"/>
            <a:ext cx="4284929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B194D9C-9A57-4ED2-85CB-E97EF59699F3}"/>
              </a:ext>
            </a:extLst>
          </p:cNvPr>
          <p:cNvCxnSpPr/>
          <p:nvPr/>
        </p:nvCxnSpPr>
        <p:spPr bwMode="auto">
          <a:xfrm>
            <a:off x="7254000" y="4395919"/>
            <a:ext cx="4284929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C7DABCF-C9FA-4682-BDBE-636D83765FFB}"/>
              </a:ext>
            </a:extLst>
          </p:cNvPr>
          <p:cNvSpPr/>
          <p:nvPr/>
        </p:nvSpPr>
        <p:spPr bwMode="auto">
          <a:xfrm>
            <a:off x="7649724" y="3244578"/>
            <a:ext cx="328481" cy="1432702"/>
          </a:xfrm>
          <a:prstGeom prst="rect">
            <a:avLst/>
          </a:prstGeom>
          <a:solidFill>
            <a:srgbClr val="1D62C7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9" dirty="0">
              <a:latin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861991-C6D0-46B8-9087-0980E233F594}"/>
              </a:ext>
            </a:extLst>
          </p:cNvPr>
          <p:cNvSpPr/>
          <p:nvPr/>
        </p:nvSpPr>
        <p:spPr bwMode="auto">
          <a:xfrm>
            <a:off x="8718841" y="4122613"/>
            <a:ext cx="328481" cy="545241"/>
          </a:xfrm>
          <a:prstGeom prst="rect">
            <a:avLst/>
          </a:prstGeom>
          <a:solidFill>
            <a:srgbClr val="1D62C7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9" dirty="0"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E653AE-0809-4025-A7E6-7516A872C1D9}"/>
              </a:ext>
            </a:extLst>
          </p:cNvPr>
          <p:cNvSpPr/>
          <p:nvPr/>
        </p:nvSpPr>
        <p:spPr bwMode="auto">
          <a:xfrm>
            <a:off x="9791733" y="3665636"/>
            <a:ext cx="328481" cy="1006831"/>
          </a:xfrm>
          <a:prstGeom prst="rect">
            <a:avLst/>
          </a:prstGeom>
          <a:solidFill>
            <a:srgbClr val="1D62C7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9" dirty="0">
              <a:latin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8DAFE2-A547-455D-B72D-48ACEF80C36B}"/>
              </a:ext>
            </a:extLst>
          </p:cNvPr>
          <p:cNvSpPr/>
          <p:nvPr/>
        </p:nvSpPr>
        <p:spPr bwMode="auto">
          <a:xfrm>
            <a:off x="10860850" y="3975358"/>
            <a:ext cx="328481" cy="694314"/>
          </a:xfrm>
          <a:prstGeom prst="rect">
            <a:avLst/>
          </a:prstGeom>
          <a:solidFill>
            <a:srgbClr val="1D62C7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9" dirty="0">
              <a:latin typeface="Arial" panose="020B0604020202020204" pitchFamily="34" charset="0"/>
            </a:endParaRPr>
          </a:p>
        </p:txBody>
      </p:sp>
      <p:graphicFrame>
        <p:nvGraphicFramePr>
          <p:cNvPr id="18" name="Table 41">
            <a:extLst>
              <a:ext uri="{FF2B5EF4-FFF2-40B4-BE49-F238E27FC236}">
                <a16:creationId xmlns:a16="http://schemas.microsoft.com/office/drawing/2014/main" id="{2CC062CF-6602-4EBB-B034-E95FE37170A1}"/>
              </a:ext>
            </a:extLst>
          </p:cNvPr>
          <p:cNvGraphicFramePr>
            <a:graphicFrameLocks noGrp="1"/>
          </p:cNvGraphicFramePr>
          <p:nvPr/>
        </p:nvGraphicFramePr>
        <p:xfrm>
          <a:off x="7226571" y="4680292"/>
          <a:ext cx="4370568" cy="112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642">
                  <a:extLst>
                    <a:ext uri="{9D8B030D-6E8A-4147-A177-3AD203B41FA5}">
                      <a16:colId xmlns:a16="http://schemas.microsoft.com/office/drawing/2014/main" val="1979223122"/>
                    </a:ext>
                  </a:extLst>
                </a:gridCol>
                <a:gridCol w="1092642">
                  <a:extLst>
                    <a:ext uri="{9D8B030D-6E8A-4147-A177-3AD203B41FA5}">
                      <a16:colId xmlns:a16="http://schemas.microsoft.com/office/drawing/2014/main" val="2669480811"/>
                    </a:ext>
                  </a:extLst>
                </a:gridCol>
                <a:gridCol w="1092642">
                  <a:extLst>
                    <a:ext uri="{9D8B030D-6E8A-4147-A177-3AD203B41FA5}">
                      <a16:colId xmlns:a16="http://schemas.microsoft.com/office/drawing/2014/main" val="2006483327"/>
                    </a:ext>
                  </a:extLst>
                </a:gridCol>
                <a:gridCol w="1092642">
                  <a:extLst>
                    <a:ext uri="{9D8B030D-6E8A-4147-A177-3AD203B41FA5}">
                      <a16:colId xmlns:a16="http://schemas.microsoft.com/office/drawing/2014/main" val="3044921986"/>
                    </a:ext>
                  </a:extLst>
                </a:gridCol>
              </a:tblGrid>
              <a:tr h="39132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Check Point</a:t>
                      </a:r>
                    </a:p>
                  </a:txBody>
                  <a:tcPr marL="71372" marR="71372" marT="35686" marB="3568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Palo Alto Networks</a:t>
                      </a:r>
                    </a:p>
                  </a:txBody>
                  <a:tcPr marL="71372" marR="71372" marT="35686" marB="3568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Fortinet</a:t>
                      </a:r>
                    </a:p>
                  </a:txBody>
                  <a:tcPr marL="71372" marR="71372" marT="35686" marB="3568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Cisco</a:t>
                      </a:r>
                    </a:p>
                  </a:txBody>
                  <a:tcPr marL="71372" marR="71372" marT="35686" marB="3568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725213"/>
                  </a:ext>
                </a:extLst>
              </a:tr>
              <a:tr h="36459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99.2%</a:t>
                      </a:r>
                    </a:p>
                  </a:txBody>
                  <a:tcPr marL="71372" marR="71372" marT="35686" marB="3568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38.7%</a:t>
                      </a:r>
                    </a:p>
                  </a:txBody>
                  <a:tcPr marL="71372" marR="71372" marT="35686" marB="3568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72.7%</a:t>
                      </a:r>
                    </a:p>
                  </a:txBody>
                  <a:tcPr marL="71372" marR="71372" marT="35686" marB="3568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46.1%</a:t>
                      </a:r>
                    </a:p>
                  </a:txBody>
                  <a:tcPr marL="71372" marR="71372" marT="35686" marB="3568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196414"/>
                  </a:ext>
                </a:extLst>
              </a:tr>
              <a:tr h="36459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0.0%</a:t>
                      </a:r>
                    </a:p>
                  </a:txBody>
                  <a:tcPr marL="71372" marR="71372" marT="35686" marB="3568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43.9%</a:t>
                      </a:r>
                    </a:p>
                  </a:txBody>
                  <a:tcPr marL="71372" marR="71372" marT="35686" marB="3568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26.7%</a:t>
                      </a:r>
                    </a:p>
                  </a:txBody>
                  <a:tcPr marL="71372" marR="71372" marT="35686" marB="3568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Arial"/>
                          <a:cs typeface="Arial"/>
                        </a:rPr>
                        <a:t>0.0%</a:t>
                      </a:r>
                    </a:p>
                  </a:txBody>
                  <a:tcPr marL="71372" marR="71372" marT="35686" marB="3568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145436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05090EC7-6342-4AE4-8B5C-5AED9B943EFE}"/>
              </a:ext>
            </a:extLst>
          </p:cNvPr>
          <p:cNvSpPr/>
          <p:nvPr/>
        </p:nvSpPr>
        <p:spPr bwMode="auto">
          <a:xfrm>
            <a:off x="6223997" y="5517207"/>
            <a:ext cx="149898" cy="151264"/>
          </a:xfrm>
          <a:prstGeom prst="rect">
            <a:avLst/>
          </a:prstGeom>
          <a:solidFill>
            <a:schemeClr val="accent5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399" dirty="0">
              <a:latin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E6D946-89D2-45BA-97B6-77DEA0BA624E}"/>
              </a:ext>
            </a:extLst>
          </p:cNvPr>
          <p:cNvSpPr txBox="1"/>
          <p:nvPr/>
        </p:nvSpPr>
        <p:spPr bwMode="auto">
          <a:xfrm>
            <a:off x="6325801" y="5471228"/>
            <a:ext cx="958149" cy="2615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Detect only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97402F-8812-47A0-BB12-71BC1D28A2B9}"/>
              </a:ext>
            </a:extLst>
          </p:cNvPr>
          <p:cNvSpPr txBox="1"/>
          <p:nvPr/>
        </p:nvSpPr>
        <p:spPr bwMode="auto">
          <a:xfrm>
            <a:off x="7548084" y="3231594"/>
            <a:ext cx="531758" cy="2242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99.2%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9012E5-13E5-9FB3-CC55-305ED4D30ED5}"/>
              </a:ext>
            </a:extLst>
          </p:cNvPr>
          <p:cNvGrpSpPr/>
          <p:nvPr/>
        </p:nvGrpSpPr>
        <p:grpSpPr>
          <a:xfrm>
            <a:off x="8621889" y="3467463"/>
            <a:ext cx="531758" cy="664987"/>
            <a:chOff x="8624135" y="3467473"/>
            <a:chExt cx="531897" cy="6651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4789240-6F10-49B3-AC79-63BCFC336C95}"/>
                </a:ext>
              </a:extLst>
            </p:cNvPr>
            <p:cNvSpPr/>
            <p:nvPr/>
          </p:nvSpPr>
          <p:spPr bwMode="auto">
            <a:xfrm>
              <a:off x="8722056" y="3467473"/>
              <a:ext cx="328567" cy="665160"/>
            </a:xfrm>
            <a:prstGeom prst="rect">
              <a:avLst/>
            </a:prstGeom>
            <a:solidFill>
              <a:schemeClr val="accent5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9" dirty="0">
                <a:latin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C110CA1-69DF-4BBE-8A15-58EA49E83C05}"/>
                </a:ext>
              </a:extLst>
            </p:cNvPr>
            <p:cNvSpPr txBox="1"/>
            <p:nvPr/>
          </p:nvSpPr>
          <p:spPr bwMode="auto">
            <a:xfrm>
              <a:off x="8624135" y="3489857"/>
              <a:ext cx="531897" cy="22435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ts val="1100"/>
                </a:lnSpc>
                <a:spcBef>
                  <a:spcPts val="0"/>
                </a:spcBef>
                <a:spcAft>
                  <a:spcPts val="1200"/>
                </a:spcAft>
              </a:pPr>
              <a:r>
                <a:rPr lang="en-US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43.9%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2A8F714-0EC6-442C-95AE-838919BB1EDA}"/>
              </a:ext>
            </a:extLst>
          </p:cNvPr>
          <p:cNvSpPr txBox="1"/>
          <p:nvPr/>
        </p:nvSpPr>
        <p:spPr bwMode="auto">
          <a:xfrm>
            <a:off x="8621889" y="4119373"/>
            <a:ext cx="531758" cy="2242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38.7%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E2486AC-8A72-944E-ADC6-895B1B098F7D}"/>
              </a:ext>
            </a:extLst>
          </p:cNvPr>
          <p:cNvGrpSpPr/>
          <p:nvPr/>
        </p:nvGrpSpPr>
        <p:grpSpPr>
          <a:xfrm>
            <a:off x="9687932" y="3263174"/>
            <a:ext cx="531758" cy="410998"/>
            <a:chOff x="9690455" y="3263130"/>
            <a:chExt cx="531897" cy="41110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905D186-0D74-4C45-9BA2-A87D76E75EF7}"/>
                </a:ext>
              </a:extLst>
            </p:cNvPr>
            <p:cNvSpPr/>
            <p:nvPr/>
          </p:nvSpPr>
          <p:spPr bwMode="auto">
            <a:xfrm>
              <a:off x="9794283" y="3274098"/>
              <a:ext cx="328567" cy="400137"/>
            </a:xfrm>
            <a:prstGeom prst="rect">
              <a:avLst/>
            </a:prstGeom>
            <a:solidFill>
              <a:schemeClr val="accent5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399" dirty="0">
                <a:latin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E650FB-4879-46A5-8CAC-86C9D058AC59}"/>
                </a:ext>
              </a:extLst>
            </p:cNvPr>
            <p:cNvSpPr txBox="1"/>
            <p:nvPr/>
          </p:nvSpPr>
          <p:spPr bwMode="auto">
            <a:xfrm>
              <a:off x="9690455" y="3263130"/>
              <a:ext cx="531897" cy="22435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16" tIns="45708" rIns="91416" bIns="457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ts val="1100"/>
                </a:lnSpc>
                <a:spcBef>
                  <a:spcPts val="0"/>
                </a:spcBef>
                <a:spcAft>
                  <a:spcPts val="1200"/>
                </a:spcAft>
              </a:pPr>
              <a:r>
                <a:rPr lang="en-US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26.7%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2E25128-98AE-4D90-986C-2C2694BCDEB3}"/>
              </a:ext>
            </a:extLst>
          </p:cNvPr>
          <p:cNvSpPr txBox="1"/>
          <p:nvPr/>
        </p:nvSpPr>
        <p:spPr bwMode="auto">
          <a:xfrm>
            <a:off x="9696956" y="3699332"/>
            <a:ext cx="531758" cy="2214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72.7%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E65949-F6E9-42D1-A601-0CA0BA984363}"/>
              </a:ext>
            </a:extLst>
          </p:cNvPr>
          <p:cNvSpPr txBox="1"/>
          <p:nvPr/>
        </p:nvSpPr>
        <p:spPr bwMode="auto">
          <a:xfrm>
            <a:off x="10765399" y="3981846"/>
            <a:ext cx="531758" cy="2242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92365-A31C-0A16-FE15-EE7140366926}"/>
              </a:ext>
            </a:extLst>
          </p:cNvPr>
          <p:cNvSpPr txBox="1"/>
          <p:nvPr/>
        </p:nvSpPr>
        <p:spPr bwMode="auto">
          <a:xfrm>
            <a:off x="1617500" y="3313507"/>
            <a:ext cx="531758" cy="2242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99.2%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D91FD-DF56-709C-DBA0-F25F323BB5A5}"/>
              </a:ext>
            </a:extLst>
          </p:cNvPr>
          <p:cNvSpPr txBox="1"/>
          <p:nvPr/>
        </p:nvSpPr>
        <p:spPr bwMode="auto">
          <a:xfrm>
            <a:off x="2690575" y="4166857"/>
            <a:ext cx="531758" cy="2214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800">
                <a:solidFill>
                  <a:schemeClr val="bg1"/>
                </a:solidFill>
                <a:latin typeface="Arial"/>
                <a:cs typeface="Arial"/>
              </a:rPr>
              <a:t>38.7.%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B2214-8FAB-00E7-22C8-540DEAB3C0F8}"/>
              </a:ext>
            </a:extLst>
          </p:cNvPr>
          <p:cNvSpPr txBox="1"/>
          <p:nvPr/>
        </p:nvSpPr>
        <p:spPr bwMode="auto">
          <a:xfrm>
            <a:off x="3780034" y="3708138"/>
            <a:ext cx="531758" cy="2214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800">
                <a:solidFill>
                  <a:schemeClr val="bg1"/>
                </a:solidFill>
                <a:latin typeface="Arial"/>
                <a:cs typeface="Arial"/>
              </a:rPr>
              <a:t>72.7.%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1E10F8-CA78-4177-42AF-5F1479336C77}"/>
              </a:ext>
            </a:extLst>
          </p:cNvPr>
          <p:cNvSpPr txBox="1"/>
          <p:nvPr/>
        </p:nvSpPr>
        <p:spPr bwMode="auto">
          <a:xfrm>
            <a:off x="4803960" y="4027603"/>
            <a:ext cx="605480" cy="2214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16" tIns="45708" rIns="91416" bIns="45708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11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800">
                <a:solidFill>
                  <a:schemeClr val="bg1"/>
                </a:solidFill>
                <a:latin typeface="Arial"/>
                <a:cs typeface="Arial"/>
              </a:rPr>
              <a:t>46.1%</a:t>
            </a:r>
          </a:p>
        </p:txBody>
      </p:sp>
    </p:spTree>
    <p:extLst>
      <p:ext uri="{BB962C8B-B14F-4D97-AF65-F5344CB8AC3E}">
        <p14:creationId xmlns:p14="http://schemas.microsoft.com/office/powerpoint/2010/main" val="727831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FE00ED-55A4-99F8-A2A1-242D51C4B8BB}"/>
              </a:ext>
            </a:extLst>
          </p:cNvPr>
          <p:cNvSpPr txBox="1"/>
          <p:nvPr/>
        </p:nvSpPr>
        <p:spPr bwMode="auto">
          <a:xfrm>
            <a:off x="6446389" y="4484117"/>
            <a:ext cx="5042961" cy="8153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349" b="1" dirty="0">
                <a:latin typeface="Arial"/>
                <a:cs typeface="Arial"/>
              </a:rPr>
              <a:t>A Leader </a:t>
            </a:r>
            <a:r>
              <a:rPr lang="en-US" sz="2349" b="1" dirty="0">
                <a:solidFill>
                  <a:schemeClr val="bg2"/>
                </a:solidFill>
                <a:latin typeface="Arial"/>
                <a:cs typeface="Arial"/>
              </a:rPr>
              <a:t>in the </a:t>
            </a:r>
            <a:r>
              <a:rPr lang="en-US" sz="2349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Gartner Magic Quadrant ™ for Network Firewalls  </a:t>
            </a:r>
            <a:endParaRPr lang="en-US" sz="2349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C40A4-5AE8-C2C9-2180-42538D2F7D21}"/>
              </a:ext>
            </a:extLst>
          </p:cNvPr>
          <p:cNvSpPr txBox="1"/>
          <p:nvPr/>
        </p:nvSpPr>
        <p:spPr bwMode="auto">
          <a:xfrm>
            <a:off x="290697" y="3361352"/>
            <a:ext cx="6155692" cy="8305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392" tIns="45696" rIns="91392" bIns="45696" anchor="t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3075FF"/>
              </a:buClr>
              <a:buSzPct val="65000"/>
              <a:defRPr/>
            </a:pPr>
            <a:r>
              <a:rPr lang="en-US" sz="2398" i="1" dirty="0">
                <a:solidFill>
                  <a:schemeClr val="tx1">
                    <a:lumMod val="50000"/>
                  </a:schemeClr>
                </a:solidFill>
                <a:latin typeface="Arial"/>
                <a:ea typeface="Calibri" panose="020F0502020204030204" pitchFamily="34" charset="0"/>
                <a:cs typeface="Arial"/>
              </a:rPr>
              <a:t>“</a:t>
            </a:r>
            <a:r>
              <a:rPr lang="en-US" sz="2398" dirty="0">
                <a:solidFill>
                  <a:schemeClr val="tx1">
                    <a:lumMod val="50000"/>
                  </a:schemeClr>
                </a:solidFill>
                <a:latin typeface="Arial"/>
                <a:ea typeface="Calibri" panose="020F0502020204030204" pitchFamily="34" charset="0"/>
                <a:cs typeface="Arial"/>
              </a:rPr>
              <a:t>Check Point </a:t>
            </a:r>
            <a:r>
              <a:rPr lang="en-US" sz="2398" b="1" dirty="0">
                <a:solidFill>
                  <a:schemeClr val="tx1">
                    <a:lumMod val="50000"/>
                  </a:schemeClr>
                </a:solidFill>
                <a:latin typeface="Arial"/>
                <a:ea typeface="Calibri" panose="020F0502020204030204" pitchFamily="34" charset="0"/>
                <a:cs typeface="Arial"/>
              </a:rPr>
              <a:t>doubles down </a:t>
            </a:r>
            <a:r>
              <a:rPr lang="en-US" sz="2398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2398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398" b="1" dirty="0">
                <a:solidFill>
                  <a:schemeClr val="tx1">
                    <a:lumMod val="50000"/>
                  </a:schemeClr>
                </a:solidFill>
                <a:latin typeface="Arial"/>
                <a:ea typeface="Calibri" panose="020F0502020204030204" pitchFamily="34" charset="0"/>
                <a:cs typeface="Arial"/>
              </a:rPr>
              <a:t>on </a:t>
            </a:r>
            <a:r>
              <a:rPr lang="en-US" sz="2398" b="1" dirty="0">
                <a:latin typeface="Arial"/>
                <a:ea typeface="Calibri" panose="020F0502020204030204" pitchFamily="34" charset="0"/>
                <a:cs typeface="Arial"/>
              </a:rPr>
              <a:t>threat prevention”</a:t>
            </a:r>
            <a:endParaRPr lang="en-US" sz="2398" b="1" dirty="0">
              <a:solidFill>
                <a:srgbClr val="4D4D4F"/>
              </a:solidFill>
              <a:latin typeface="Arial"/>
              <a:cs typeface="Arial"/>
            </a:endParaRPr>
          </a:p>
        </p:txBody>
      </p:sp>
      <p:pic>
        <p:nvPicPr>
          <p:cNvPr id="15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685104FB-8FFE-0D80-64F1-8569DF75F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90" y="2204190"/>
            <a:ext cx="3934470" cy="20799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591424-BB8F-32D5-3CFC-8C23CCACE33A}"/>
              </a:ext>
            </a:extLst>
          </p:cNvPr>
          <p:cNvSpPr txBox="1"/>
          <p:nvPr/>
        </p:nvSpPr>
        <p:spPr bwMode="auto">
          <a:xfrm>
            <a:off x="1145934" y="4484117"/>
            <a:ext cx="4408718" cy="815372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349" b="1" dirty="0">
                <a:latin typeface="Arial"/>
                <a:cs typeface="Arial"/>
              </a:rPr>
              <a:t>Leader</a:t>
            </a:r>
            <a:r>
              <a:rPr lang="en-US" sz="2349" b="1" dirty="0">
                <a:solidFill>
                  <a:schemeClr val="bg2"/>
                </a:solidFill>
                <a:latin typeface="Arial"/>
                <a:cs typeface="Arial"/>
              </a:rPr>
              <a:t> in </a:t>
            </a:r>
            <a:r>
              <a:rPr lang="en-US" sz="2349" dirty="0">
                <a:solidFill>
                  <a:srgbClr val="262627"/>
                </a:solidFill>
                <a:latin typeface="Arial"/>
                <a:cs typeface="Arial"/>
              </a:rPr>
              <a:t>Forrester Wave: </a:t>
            </a:r>
            <a:r>
              <a:rPr lang="en-US" sz="2349" dirty="0">
                <a:latin typeface="Arial"/>
                <a:cs typeface="Arial"/>
              </a:rPr>
              <a:t>​</a:t>
            </a:r>
            <a:r>
              <a:rPr lang="en-US" sz="2349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349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49" dirty="0">
                <a:solidFill>
                  <a:srgbClr val="262627"/>
                </a:solidFill>
                <a:latin typeface="Arial"/>
                <a:cs typeface="Arial"/>
              </a:rPr>
              <a:t>Enterprise Firewalls, Q4 2022</a:t>
            </a:r>
            <a:r>
              <a:rPr lang="en-US" sz="2349" dirty="0">
                <a:latin typeface="Arial"/>
                <a:cs typeface="Arial"/>
              </a:rPr>
              <a:t>​</a:t>
            </a:r>
            <a:endParaRPr lang="en-US" sz="234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8" descr="Logo&#10;&#10;Description automatically generated">
            <a:extLst>
              <a:ext uri="{FF2B5EF4-FFF2-40B4-BE49-F238E27FC236}">
                <a16:creationId xmlns:a16="http://schemas.microsoft.com/office/drawing/2014/main" id="{93286634-9FDE-F39A-8D38-D1ABC37E5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73" y="2542598"/>
            <a:ext cx="2741772" cy="474454"/>
          </a:xfrm>
          <a:prstGeom prst="rect">
            <a:avLst/>
          </a:prstGeom>
        </p:spPr>
      </p:pic>
      <p:sp>
        <p:nvSpPr>
          <p:cNvPr id="3" name="Footer Placeholder 2" hidden="1">
            <a:extLst>
              <a:ext uri="{FF2B5EF4-FFF2-40B4-BE49-F238E27FC236}">
                <a16:creationId xmlns:a16="http://schemas.microsoft.com/office/drawing/2014/main" id="{9E7F2174-2880-7335-7831-55440B69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 [Internal Use] for Check Point employees​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C8E287-053B-1DB0-D492-DA2B7FB7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42" y="460552"/>
            <a:ext cx="11774698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Tradition of Network Security Threat Prevention Excellence </a:t>
            </a:r>
            <a:br>
              <a:rPr lang="en-US" dirty="0"/>
            </a:br>
            <a:r>
              <a:rPr lang="en-US" sz="2799" dirty="0">
                <a:solidFill>
                  <a:schemeClr val="tx1"/>
                </a:solidFill>
              </a:rPr>
              <a:t>Download reports, watch other sessions, security assessment:</a:t>
            </a:r>
            <a:br>
              <a:rPr lang="en-US" sz="2799" dirty="0">
                <a:solidFill>
                  <a:schemeClr val="tx1"/>
                </a:solidFill>
              </a:rPr>
            </a:br>
            <a:endParaRPr lang="en-US" sz="2799" b="1" dirty="0">
              <a:solidFill>
                <a:schemeClr val="tx1"/>
              </a:solidFill>
            </a:endParaRP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C9CBDE4-3C05-4130-D757-64EE6473681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fld id="{BA761656-1249-4F38-99F8-ACF2559DA4D2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DDA4E6-B127-F286-84B7-213D19858E8E}"/>
              </a:ext>
            </a:extLst>
          </p:cNvPr>
          <p:cNvSpPr txBox="1"/>
          <p:nvPr/>
        </p:nvSpPr>
        <p:spPr bwMode="auto">
          <a:xfrm>
            <a:off x="3938060" y="5812673"/>
            <a:ext cx="4846865" cy="52322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 "/>
              </a:rPr>
              <a:t>Get the reports today! </a:t>
            </a:r>
            <a:endParaRPr lang="en-US" sz="2800" dirty="0">
              <a:solidFill>
                <a:schemeClr val="bg1"/>
              </a:solidFill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40031916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C6BA66-69F6-5958-18E1-5002B595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Network Security</a:t>
            </a:r>
            <a:br>
              <a:rPr lang="en-US" dirty="0"/>
            </a:br>
            <a:r>
              <a:rPr lang="en-US" sz="2799" dirty="0">
                <a:solidFill>
                  <a:schemeClr val="tx1"/>
                </a:solidFill>
              </a:rPr>
              <a:t>Most advanced and scalable security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 hidden="1">
            <a:extLst>
              <a:ext uri="{FF2B5EF4-FFF2-40B4-BE49-F238E27FC236}">
                <a16:creationId xmlns:a16="http://schemas.microsoft.com/office/drawing/2014/main" id="{D0AD8D0D-CB22-486B-8AB5-D8873A89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  <a:defRPr/>
            </a:pPr>
            <a:r>
              <a:rPr lang="en-US" smtClean="0">
                <a:solidFill>
                  <a:srgbClr val="FFFFFF">
                    <a:lumMod val="75000"/>
                  </a:srgbClr>
                </a:solidFill>
              </a:rPr>
              <a:t> [Internal Use] for Check Point employees​</a:t>
            </a:r>
            <a:endParaRPr lang="en-IL" dirty="0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1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0949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218987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82848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43797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4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defRPr/>
            </a:pPr>
            <a:fld id="{BA761656-1249-4F38-99F8-ACF2559DA4D2}" type="datetimeFigureOut">
              <a:rPr lang="en-US" smtClean="0"/>
              <a:pPr>
                <a:buClr>
                  <a:srgbClr val="FF0000"/>
                </a:buClr>
                <a:defRPr/>
              </a:pPr>
              <a:t>1/17/2023</a:t>
            </a:fld>
            <a:endParaRPr lang="en-US">
              <a:solidFill>
                <a:srgbClr val="4D4D4F">
                  <a:tint val="75000"/>
                </a:srgb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EDB6DE-44C0-4A5A-872B-7E506E6BC3E3}"/>
              </a:ext>
            </a:extLst>
          </p:cNvPr>
          <p:cNvSpPr/>
          <p:nvPr/>
        </p:nvSpPr>
        <p:spPr>
          <a:xfrm>
            <a:off x="881930" y="1764068"/>
            <a:ext cx="2311950" cy="188544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DC6128-AF1A-49F5-83EB-7A7EB0A05E9A}"/>
              </a:ext>
            </a:extLst>
          </p:cNvPr>
          <p:cNvSpPr txBox="1"/>
          <p:nvPr/>
        </p:nvSpPr>
        <p:spPr bwMode="auto">
          <a:xfrm>
            <a:off x="873054" y="2285558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solidFill>
                  <a:schemeClr val="bg1"/>
                </a:solidFill>
                <a:latin typeface="Arial"/>
                <a:ea typeface="Segoe UI Black"/>
                <a:cs typeface="Arial"/>
              </a:rPr>
              <a:t>Threat Prevention </a:t>
            </a:r>
            <a:endParaRPr lang="en-US" sz="1999" b="1" cap="all" dirty="0">
              <a:solidFill>
                <a:schemeClr val="bg1"/>
              </a:solidFill>
              <a:latin typeface="Arial" panose="020B0604020202020204" pitchFamily="34" charset="0"/>
              <a:ea typeface="Segoe UI Black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E78F6-9258-4893-A697-2E138B68D402}"/>
              </a:ext>
            </a:extLst>
          </p:cNvPr>
          <p:cNvSpPr/>
          <p:nvPr/>
        </p:nvSpPr>
        <p:spPr>
          <a:xfrm>
            <a:off x="3622548" y="1764068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E54B4D-8AC6-428C-AE12-F4A613592466}"/>
              </a:ext>
            </a:extLst>
          </p:cNvPr>
          <p:cNvSpPr txBox="1"/>
          <p:nvPr/>
        </p:nvSpPr>
        <p:spPr bwMode="auto">
          <a:xfrm>
            <a:off x="3613673" y="2439406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Data center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DA50C8-3145-4704-8B7E-F59B0D05FB58}"/>
              </a:ext>
            </a:extLst>
          </p:cNvPr>
          <p:cNvSpPr/>
          <p:nvPr/>
        </p:nvSpPr>
        <p:spPr>
          <a:xfrm>
            <a:off x="6355580" y="1770671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9E423B-ECE0-43BF-8B58-F01173A37970}"/>
              </a:ext>
            </a:extLst>
          </p:cNvPr>
          <p:cNvSpPr txBox="1"/>
          <p:nvPr/>
        </p:nvSpPr>
        <p:spPr bwMode="auto">
          <a:xfrm>
            <a:off x="6346705" y="2292161"/>
            <a:ext cx="2338782" cy="7076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Branch </a:t>
            </a:r>
            <a:b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</a:b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office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5C87E0-7020-4DC9-A61D-B216C83F5563}"/>
              </a:ext>
            </a:extLst>
          </p:cNvPr>
          <p:cNvSpPr/>
          <p:nvPr/>
        </p:nvSpPr>
        <p:spPr>
          <a:xfrm>
            <a:off x="9079735" y="1757481"/>
            <a:ext cx="2311950" cy="1885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4B9DE5-6140-439B-9CBE-2EF619C4638D}"/>
              </a:ext>
            </a:extLst>
          </p:cNvPr>
          <p:cNvSpPr txBox="1"/>
          <p:nvPr/>
        </p:nvSpPr>
        <p:spPr bwMode="auto">
          <a:xfrm>
            <a:off x="9070860" y="2432819"/>
            <a:ext cx="2338782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I</a:t>
            </a:r>
            <a:r>
              <a:rPr lang="en-US" sz="1999" b="1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</a:t>
            </a: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t</a:t>
            </a: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/</a:t>
            </a:r>
            <a:r>
              <a:rPr lang="en-US" sz="1999" b="1" cap="all" dirty="0" err="1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ot</a:t>
            </a:r>
            <a:endParaRPr lang="en-US" sz="1999" b="1" cap="all" dirty="0">
              <a:latin typeface="Arial" panose="020B0604020202020204" pitchFamily="34" charset="0"/>
              <a:ea typeface="Segoe UI Black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BEE523-0937-4E18-87D2-2875D0CF9430}"/>
              </a:ext>
            </a:extLst>
          </p:cNvPr>
          <p:cNvSpPr/>
          <p:nvPr/>
        </p:nvSpPr>
        <p:spPr>
          <a:xfrm>
            <a:off x="881930" y="3973343"/>
            <a:ext cx="10509755" cy="8167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7BE0F-CF2C-4E5D-A9DB-7B58EB3581C9}"/>
              </a:ext>
            </a:extLst>
          </p:cNvPr>
          <p:cNvSpPr txBox="1"/>
          <p:nvPr/>
        </p:nvSpPr>
        <p:spPr bwMode="auto">
          <a:xfrm>
            <a:off x="873055" y="4188484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Security management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F30D53-9E75-4886-AC1C-8894B9A80F0A}"/>
              </a:ext>
            </a:extLst>
          </p:cNvPr>
          <p:cNvSpPr/>
          <p:nvPr/>
        </p:nvSpPr>
        <p:spPr>
          <a:xfrm>
            <a:off x="881930" y="5098881"/>
            <a:ext cx="10509755" cy="81679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  <a:effectLst>
            <a:outerShdw blurRad="101600" dist="38100" dir="4200000" algn="ctr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FF0000"/>
              </a:buClr>
              <a:defRPr/>
            </a:pPr>
            <a:endParaRPr lang="id-ID" sz="3998" dirty="0">
              <a:solidFill>
                <a:srgbClr val="4D4D4F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4203DC-0D16-4C8C-8415-A9D94B12B257}"/>
              </a:ext>
            </a:extLst>
          </p:cNvPr>
          <p:cNvSpPr txBox="1"/>
          <p:nvPr/>
        </p:nvSpPr>
        <p:spPr bwMode="auto">
          <a:xfrm>
            <a:off x="873055" y="5317140"/>
            <a:ext cx="10509755" cy="3999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20" tIns="45660" rIns="91320" bIns="456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913030">
              <a:buClr>
                <a:srgbClr val="FF0000"/>
              </a:buClr>
              <a:defRPr/>
            </a:pPr>
            <a:r>
              <a:rPr lang="en-US" sz="1999" b="1" cap="all" dirty="0">
                <a:latin typeface="Arial" panose="020B0604020202020204" pitchFamily="34" charset="0"/>
                <a:ea typeface="Segoe UI Black"/>
                <a:cs typeface="Arial" panose="020B0604020202020204" pitchFamily="34" charset="0"/>
              </a:rPr>
              <a:t>Small business</a:t>
            </a:r>
          </a:p>
        </p:txBody>
      </p:sp>
    </p:spTree>
    <p:extLst>
      <p:ext uri="{BB962C8B-B14F-4D97-AF65-F5344CB8AC3E}">
        <p14:creationId xmlns:p14="http://schemas.microsoft.com/office/powerpoint/2010/main" val="161759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arget_POWER_USER_SEPARATOR_ICONS_aim_POWER_USER_SEPARATOR_ICONS_alternate_POWER_USER_SEPARATOR_ICONS_swapping_POWER_USER_SEPARATOR_ICONS_switch_POWER_USER_SEPARATOR_ICONS_target-shooting_POWER_USER_SEPARATOR_ICONS_targete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arget_POWER_USER_SEPARATOR_ICONS_aim_POWER_USER_SEPARATOR_ICONS_alternate_POWER_USER_SEPARATOR_ICONS_swapping_POWER_USER_SEPARATOR_ICONS_switch_POWER_USER_SEPARATOR_ICONS_target-shooting_POWER_USER_SEPARATOR_ICONS_targeted"/>
</p:tagLst>
</file>

<file path=ppt/theme/theme1.xml><?xml version="1.0" encoding="utf-8"?>
<a:theme xmlns:a="http://schemas.openxmlformats.org/drawingml/2006/main" name="CP_CorpTemp_2023">
  <a:themeElements>
    <a:clrScheme name="Check Point 2023">
      <a:dk1>
        <a:srgbClr val="30242F"/>
      </a:dk1>
      <a:lt1>
        <a:srgbClr val="FFFFFF"/>
      </a:lt1>
      <a:dk2>
        <a:srgbClr val="DA1572"/>
      </a:dk2>
      <a:lt2>
        <a:srgbClr val="7F7F7F"/>
      </a:lt2>
      <a:accent1>
        <a:srgbClr val="DA1572"/>
      </a:accent1>
      <a:accent2>
        <a:srgbClr val="00B7FF"/>
      </a:accent2>
      <a:accent3>
        <a:srgbClr val="C42DE8"/>
      </a:accent3>
      <a:accent4>
        <a:srgbClr val="00EFE8"/>
      </a:accent4>
      <a:accent5>
        <a:srgbClr val="FF6600"/>
      </a:accent5>
      <a:accent6>
        <a:srgbClr val="293896"/>
      </a:accent6>
      <a:hlink>
        <a:srgbClr val="DA1572"/>
      </a:hlink>
      <a:folHlink>
        <a:srgbClr val="7F7F7F"/>
      </a:folHlink>
    </a:clrScheme>
    <a:fontScheme name="Check Point 20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12700" algn="ctr">
          <a:noFill/>
          <a:miter lim="800000"/>
          <a:headEnd/>
          <a:tailE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spcBef>
            <a:spcPts val="1200"/>
          </a:spcBef>
          <a:spcAft>
            <a:spcPts val="0"/>
          </a:spcAft>
          <a:buSzPct val="115000"/>
          <a:defRPr sz="2400" dirty="0" err="1" smtClean="0">
            <a:latin typeface="+mn-lt"/>
          </a:defRPr>
        </a:defPPr>
      </a:lstStyle>
    </a:spDef>
    <a:lnDef>
      <a:spPr bwMode="auto">
        <a:solidFill>
          <a:schemeClr val="bg1"/>
        </a:solidFill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auto">
        <a:noFill/>
        <a:ln>
          <a:noFill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>
          <a:spcBef>
            <a:spcPts val="0"/>
          </a:spcBef>
          <a:defRPr sz="2400" dirty="0" err="1" smtClean="0">
            <a:solidFill>
              <a:schemeClr val="bg2">
                <a:lumMod val="50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PPTtemplates_10_01_26_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8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6553A0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B8B3CD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9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95B8CF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C8D8E4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0575604A-1F86-45D1-9525-C16DDE0878E9}" vid="{0F987540-F5DC-4BAE-805F-93ECD5290646}"/>
    </a:ext>
  </a:extLst>
</a:theme>
</file>

<file path=ppt/theme/theme2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D1109CE598DD41BE43ABBA3F659D06" ma:contentTypeVersion="3" ma:contentTypeDescription="Create a new document." ma:contentTypeScope="" ma:versionID="37e371c3f7d3cd5ffa853b663185e1f8">
  <xsd:schema xmlns:xsd="http://www.w3.org/2001/XMLSchema" xmlns:xs="http://www.w3.org/2001/XMLSchema" xmlns:p="http://schemas.microsoft.com/office/2006/metadata/properties" xmlns:ns2="2ed831a1-b2a0-48cf-a66b-e08ee617f0d9" targetNamespace="http://schemas.microsoft.com/office/2006/metadata/properties" ma:root="true" ma:fieldsID="d25e92ae4a8cc5aa4776e64645b83503" ns2:_="">
    <xsd:import namespace="2ed831a1-b2a0-48cf-a66b-e08ee617f0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d831a1-b2a0-48cf-a66b-e08ee617f0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93847E-D677-45FC-9F25-C638C081A87A}"/>
</file>

<file path=customXml/itemProps2.xml><?xml version="1.0" encoding="utf-8"?>
<ds:datastoreItem xmlns:ds="http://schemas.openxmlformats.org/officeDocument/2006/customXml" ds:itemID="{7B3462C1-B361-4093-BA62-14D58B920EFF}"/>
</file>

<file path=customXml/itemProps3.xml><?xml version="1.0" encoding="utf-8"?>
<ds:datastoreItem xmlns:ds="http://schemas.openxmlformats.org/officeDocument/2006/customXml" ds:itemID="{D1DDFCEC-FEFA-4FC7-90A1-9C9C52A1676F}"/>
</file>

<file path=docMetadata/LabelInfo.xml><?xml version="1.0" encoding="utf-8"?>
<clbl:labelList xmlns:clbl="http://schemas.microsoft.com/office/2020/mipLabelMetadata">
  <clbl:label id="{e0cf9a1c-2cb1-4d38-9733-321b2d511f49}" enabled="1" method="Standard" siteId="{612a5289-89a8-45c2-a40d-f36fadb6d37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CP_CorpTemp_2023</Template>
  <TotalTime>66</TotalTime>
  <Words>3736</Words>
  <Application>Microsoft Office PowerPoint</Application>
  <PresentationFormat>Custom</PresentationFormat>
  <Paragraphs>599</Paragraphs>
  <Slides>41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8" baseType="lpstr">
      <vt:lpstr>Arial</vt:lpstr>
      <vt:lpstr>Arial </vt:lpstr>
      <vt:lpstr>Arial Narrow</vt:lpstr>
      <vt:lpstr>Arial,Sans-Serif</vt:lpstr>
      <vt:lpstr>Calibri</vt:lpstr>
      <vt:lpstr>Calibri Light</vt:lpstr>
      <vt:lpstr>Calibri,Sans-Serif</vt:lpstr>
      <vt:lpstr>Ciscolight</vt:lpstr>
      <vt:lpstr>Helvetica</vt:lpstr>
      <vt:lpstr>Helvetica Neue</vt:lpstr>
      <vt:lpstr>Open Sans</vt:lpstr>
      <vt:lpstr>PlayfairDisplay-Regular</vt:lpstr>
      <vt:lpstr>Poppins Bold</vt:lpstr>
      <vt:lpstr>Segoe UI Black</vt:lpstr>
      <vt:lpstr>Source Sans Pro</vt:lpstr>
      <vt:lpstr>Wingdings</vt:lpstr>
      <vt:lpstr>CP_CorpTemp_2023</vt:lpstr>
      <vt:lpstr>PowerPoint Presentation</vt:lpstr>
      <vt:lpstr>Agenda</vt:lpstr>
      <vt:lpstr>Network Security Challenges for Enterprises and SMB </vt:lpstr>
      <vt:lpstr>AI &amp; Automation Required for Zero-Trust Security  </vt:lpstr>
      <vt:lpstr>PowerPoint Presentation</vt:lpstr>
      <vt:lpstr>A New Era in Network Security with Quantum Titan Prevention. Management. Performance.</vt:lpstr>
      <vt:lpstr>Industry Leading 99.7% Malware Catch Rate Confirmed in 3rd party independent study   </vt:lpstr>
      <vt:lpstr>Tradition of Network Security Threat Prevention Excellence  Download reports, watch other sessions, security assessment: </vt:lpstr>
      <vt:lpstr>Quantum Network Security Most advanced and scalable security </vt:lpstr>
      <vt:lpstr>Deep Learning Reduces False Positives by 90% Deep learning vs. Machine learning   </vt:lpstr>
      <vt:lpstr>Advanced DNS Security Software Blade Blocks 5X more DNS-based attacks  than signature-based technologies </vt:lpstr>
      <vt:lpstr>Zero-Day Phishing Software Blade  Blocks 4X more Zero-Day Phishing than Signature based solutions</vt:lpstr>
      <vt:lpstr>Best Threat Prevention Power  by Innovated Deep Learning   </vt:lpstr>
      <vt:lpstr>Quantum Network Security Most advanced and scalable security</vt:lpstr>
      <vt:lpstr>Quantum LightSpeed – More Use Cases Redefining firewall security at network speed </vt:lpstr>
      <vt:lpstr>3x Throughput for VM Migration and Backup​ Hyperflow: Distribute elephant flows across multiple cores </vt:lpstr>
      <vt:lpstr>Quantum Maestro Cloud scalability on-premises  </vt:lpstr>
      <vt:lpstr>Quantum Network Security Most advanced and scalable security</vt:lpstr>
      <vt:lpstr>SD-WAN Security Challenges</vt:lpstr>
      <vt:lpstr>PowerPoint Presentation</vt:lpstr>
      <vt:lpstr>Quantum SD-WAN  Highest of level of security and tightly integrated connectivity</vt:lpstr>
      <vt:lpstr>Integrated SD-WAN In Quantum Gateways</vt:lpstr>
      <vt:lpstr>Quantum Network Security Most advanced and scalable security</vt:lpstr>
      <vt:lpstr>IoT and OT Attacks Continue to Expand </vt:lpstr>
      <vt:lpstr>Quantum IoT Protect Threat prevention for both network and on-device protection </vt:lpstr>
      <vt:lpstr>IOT Protect Network Security AI-powered Threat Prevention for IoT Devices</vt:lpstr>
      <vt:lpstr>IOT Protect On-Device security Device level nano-agent providing preemptive security</vt:lpstr>
      <vt:lpstr>Quantum Network Security Most advanced and scalable security</vt:lpstr>
      <vt:lpstr>Streamline Policy Change-Review Superior management with built-in “two sets of eyes” </vt:lpstr>
      <vt:lpstr>Align Security Policy to Dynamic Business Changes</vt:lpstr>
      <vt:lpstr>Complete Event Visibility across All Domains Search and view logs across all Check Point products</vt:lpstr>
      <vt:lpstr>Infinity Portal Unified Management Manage all Check Point products from the cloud </vt:lpstr>
      <vt:lpstr>Quantum Network Security Most advanced and scalable security</vt:lpstr>
      <vt:lpstr>Infinity Security Solution for SMBs </vt:lpstr>
      <vt:lpstr>Industry-Leading Threat Prevention and Connectivity New 1500 series with WiFi6 and 5G</vt:lpstr>
      <vt:lpstr>PowerPoint Presentation</vt:lpstr>
      <vt:lpstr>A New Era in Network Security with Quantum Titan Prevention. Management. Performance.</vt:lpstr>
      <vt:lpstr>Protecting the World’s Largest Organizations </vt:lpstr>
      <vt:lpstr>Tradition of Network Security  Threat Prevention Excellence  Get the reports today! </vt:lpstr>
      <vt:lpstr>Attend the Quantum CPX Sessions for More Insights </vt:lpstr>
      <vt:lpstr>PowerPoint Presentation</vt:lpstr>
    </vt:vector>
  </TitlesOfParts>
  <Company>Checkpoint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Thompson</dc:creator>
  <cp:lastModifiedBy>Zoom Studio</cp:lastModifiedBy>
  <cp:revision>11</cp:revision>
  <cp:lastPrinted>2013-06-12T23:53:29Z</cp:lastPrinted>
  <dcterms:created xsi:type="dcterms:W3CDTF">2023-01-12T00:32:40Z</dcterms:created>
  <dcterms:modified xsi:type="dcterms:W3CDTF">2023-01-17T05:47:52Z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NoClassification</vt:lpwstr>
  </property>
  <property fmtid="{D5CDD505-2E9C-101B-9397-08002B2CF9AE}" pid="3" name="ClassificationDisplay">
    <vt:lpwstr>[No Classification] </vt:lpwstr>
  </property>
  <property fmtid="{D5CDD505-2E9C-101B-9397-08002B2CF9AE}" pid="4" name="ClassificationEntries">
    <vt:lpwstr>50</vt:lpwstr>
  </property>
  <property fmtid="{D5CDD505-2E9C-101B-9397-08002B2CF9AE}" pid="5" name="Classification_1">
    <vt:lpwstr>WGB8ZnR5dHdGZkpmfmpwanSJPnOXICeDOz0rm46QczeDLSQubzs0Nj4nVFE=</vt:lpwstr>
  </property>
  <property fmtid="{D5CDD505-2E9C-101B-9397-08002B2CF9AE}" pid="6" name="Classification_2">
    <vt:lpwstr>WGB8ZnR5dHdGZEpifGp2YXSJPnOGKjqRIDAtgZ+dKSlIOjUgNYJfIS8pJSpATw==</vt:lpwstr>
  </property>
  <property fmtid="{D5CDD505-2E9C-101B-9397-08002B2CF9AE}" pid="7" name="Classification_3">
    <vt:lpwstr>WGB8ZnR5dHdGZEpifGp2Z3SJPnOVNzuDLDc8io9POjWWKS5+hjkhMjRcVA==</vt:lpwstr>
  </property>
  <property fmtid="{D5CDD505-2E9C-101B-9397-08002B2CF9AE}" pid="8" name="Classification_4">
    <vt:lpwstr>WGB8ZnR5dHdGZEpifGp2ZHSJPnONLDOfJS1oPY6HPDeaKzEgMFKWg5qNj1oiLyQ0NEBC</vt:lpwstr>
  </property>
  <property fmtid="{D5CDD505-2E9C-101B-9397-08002B2CF9AE}" pid="9" name="Classification_5">
    <vt:lpwstr>WGB1f2l7dXVVd0FidWJ8aGduU4mIfoaSOiA6hoiALSFIOjUgNYJfIS8pJSpATw==</vt:lpwstr>
  </property>
  <property fmtid="{D5CDD505-2E9C-101B-9397-08002B2CF9AE}" pid="10" name="Verifier">
    <vt:lpwstr>IyCHJSc6Ni2APpMzOzkqPA==</vt:lpwstr>
  </property>
  <property fmtid="{D5CDD505-2E9C-101B-9397-08002B2CF9AE}" pid="11" name="PolicyName">
    <vt:lpwstr>IyBkiiooNjePMZkxLiQsPTo=</vt:lpwstr>
  </property>
  <property fmtid="{D5CDD505-2E9C-101B-9397-08002B2CF9AE}" pid="12" name="Version">
    <vt:lpwstr>Xw==</vt:lpwstr>
  </property>
  <property fmtid="{D5CDD505-2E9C-101B-9397-08002B2CF9AE}" pid="13" name="PolicyID">
    <vt:lpwstr/>
  </property>
  <property fmtid="{D5CDD505-2E9C-101B-9397-08002B2CF9AE}" pid="14" name="DomainID">
    <vt:lpwstr/>
  </property>
  <property fmtid="{D5CDD505-2E9C-101B-9397-08002B2CF9AE}" pid="15" name="HText">
    <vt:lpwstr/>
  </property>
  <property fmtid="{D5CDD505-2E9C-101B-9397-08002B2CF9AE}" pid="16" name="FText">
    <vt:lpwstr/>
  </property>
  <property fmtid="{D5CDD505-2E9C-101B-9397-08002B2CF9AE}" pid="17" name="WMark">
    <vt:lpwstr/>
  </property>
  <property fmtid="{D5CDD505-2E9C-101B-9397-08002B2CF9AE}" pid="18" name="Set">
    <vt:lpwstr>Ky4oOiM=</vt:lpwstr>
  </property>
  <property fmtid="{D5CDD505-2E9C-101B-9397-08002B2CF9AE}" pid="19" name="Classification_6">
    <vt:lpwstr>W2B1eml7dXVVd0FidWR8aGZpU4mIfoaSOiA6hoiALSFILC4wJoaAkj+PjISTlJGalp6GQZOKn08tLiY8OigtIFY=</vt:lpwstr>
  </property>
  <property fmtid="{D5CDD505-2E9C-101B-9397-08002B2CF9AE}" pid="20" name="Classification_7">
    <vt:lpwstr>VWBzZnR5dHBGbkphfmp0anSYPnOGKjqRIDAtgZ+dKSlIKy8sNSmHm5qPj5Gflo+BUZOdgksmOD0oSDcrOSA=</vt:lpwstr>
  </property>
  <property fmtid="{D5CDD505-2E9C-101B-9397-08002B2CF9AE}" pid="21" name="Classification_8">
    <vt:lpwstr>VWBzZnR5dHBGbkpneGp0ZHSYPnOVNzuDLDc8io9PKy+aKYUmPIyHmI+DjY+EUYKakksxJTkkXzAsKT8=</vt:lpwstr>
  </property>
  <property fmtid="{D5CDD505-2E9C-101B-9397-08002B2CF9AE}" pid="22" name="Classification_9">
    <vt:lpwstr>VWBzZnR5dHBGZkBofmB/YGZ5MoV+jT2QITgxTzmROzGBISYxMY1fkJWFhSGTl4SWlICdhp6RXJeGiEgtPyUtPSIyMzs=</vt:lpwstr>
  </property>
  <property fmtid="{D5CDD505-2E9C-101B-9397-08002B2CF9AE}" pid="23" name="Classification_10">
    <vt:lpwstr>VWB8ZnR5dHBGZkpnfWp2YnSJPnOGKjqRIDAtgZ+dKSlIKy8sNSmHm5qPj5Gflo+BUZOdgksmOD0oSDcrOSA=</vt:lpwstr>
  </property>
  <property fmtid="{D5CDD505-2E9C-101B-9397-08002B2CF9AE}" pid="24" name="Classification_11">
    <vt:lpwstr>VWB8ZnR5dHBGZkpne2p3ZHSJPnOVNzuDLDc8io9PKy+aKYUmPIyHmI+DjY+EUYKakksxJTkkXzAsKT8=</vt:lpwstr>
  </property>
  <property fmtid="{D5CDD505-2E9C-101B-9397-08002B2CF9AE}" pid="25" name="Classification_12">
    <vt:lpwstr>VGB9ZnR5dHBGY0pgd2p0a3SJPnOGKjqRIDAtgZ+dKSlIKy8sNSmHm5qPj5Gflo+BUZOdgksmOD0oSD5YQlxcPVZH</vt:lpwstr>
  </property>
  <property fmtid="{D5CDD505-2E9C-101B-9397-08002B2CF9AE}" pid="26" name="Classification_13">
    <vt:lpwstr>VGB9ZnR5dHBGY0pgd2p2YXSJPnOVNzuDLDc8io9PKy+aKYUmPIyHmI+DjY+EUYKakksxJTkkXzlfUkNeWFxc</vt:lpwstr>
  </property>
  <property fmtid="{D5CDD505-2E9C-101B-9397-08002B2CF9AE}" pid="27" name="Classification_14">
    <vt:lpwstr>XH5re3Zmd3RXY1BhdWVyaGRgU5iIfpeYJzIhi46aPCySJH4mPoCFM5yEgYKbj46ckYRcjJ+ISTcjLDJDOFpbIFZaT0Y=</vt:lpwstr>
  </property>
  <property fmtid="{D5CDD505-2E9C-101B-9397-08002B2CF9AE}" pid="28" name="Classification_15">
    <vt:lpwstr>XH5re3Zmd3RXY1BmdWBxaGVuU5iIfoSFJiAtjJ+RLH6QIiwklIqMlpyHlI6ZkZVbnJ+fVDMvOzVEKEVZRVxBIFc=</vt:lpwstr>
  </property>
  <property fmtid="{D5CDD505-2E9C-101B-9397-08002B2CF9AE}" pid="29" name="Classification_16">
    <vt:lpwstr>XH1rfWl7dXVSd0FidWF8aGZhU4mIfoaSOiA6hoiALSFIKy8sNSmHm5qPj5Gflo+BUZOdgksmOD0oSD5YQlxcPVZG</vt:lpwstr>
  </property>
  <property fmtid="{D5CDD505-2E9C-101B-9397-08002B2CF9AE}" pid="30" name="Classification_17">
    <vt:lpwstr>XH1rfWl7dXVSd0FidWF8aGdhU4mIfoSFJiAtjJ+RLH6QIiwklIqMlpyHlI6ZkZVbnJ+fVDMvOzVEKEVZRVxBIFc=</vt:lpwstr>
  </property>
  <property fmtid="{D5CDD505-2E9C-101B-9397-08002B2CF9AE}" pid="31" name="Classification_18">
    <vt:lpwstr>XH1rfWl7dXVSd0FidWNzaGFpU4mIfpeYJzIhi46aPCySJH4mPoCFM5yEgYKbj46ckYRcjJ+ISTcjLDJDOFpbIFZaT0Y=</vt:lpwstr>
  </property>
  <property fmtid="{D5CDD505-2E9C-101B-9397-08002B2CF9AE}" pid="32" name="Classification_19">
    <vt:lpwstr>XH1rfWl7dXVSd0FidWN9aGRtU4mIfoSFJiAtjJ+RLH6QIiwklIqMlpyHlI6ZkZVbnJ+fVDMvOzVEKEVZRVxBIFc=</vt:lpwstr>
  </property>
  <property fmtid="{D5CDD505-2E9C-101B-9397-08002B2CF9AE}" pid="33" name="Classification_20">
    <vt:lpwstr>XH1rcWl7dXVSd0NofmR/Z2x5I4V+iztXijgpnJidLiyQKTEsO4dfmYuEi4yAjI41nJiXjJuVnZ2HkV2NmoFXWjI/MDogLCBPLiAvOENc</vt:lpwstr>
  </property>
  <property fmtid="{D5CDD505-2E9C-101B-9397-08002B2CF9AE}" pid="34" name="Classification_21">
    <vt:lpwstr>XH1reHBmd3RXY1Bjf2p1ZW5sQWiEiG8lLCc8nYKXPCCXc36PgCErPi8/K0w0Oi05T0E=</vt:lpwstr>
  </property>
  <property fmtid="{D5CDD505-2E9C-101B-9397-08002B2CF9AE}" pid="35" name="Classification_22">
    <vt:lpwstr>XH1reHBmd3RXY1Bjf2p1am5pR2iEiG8nOzs8ioiALSFIIjEtO4SUgJAsh4mVnIqFkJmcm16GnZlSLycmOiE8QylaOzI8M19T</vt:lpwstr>
  </property>
  <property fmtid="{D5CDD505-2E9C-101B-9397-08002B2CF9AE}" pid="36" name="Classification_23">
    <vt:lpwstr>XH1re3Nmd3RXY1BjfWpxYm5rR2iViG85JnSLg4qHOyyVISYkIICLnUSei4SZjCGWl5WRhICKm5qdS5CBmFc/US41Pjw6LQ==</vt:lpwstr>
  </property>
  <property fmtid="{D5CDD505-2E9C-101B-9397-08002B2CF9AE}" pid="37" name="Classification_24">
    <vt:lpwstr>XGB1cGl7dXVTd0FidWN3aGBqU4mIfoaSOiA6hoiALSFIc4aPnShJPklbVFFdT1A=</vt:lpwstr>
  </property>
  <property fmtid="{D5CDD505-2E9C-101B-9397-08002B2CF9AE}" pid="38" name="Classification_25">
    <vt:lpwstr>XGB1cGl7dXVTd0FidWR8aGZvU4mIfoSFJiAtjJ+RLH6QIiwklIqMlpyHlI6ZkZVbnJ+fVDMvOzVEKEVZRVxBIFc=</vt:lpwstr>
  </property>
  <property fmtid="{D5CDD505-2E9C-101B-9397-08002B2CF9AE}" pid="39" name="Classification_26">
    <vt:lpwstr>XGB1cGl7dXVTd0FidWV1aGdrU4mIfpeYJzIhi46aPCySJH4mPoCFM5yEgYKbj46ckYRcjJ+ISTcjLDJDOFpbIFZaT0Y=</vt:lpwstr>
  </property>
  <property fmtid="{D5CDD505-2E9C-101B-9397-08002B2CF9AE}" pid="40" name="Classification_27">
    <vt:lpwstr>XGB1cGl7dXVTd0FidWV0aGZgU4mIfoSFJiAtjJ+RLH6QIiwklIqMlpyHlI6ZkZVbnJ+fVDMvOzVEKEVZRVxBIFc=</vt:lpwstr>
  </property>
  <property fmtid="{D5CDD505-2E9C-101B-9397-08002B2CF9AE}" pid="41" name="Classification_28">
    <vt:lpwstr>XGB2eWl7dXVTd0lofml/Ymx5MoV+iztXijgpnJidLiyQKTEsO4dfkJWFhSGTl4SWlICdhp6RXJeGiEgtPyUtPStBSEdAUl9T</vt:lpwstr>
  </property>
  <property fmtid="{D5CDD505-2E9C-101B-9397-08002B2CF9AE}" pid="42" name="Classification_29">
    <vt:lpwstr>XGB2eWl7dXVTd0lofWd/Y2d5MoV+lzGEPSYhjJ+RLH5Ii4+MlUQpRUhcVExATg==</vt:lpwstr>
  </property>
  <property fmtid="{D5CDD505-2E9C-101B-9397-08002B2CF9AE}" pid="43" name="Classification_30">
    <vt:lpwstr>XGB2eWl7dXVTd0lofWh/Z2x5MoV+iztXijgpnJidLiyQKTEsO4dfkJWFhSGTl4SWlICdhp6RXJeGiEgtPyUtPStBSEdAUl9T</vt:lpwstr>
  </property>
  <property fmtid="{D5CDD505-2E9C-101B-9397-08002B2CF9AE}" pid="44" name="Classification_31">
    <vt:lpwstr>XGB2eWl7dXVTd0lofGR/YWd5MoV+lzGEPSYhjJ+RLH5Ii4+MlUQpRUhcVExATg==</vt:lpwstr>
  </property>
  <property fmtid="{D5CDD505-2E9C-101B-9397-08002B2CF9AE}" pid="45" name="Classification_32">
    <vt:lpwstr>XGB2eWl7dXVTd0lofGV/Ym15MoV+iztXijgpnJidLiyQKTEsO4dfkJWFhSGTl4SWlICdhp6RXJeGiEgtPyUtPStBSEdAUl9T</vt:lpwstr>
  </property>
  <property fmtid="{D5CDD505-2E9C-101B-9397-08002B2CF9AE}" pid="46" name="Classification_33">
    <vt:lpwstr>XGB2eWl7dXVTd0loe2B/Y2R5MoV+lzGEPSYhjJ+RLH5Ii4+MlUQpRUhcVExATg==</vt:lpwstr>
  </property>
  <property fmtid="{D5CDD505-2E9C-101B-9397-08002B2CF9AE}" pid="47" name="Classification_34">
    <vt:lpwstr>XGB2eWl7dXVTd0loe2J/YWZ5MoV+iztXijgpnJidLiyQKTEsO4dfkJWFhSGTl4SWlICdhp6RXJeGiEgtPyUtPStBSEdAUl9T</vt:lpwstr>
  </property>
  <property fmtid="{D5CDD505-2E9C-101B-9397-08002B2CF9AE}" pid="48" name="Classification_35">
    <vt:lpwstr>XGB2eWl7dXVTd0Fof2F/Z2d5I4V+lzGEPSYhjJ+RLH5Ii4+MlUQpRUhcVExATg==</vt:lpwstr>
  </property>
  <property fmtid="{D5CDD505-2E9C-101B-9397-08002B2CF9AE}" pid="49" name="Classification_36">
    <vt:lpwstr>XGB2eWl7dXVTd0FoemB/Ymd5I4V+iztXijgpnJidLiyQKTEsO4dfmYuEi4yAjI41nJiXjJuVnZ2HkV2NmoFXWjI/MDogLCBPLiAvOENc</vt:lpwstr>
  </property>
  <property fmtid="{D5CDD505-2E9C-101B-9397-08002B2CF9AE}" pid="50" name="Classification_37">
    <vt:lpwstr>XGB2eWl7dXVTd0Nofmd/Y2B5I4V+lzGEPSYhjJ+RLH5Ii4+MlUQpRUhcVExATg==</vt:lpwstr>
  </property>
  <property fmtid="{D5CDD505-2E9C-101B-9397-08002B2CF9AE}" pid="51" name="Classification_38">
    <vt:lpwstr>XGB2eWl7dXVTd0Nofmd/YGV5I4V+iztXijgpnJidLiyQKTEsO4dfkJWFhSGTl4SWlICdhp6RXJeGiEgtPyUtPStBSEdAUl9T</vt:lpwstr>
  </property>
  <property fmtid="{D5CDD505-2E9C-101B-9397-08002B2CF9AE}" pid="52" name="Classification_39">
    <vt:lpwstr>XGB2eWl7dXVTd0NofGZ/Y2N5I4V+lzGEPSYhjJ+RLH5IgpGNmyQ0IDBBICQ8M1FE</vt:lpwstr>
  </property>
  <property fmtid="{D5CDD505-2E9C-101B-9397-08002B2CF9AE}" pid="53" name="Classification_40">
    <vt:lpwstr>XGB2eWl7dXVTd0dof2Z/YWd5I4V+iztXijgpnJidLiyQKTEsO4dfkJWFhSGTl4SWlICdhp6RXJeGiEgtPyUtPStBSEdAUl9T</vt:lpwstr>
  </property>
  <property fmtid="{D5CDD505-2E9C-101B-9397-08002B2CF9AE}" pid="54" name="Classification_41">
    <vt:lpwstr>XGB2eGl7dXVTd0lofmd/ZmN5MoV+lzGEPSYhjJ+RLH5Ii4+MlUQpRUhcVExATg==</vt:lpwstr>
  </property>
  <property fmtid="{D5CDD505-2E9C-101B-9397-08002B2CF9AE}" pid="55" name="Classification_42">
    <vt:lpwstr>XGB2eGl7dXVTd0FidWF2aGFuU4mIfpqYaZckjpiHISOaKyQxPYaKSJyGjYAwnImQnJuCgJmLhlqKip5VNiYlUUs6SUBAT0JSWw==</vt:lpwstr>
  </property>
  <property fmtid="{D5CDD505-2E9C-101B-9397-08002B2CF9AE}" pid="56" name="Classification_43">
    <vt:lpwstr>XGB2eGl7dXVTd0FidWFxaGdgU4mIfoaSOiA6hoiALSFIKy8sNSmHm5qPj5Gflo+BUZOdgksmOD0oSD5YQlxcPVZG</vt:lpwstr>
  </property>
  <property fmtid="{D5CDD505-2E9C-101B-9397-08002B2CF9AE}" pid="57" name="Classification_44">
    <vt:lpwstr>XGB2eGl7dXVTd0FidWFwaGFvU4mIfoSFJiAtjJ+RLH6QIiwklIqMlpyHlI6ZkZVbnJ+fVDMvOzVEKEVZRVxBIFc=</vt:lpwstr>
  </property>
  <property fmtid="{D5CDD505-2E9C-101B-9397-08002B2CF9AE}" pid="58" name="Classification_45">
    <vt:lpwstr>XGB2eGl7dXVTd0FidWFyaGRhU4mIfpqYaZckjpiHISOaKyQxPYaKSJyGjYAwnImQnJuCgJmLhlqKip5VNiYlUUs6SUBAT0JSWw==</vt:lpwstr>
  </property>
  <property fmtid="{D5CDD505-2E9C-101B-9397-08002B2CF9AE}" pid="59" name="Classification_46">
    <vt:lpwstr>XGB2cWl7dXVTd0FidWN3aGdtU4mIfpeYJzIhi46aPCySJH4mPoCFM5yEgYKbj46ckYRcjJ+ISTcjLDJDOFpbIFZaT0Y=</vt:lpwstr>
  </property>
  <property fmtid="{D5CDD505-2E9C-101B-9397-08002B2CF9AE}" pid="60" name="Classification_47">
    <vt:lpwstr>XGB2cWl7dXVTd0FidWN3aGBhU4mIfoSFJiAtjJ+RLH6QIiwklIqMlpyHlI6ZkZVbnJ+fVDMvOzVEKEVZRVxBIFc=</vt:lpwstr>
  </property>
  <property fmtid="{D5CDD505-2E9C-101B-9397-08002B2CF9AE}" pid="61" name="Classification_48">
    <vt:lpwstr>XGB2cWl7dXVTd0FidWN3aGFuU4mIfpqYaZckjpiHISOaKyQxPYaKSJyGjYAwnImQnJuCgJmLhlqKip5VNiYlUUs6SUBAT0JSWw==</vt:lpwstr>
  </property>
  <property fmtid="{D5CDD505-2E9C-101B-9397-08002B2CF9AE}" pid="62" name="Classification_49">
    <vt:lpwstr>XGB2cWl7dXVTd0FidWN2aGRqU4mIfoaSOiA6hoiALSFIKy8sNSmHm5qPj5Gflo+BUZOdgksmOD0oSD5YQlxcPVZG</vt:lpwstr>
  </property>
  <property fmtid="{D5CDD505-2E9C-101B-9397-08002B2CF9AE}" pid="63" name="Classification_50">
    <vt:lpwstr>XGB2cWl7dXVTd0FidWN2aGRgU4mIfoSFJiAtjJ+RLH6QIiwklIqMlpyHlI6ZkZVbnJ+fVDMvOzVEKEVZRVxBIFc=</vt:lpwstr>
  </property>
  <property fmtid="{D5CDD505-2E9C-101B-9397-08002B2CF9AE}" pid="64" name="lqminfo">
    <vt:i4>3</vt:i4>
  </property>
  <property fmtid="{D5CDD505-2E9C-101B-9397-08002B2CF9AE}" pid="65" name="lqmsess">
    <vt:lpwstr>1a5f720e-7d00-4620-88a5-38245ece3927</vt:lpwstr>
  </property>
  <property fmtid="{D5CDD505-2E9C-101B-9397-08002B2CF9AE}" pid="66" name="ContentTypeId">
    <vt:lpwstr>0x0101004FD1109CE598DD41BE43ABBA3F659D06</vt:lpwstr>
  </property>
</Properties>
</file>